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14"/>
  </p:notesMasterIdLst>
  <p:handoutMasterIdLst>
    <p:handoutMasterId r:id="rId15"/>
  </p:handoutMasterIdLst>
  <p:sldIdLst>
    <p:sldId id="261" r:id="rId6"/>
    <p:sldId id="258" r:id="rId7"/>
    <p:sldId id="256" r:id="rId8"/>
    <p:sldId id="626" r:id="rId9"/>
    <p:sldId id="302" r:id="rId10"/>
    <p:sldId id="625" r:id="rId11"/>
    <p:sldId id="624" r:id="rId12"/>
    <p:sldId id="622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BF7"/>
    <a:srgbClr val="BDD7EE"/>
    <a:srgbClr val="2F75B5"/>
    <a:srgbClr val="008F00"/>
    <a:srgbClr val="008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9" autoAdjust="0"/>
    <p:restoredTop sz="78735" autoAdjust="0"/>
  </p:normalViewPr>
  <p:slideViewPr>
    <p:cSldViewPr snapToGrid="0">
      <p:cViewPr varScale="1">
        <p:scale>
          <a:sx n="69" d="100"/>
          <a:sy n="69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AFE77-DA64-E144-9549-02EBECCC19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CEFF8-663F-D64C-A900-2B07307C3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048AC-6BD8-C446-BFD3-1CB58CBBE968}" type="datetimeFigureOut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D9189-83BD-6D45-B6B2-DA1F1E3812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9B109-A7D6-8840-889A-56EF20C752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C0B50-4981-3E47-9C06-127745236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9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5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Unmanned Aerial Vehicle (UAV) owned by FCS.  The primary applications to date are: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 Investigation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Quick response building inspections/assessment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Aerial imagery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Event/project planning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55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Electrical Section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Trouble shooting panel boards to identify loose connections and defective breakers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Reviewing transformer terminations and panel board conductor terminals for localized hot spots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Mechanical Section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Trouble shooting pumps that are overheating – identifying warm spots in adjacent piping, couplings and bearings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Verifying point of use heat exhaust requirements for equipment in conditioned spaces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Establishing temperatures profiles in lab spaces and cleanrooms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Investigating potential for coils in makeup air units to freeze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Architectural/Structural Section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 temperature gradients across windows and exterior walls to identify source of air leakage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Evaluating discontinuities in roof membrane 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·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Reviewing internal temps of interior finishes when troubleshooting condensation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en-US" sz="1800" dirty="0"/>
              <a:t>Envelope evaluation– 44°F window frames, 100°F radiator, 65°F space temp </a:t>
            </a:r>
          </a:p>
          <a:p>
            <a:pPr marL="228600" marR="0" indent="-228600" algn="l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2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Started in FE in the Mechanical Group in September of last year.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Finished my 3+2 Engineering Program in Spring of 2019.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Bachelor’s Degree in Mathematics from St. Lawrence University.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Bachelor’s Degree in Mechanical Engineering from Clarkson University.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Started working for a Engineering Consulting Firm immediately after graduation, where I later learned about the Insta360.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Multivista</a:t>
            </a:r>
            <a:r>
              <a:rPr lang="en-US" dirty="0"/>
              <a:t> (who will be presenting later) is a more powerful tool for documenting buildings and construction </a:t>
            </a:r>
            <a:r>
              <a:rPr lang="en-US"/>
              <a:t>progress.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Mainly </a:t>
            </a:r>
            <a:r>
              <a:rPr lang="en-US" dirty="0"/>
              <a:t>a design tool for recording existing conditions and tracing out MEP systems.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7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Lens on either side of the camera.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Takes 2 panoramic photos / videos and </a:t>
            </a:r>
            <a:r>
              <a:rPr lang="en-US" dirty="0" err="1"/>
              <a:t>simultenously</a:t>
            </a:r>
            <a:r>
              <a:rPr lang="en-US" dirty="0"/>
              <a:t> stiches them together to create .</a:t>
            </a:r>
            <a:r>
              <a:rPr lang="en-US" dirty="0" err="1"/>
              <a:t>insp</a:t>
            </a:r>
            <a:r>
              <a:rPr lang="en-US" dirty="0"/>
              <a:t> and .</a:t>
            </a:r>
            <a:r>
              <a:rPr lang="en-US" dirty="0" err="1"/>
              <a:t>insv</a:t>
            </a:r>
            <a:r>
              <a:rPr lang="en-US" dirty="0"/>
              <a:t>.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Can’t use these files, so Insta360 Studio is used to covert them into .jpg / .mp4 </a:t>
            </a:r>
            <a:r>
              <a:rPr lang="en-US" dirty="0" err="1"/>
              <a:t>fiels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Cost effective option in comparison with other 360 cameras and services out there.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Comes with 4’ extension rod to take field photos and videos in hard to reach areas.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Does not have lidar; cannot be used to take measurements.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Still have to do our due diligence and take measurements in the field.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Used as a coordination / design tool for 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3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  Take 360 photos in the field to record existing conditions.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Photos are then uploaded to </a:t>
            </a:r>
            <a:r>
              <a:rPr lang="en-US" dirty="0" err="1"/>
              <a:t>Lapentor</a:t>
            </a:r>
            <a:r>
              <a:rPr lang="en-US" dirty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Easier to organize photos (no scrolling through file explorer).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You can see where the photo was taken in the building.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Easier to trace out systems through multiple areas.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Easier to coordinate during coordination meetings with stakeholders, contractors, design team members from different trades,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2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Sibley Hall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Go through Mess of piping outside of Mech Room (purple)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Go through FP main serving multiple floors (red)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Mention HHW and CHW through multiple rooms.</a:t>
            </a:r>
          </a:p>
          <a:p>
            <a:pPr marL="0" lvl="0" indent="0">
              <a:buFontTx/>
              <a:buNone/>
            </a:pPr>
            <a:r>
              <a:rPr lang="en-US" dirty="0"/>
              <a:t>__________________________________________________________________________________________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CVM-</a:t>
            </a:r>
            <a:r>
              <a:rPr lang="en-US" dirty="0" err="1"/>
              <a:t>Schurman</a:t>
            </a:r>
            <a:r>
              <a:rPr lang="en-US" dirty="0"/>
              <a:t> Hall</a:t>
            </a:r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Mention missing CHWS/R that was never installed.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Did some more research and found a new location to tie into.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Existing DWGs are always accurate.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***SAVED CHANGE ORDER***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Mention inaccurate routing of FP Piping.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During construction, changes are made and are not always recorded.</a:t>
            </a:r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Verifying existing utilities on ither side of beam when we couldn’t get ceiling tiles down.</a:t>
            </a:r>
          </a:p>
          <a:p>
            <a:pPr marL="0" lvl="0" indent="0">
              <a:buFontTx/>
              <a:buNone/>
            </a:pPr>
            <a:r>
              <a:rPr lang="en-US" dirty="0"/>
              <a:t>_____________________________________________________________________________________________________________</a:t>
            </a:r>
          </a:p>
          <a:p>
            <a:pPr marL="457200" lvl="1" indent="0">
              <a:buFontTx/>
              <a:buNone/>
            </a:pPr>
            <a:r>
              <a:rPr lang="en-US" dirty="0"/>
              <a:t> 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Barnes Hall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Mechanical Engineer off campus able to view scope of building without driving up from NYC.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4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DB44-DB49-423B-BDE4-623945031CAC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6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9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27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81356" y="402336"/>
            <a:ext cx="1297354" cy="1267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3"/>
                </a:moveTo>
                <a:lnTo>
                  <a:pt x="9144000" y="222503"/>
                </a:lnTo>
                <a:lnTo>
                  <a:pt x="9144000" y="0"/>
                </a:lnTo>
                <a:lnTo>
                  <a:pt x="0" y="0"/>
                </a:lnTo>
                <a:lnTo>
                  <a:pt x="0" y="222503"/>
                </a:lnTo>
                <a:close/>
              </a:path>
            </a:pathLst>
          </a:custGeom>
          <a:solidFill>
            <a:srgbClr val="B31B1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5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84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DB44-DB49-423B-BDE4-623945031CAC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361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17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9B5F-B90C-C645-6D2D-CFBB871DB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17466"/>
            <a:ext cx="6858000" cy="69249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F718A-6C2D-A85C-5AA5-C922F04A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0996-69A7-7983-3B0F-08061669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A46F529B-D6E9-4F45-98C3-654D74FE0863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72573-6F82-3DDC-864A-42FA69E7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98AC3-A987-7C2F-2BF0-1062FD5D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092" y="6444636"/>
            <a:ext cx="135890" cy="369332"/>
          </a:xfrm>
        </p:spPr>
        <p:txBody>
          <a:bodyPr/>
          <a:lstStyle/>
          <a:p>
            <a:fld id="{69164837-AE3A-4B7E-A616-421310DC5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6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219277C6-B96F-4F75-ACE0-68001C39F28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83092" y="6444636"/>
            <a:ext cx="135890" cy="369332"/>
          </a:xfrm>
        </p:spPr>
        <p:txBody>
          <a:bodyPr/>
          <a:lstStyle/>
          <a:p>
            <a:fld id="{4C477721-DBFA-460B-ABDA-08DE21CF61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cu white lrg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7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726" y="4756728"/>
            <a:ext cx="825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1" y="1447800"/>
            <a:ext cx="4050507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900" y="615758"/>
            <a:ext cx="6554707" cy="36933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6" y="1447800"/>
            <a:ext cx="4358795" cy="1384995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4DC3-0BD8-49FB-93A6-C3704A218EC3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67A5-EB74-4868-86D9-E0C899D859F0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51EA-776C-4EB6-AEBF-E5D58541EEB4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4B88-DA91-46AC-B118-59155F17196C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97D-1094-4631-9506-A2C08803D47F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E24-C6F4-44DF-A153-DA7E46ED784A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A22D-0D8D-4DB3-8AAC-A4DFAED093F0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96DB-7F9A-499C-BB0A-955A73B992A6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9E7E1-9122-46A1-8D3D-38A9668BFCBD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3"/>
                </a:moveTo>
                <a:lnTo>
                  <a:pt x="9144000" y="222503"/>
                </a:lnTo>
                <a:lnTo>
                  <a:pt x="9144000" y="0"/>
                </a:lnTo>
                <a:lnTo>
                  <a:pt x="0" y="0"/>
                </a:lnTo>
                <a:lnTo>
                  <a:pt x="0" y="222503"/>
                </a:lnTo>
                <a:close/>
              </a:path>
            </a:pathLst>
          </a:custGeom>
          <a:solidFill>
            <a:srgbClr val="B31B1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3870959" y="0"/>
            <a:ext cx="1355623" cy="365760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696" y="267779"/>
            <a:ext cx="8412606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83092" y="6444636"/>
            <a:ext cx="135890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>
                <a:solidFill>
                  <a:srgbClr val="FFFFFF"/>
                </a:solidFill>
              </a:rPr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7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36" y="664533"/>
            <a:ext cx="4928066" cy="1780954"/>
          </a:xfrm>
        </p:spPr>
        <p:txBody>
          <a:bodyPr>
            <a:normAutofit/>
          </a:bodyPr>
          <a:lstStyle/>
          <a:p>
            <a:r>
              <a:rPr lang="en-US" sz="4000" dirty="0"/>
              <a:t>Facilities Engineering Imaging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818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A71E59-5BB5-D5AA-9CA5-A9BBCE33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00" y="615758"/>
            <a:ext cx="7166785" cy="36933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Unmanned Aerial Vehicle</a:t>
            </a:r>
          </a:p>
        </p:txBody>
      </p:sp>
      <p:pic>
        <p:nvPicPr>
          <p:cNvPr id="10" name="Picture 9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924512AD-0B7B-D023-19A6-7652E80A8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>
            <a:off x="251000" y="3042512"/>
            <a:ext cx="4050506" cy="2700338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4C1C329-81EC-D6C1-A745-DBB4E6CD90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47" y="3042511"/>
            <a:ext cx="4425554" cy="248937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D21551-8994-C83D-140A-5DD0388813D7}"/>
              </a:ext>
            </a:extLst>
          </p:cNvPr>
          <p:cNvSpPr txBox="1"/>
          <p:nvPr/>
        </p:nvSpPr>
        <p:spPr>
          <a:xfrm>
            <a:off x="117417" y="6091754"/>
            <a:ext cx="8243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Overhead images/video of ongoing projects for progress reporting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Capture data on hard-to-reach locations to kickoff project planning/insight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45BD38-CE09-8F25-FA49-E424FE67ADB9}"/>
              </a:ext>
            </a:extLst>
          </p:cNvPr>
          <p:cNvSpPr txBox="1"/>
          <p:nvPr/>
        </p:nvSpPr>
        <p:spPr>
          <a:xfrm>
            <a:off x="251000" y="5742849"/>
            <a:ext cx="38076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Overhead November 2022 Atkinson Center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A2F19-B877-00DE-FA3A-5FDFC5EB478A}"/>
              </a:ext>
            </a:extLst>
          </p:cNvPr>
          <p:cNvSpPr txBox="1"/>
          <p:nvPr/>
        </p:nvSpPr>
        <p:spPr>
          <a:xfrm>
            <a:off x="4401518" y="5533001"/>
            <a:ext cx="38076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Grease Duct inspection at Carl Becker</a:t>
            </a:r>
          </a:p>
        </p:txBody>
      </p:sp>
      <p:pic>
        <p:nvPicPr>
          <p:cNvPr id="4" name="Picture 3" descr="A picture containing sky, aircraft, air, old&#10;&#10;Description automatically generated">
            <a:extLst>
              <a:ext uri="{FF2B5EF4-FFF2-40B4-BE49-F238E27FC236}">
                <a16:creationId xmlns:a16="http://schemas.microsoft.com/office/drawing/2014/main" id="{650C63E2-02B1-24AE-EE7E-FA208D22C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8" b="21121"/>
          <a:stretch/>
        </p:blipFill>
        <p:spPr>
          <a:xfrm>
            <a:off x="800041" y="985090"/>
            <a:ext cx="3147166" cy="1928950"/>
          </a:xfrm>
          <a:prstGeom prst="rect">
            <a:avLst/>
          </a:prstGeom>
        </p:spPr>
      </p:pic>
      <p:pic>
        <p:nvPicPr>
          <p:cNvPr id="6" name="Picture 5" descr="A person running from a car&#10;&#10;Description automatically generated with low confidence">
            <a:extLst>
              <a:ext uri="{FF2B5EF4-FFF2-40B4-BE49-F238E27FC236}">
                <a16:creationId xmlns:a16="http://schemas.microsoft.com/office/drawing/2014/main" id="{FD473A5A-B541-0218-2C8F-9B0D126134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 b="36231"/>
          <a:stretch/>
        </p:blipFill>
        <p:spPr>
          <a:xfrm>
            <a:off x="4459347" y="810955"/>
            <a:ext cx="4374789" cy="2057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30784B-1649-651E-5145-B191587EB5E0}"/>
              </a:ext>
            </a:extLst>
          </p:cNvPr>
          <p:cNvSpPr txBox="1"/>
          <p:nvPr/>
        </p:nvSpPr>
        <p:spPr>
          <a:xfrm>
            <a:off x="1673111" y="2544895"/>
            <a:ext cx="1249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DJI Inspire 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128661-1DC6-12B4-0596-B3CDB712B407}"/>
              </a:ext>
            </a:extLst>
          </p:cNvPr>
          <p:cNvSpPr/>
          <p:nvPr/>
        </p:nvSpPr>
        <p:spPr>
          <a:xfrm>
            <a:off x="5836404" y="1600727"/>
            <a:ext cx="937846" cy="91929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9E455-7B78-5676-C8B7-529C03D9FA52}"/>
              </a:ext>
            </a:extLst>
          </p:cNvPr>
          <p:cNvSpPr txBox="1"/>
          <p:nvPr/>
        </p:nvSpPr>
        <p:spPr>
          <a:xfrm>
            <a:off x="4592412" y="929525"/>
            <a:ext cx="16286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Mary Colomaio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600070-C962-A795-B01D-A48E9469D8FB}"/>
              </a:ext>
            </a:extLst>
          </p:cNvPr>
          <p:cNvCxnSpPr>
            <a:cxnSpLocks/>
          </p:cNvCxnSpPr>
          <p:nvPr/>
        </p:nvCxnSpPr>
        <p:spPr>
          <a:xfrm>
            <a:off x="5924062" y="1071083"/>
            <a:ext cx="296984" cy="5296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92424B8-FD32-3D15-B7D7-A973B0FE7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1786"/>
            <a:ext cx="3482806" cy="798594"/>
          </a:xfrm>
          <a:noFill/>
        </p:spPr>
        <p:txBody>
          <a:bodyPr vert="horz" wrap="square" lIns="68580" tIns="34290" rIns="68580" bIns="34290" rtlCol="0" anchor="ctr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Thermal Imaging Camera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966F0-2879-54AD-977B-FC02A5E3E213}"/>
              </a:ext>
            </a:extLst>
          </p:cNvPr>
          <p:cNvSpPr txBox="1"/>
          <p:nvPr/>
        </p:nvSpPr>
        <p:spPr>
          <a:xfrm>
            <a:off x="3487762" y="301786"/>
            <a:ext cx="5423763" cy="12912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FLIR E75 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(76,800 pixels/24 Degree Lens) - optimally used in the 15 foot or closer range. 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Used for investigations. evaluations, trouble shooting, baseline measurements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5D7A490-8AFD-406B-9E10-D1B9D492D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3" y="4910423"/>
            <a:ext cx="2396320" cy="1797241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1D48AC64-295A-E3FF-D01A-688462F62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97" y="4910424"/>
            <a:ext cx="2396320" cy="1797240"/>
          </a:xfrm>
          <a:prstGeom prst="rect">
            <a:avLst/>
          </a:prstGeom>
        </p:spPr>
      </p:pic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BDBBDBC-F5A6-F31C-D8C4-A46E358A4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3" y="1593022"/>
            <a:ext cx="2396320" cy="3195094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7999CE7-575C-BEF5-6361-2FB0F038D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97" y="1593022"/>
            <a:ext cx="2396320" cy="3195094"/>
          </a:xfrm>
          <a:prstGeom prst="rect">
            <a:avLst/>
          </a:prstGeom>
        </p:spPr>
      </p:pic>
      <p:pic>
        <p:nvPicPr>
          <p:cNvPr id="11" name="Picture 10" descr="A picture containing text, indoor, device, miller&#10;&#10;Description automatically generated">
            <a:extLst>
              <a:ext uri="{FF2B5EF4-FFF2-40B4-BE49-F238E27FC236}">
                <a16:creationId xmlns:a16="http://schemas.microsoft.com/office/drawing/2014/main" id="{36CD379E-7332-C461-1813-372052CC8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9" y="1593022"/>
            <a:ext cx="3306726" cy="2480043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47C7513-B8AD-ED02-EED2-9B477723E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8" y="4227621"/>
            <a:ext cx="3306723" cy="24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9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794" y="685799"/>
            <a:ext cx="7368116" cy="804042"/>
          </a:xfrm>
        </p:spPr>
        <p:txBody>
          <a:bodyPr>
            <a:normAutofit/>
          </a:bodyPr>
          <a:lstStyle/>
          <a:p>
            <a:r>
              <a:rPr lang="en-US" sz="4000" dirty="0"/>
              <a:t>Insta360 / </a:t>
            </a:r>
            <a:r>
              <a:rPr lang="en-US" sz="4000" dirty="0" err="1"/>
              <a:t>Lapentor</a:t>
            </a:r>
            <a:r>
              <a:rPr lang="en-US" sz="4000" dirty="0"/>
              <a:t> 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748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3EEB8FC-2EB6-BA46-AFC6-257607F60A8D}"/>
              </a:ext>
            </a:extLst>
          </p:cNvPr>
          <p:cNvSpPr txBox="1"/>
          <p:nvPr/>
        </p:nvSpPr>
        <p:spPr>
          <a:xfrm>
            <a:off x="3462867" y="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768D8-3243-0574-2051-3AE5974AF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0" y="3760041"/>
            <a:ext cx="4343776" cy="2979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B6D1D-47BA-4CA0-4035-3D4A03903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924" y="3760041"/>
            <a:ext cx="4372269" cy="297967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71BEED2-1629-0D5A-3E55-1A12EBA5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78" y="362701"/>
            <a:ext cx="6554707" cy="861774"/>
          </a:xfrm>
        </p:spPr>
        <p:txBody>
          <a:bodyPr>
            <a:normAutofit/>
          </a:bodyPr>
          <a:lstStyle/>
          <a:p>
            <a:r>
              <a:rPr lang="en-US" dirty="0"/>
              <a:t>How does the Insta360 work?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17509-2C94-CB60-A8DA-B14A9ACFC779}"/>
              </a:ext>
            </a:extLst>
          </p:cNvPr>
          <p:cNvSpPr txBox="1"/>
          <p:nvPr/>
        </p:nvSpPr>
        <p:spPr>
          <a:xfrm>
            <a:off x="321460" y="1224475"/>
            <a:ext cx="8222772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Lens on either side of camera.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Takes 2 panoramic photos / videos simultaneously and then stitches them together to create an .</a:t>
            </a:r>
            <a:r>
              <a:rPr lang="en-US" dirty="0" err="1">
                <a:solidFill>
                  <a:schemeClr val="bg1"/>
                </a:solidFill>
              </a:rPr>
              <a:t>insp</a:t>
            </a:r>
            <a:r>
              <a:rPr lang="en-US" dirty="0">
                <a:solidFill>
                  <a:schemeClr val="bg1"/>
                </a:solidFill>
              </a:rPr>
              <a:t> / .</a:t>
            </a:r>
            <a:r>
              <a:rPr lang="en-US" dirty="0" err="1">
                <a:solidFill>
                  <a:schemeClr val="bg1"/>
                </a:solidFill>
              </a:rPr>
              <a:t>insv</a:t>
            </a:r>
            <a:r>
              <a:rPr lang="en-US" dirty="0">
                <a:solidFill>
                  <a:schemeClr val="bg1"/>
                </a:solidFill>
              </a:rPr>
              <a:t> file.</a:t>
            </a: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Insta360 Studio software converts .</a:t>
            </a:r>
            <a:r>
              <a:rPr lang="en-US" dirty="0" err="1">
                <a:solidFill>
                  <a:schemeClr val="bg1"/>
                </a:solidFill>
              </a:rPr>
              <a:t>insp</a:t>
            </a:r>
            <a:r>
              <a:rPr lang="en-US" dirty="0">
                <a:solidFill>
                  <a:schemeClr val="bg1"/>
                </a:solidFill>
              </a:rPr>
              <a:t> / .</a:t>
            </a:r>
            <a:r>
              <a:rPr lang="en-US" dirty="0" err="1">
                <a:solidFill>
                  <a:schemeClr val="bg1"/>
                </a:solidFill>
              </a:rPr>
              <a:t>insv</a:t>
            </a:r>
            <a:r>
              <a:rPr lang="en-US" dirty="0">
                <a:solidFill>
                  <a:schemeClr val="bg1"/>
                </a:solidFill>
              </a:rPr>
              <a:t> files to .jpg / mp4 files.</a:t>
            </a: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Comes with extension rod to get photos of hard-to-reach utilities and/or above ceilings.</a:t>
            </a:r>
          </a:p>
        </p:txBody>
      </p:sp>
    </p:spTree>
    <p:extLst>
      <p:ext uri="{BB962C8B-B14F-4D97-AF65-F5344CB8AC3E}">
        <p14:creationId xmlns:p14="http://schemas.microsoft.com/office/powerpoint/2010/main" val="21728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3EEB8FC-2EB6-BA46-AFC6-257607F60A8D}"/>
              </a:ext>
            </a:extLst>
          </p:cNvPr>
          <p:cNvSpPr txBox="1"/>
          <p:nvPr/>
        </p:nvSpPr>
        <p:spPr>
          <a:xfrm>
            <a:off x="3462867" y="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86C456BA-56F9-F5A1-9FAB-784FD1682CE6}"/>
              </a:ext>
            </a:extLst>
          </p:cNvPr>
          <p:cNvSpPr txBox="1">
            <a:spLocks/>
          </p:cNvSpPr>
          <p:nvPr/>
        </p:nvSpPr>
        <p:spPr>
          <a:xfrm>
            <a:off x="289405" y="372533"/>
            <a:ext cx="6554707" cy="86177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kern="0" dirty="0"/>
              <a:t>How does the Insta360 work?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CA02E00-26C9-5F7C-5966-3E7052F6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79386"/>
            <a:ext cx="8677656" cy="685800"/>
          </a:xfrm>
        </p:spPr>
        <p:txBody>
          <a:bodyPr/>
          <a:lstStyle/>
          <a:p>
            <a:r>
              <a:rPr lang="en-US" dirty="0"/>
              <a:t>How does FE use the Insta360 / </a:t>
            </a:r>
            <a:r>
              <a:rPr lang="en-US" dirty="0" err="1"/>
              <a:t>Lapentor</a:t>
            </a:r>
            <a:r>
              <a:rPr lang="en-US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1927E-8C23-49E5-3D1B-1FB42E41130A}"/>
              </a:ext>
            </a:extLst>
          </p:cNvPr>
          <p:cNvSpPr txBox="1"/>
          <p:nvPr/>
        </p:nvSpPr>
        <p:spPr>
          <a:xfrm>
            <a:off x="321460" y="1224475"/>
            <a:ext cx="8222772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360 Photos / Videos are taken on site and are used to coordinate throughout the project.</a:t>
            </a: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360 Photos are uploaded to our </a:t>
            </a:r>
            <a:r>
              <a:rPr lang="en-US" sz="2000" dirty="0" err="1">
                <a:solidFill>
                  <a:schemeClr val="bg1"/>
                </a:solidFill>
              </a:rPr>
              <a:t>Lapentor</a:t>
            </a:r>
            <a:r>
              <a:rPr lang="en-US" sz="2000" dirty="0">
                <a:solidFill>
                  <a:schemeClr val="bg1"/>
                </a:solidFill>
              </a:rPr>
              <a:t> web-based software where they can be linked to floorplans for the perspective projects.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DCB1F-D092-8AD9-E78A-FB529598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07" y="3188762"/>
            <a:ext cx="6912077" cy="34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3EEB8FC-2EB6-BA46-AFC6-257607F60A8D}"/>
              </a:ext>
            </a:extLst>
          </p:cNvPr>
          <p:cNvSpPr txBox="1"/>
          <p:nvPr/>
        </p:nvSpPr>
        <p:spPr>
          <a:xfrm>
            <a:off x="3462867" y="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86C456BA-56F9-F5A1-9FAB-784FD1682CE6}"/>
              </a:ext>
            </a:extLst>
          </p:cNvPr>
          <p:cNvSpPr txBox="1">
            <a:spLocks/>
          </p:cNvSpPr>
          <p:nvPr/>
        </p:nvSpPr>
        <p:spPr>
          <a:xfrm>
            <a:off x="289405" y="372533"/>
            <a:ext cx="6554707" cy="86177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kern="0" dirty="0"/>
              <a:t>How does the Insta360 work?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CA02E00-26C9-5F7C-5966-3E7052F6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79386"/>
            <a:ext cx="8677656" cy="685800"/>
          </a:xfrm>
        </p:spPr>
        <p:txBody>
          <a:bodyPr/>
          <a:lstStyle/>
          <a:p>
            <a:r>
              <a:rPr lang="en-US" dirty="0"/>
              <a:t>Recent Examples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1927E-8C23-49E5-3D1B-1FB42E41130A}"/>
              </a:ext>
            </a:extLst>
          </p:cNvPr>
          <p:cNvSpPr txBox="1"/>
          <p:nvPr/>
        </p:nvSpPr>
        <p:spPr>
          <a:xfrm>
            <a:off x="321460" y="974363"/>
            <a:ext cx="8222772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Sibley Hall</a:t>
            </a: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Times" panose="02020603050405020304" pitchFamily="18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CVM – </a:t>
            </a:r>
            <a:r>
              <a:rPr lang="en-US" sz="2000" dirty="0" err="1">
                <a:solidFill>
                  <a:schemeClr val="bg1"/>
                </a:solidFill>
              </a:rPr>
              <a:t>Schurman</a:t>
            </a:r>
            <a:r>
              <a:rPr lang="en-US" sz="2000" dirty="0">
                <a:solidFill>
                  <a:schemeClr val="bg1"/>
                </a:solidFill>
              </a:rPr>
              <a:t> Hall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91110B-39C4-A62B-059B-C7A6B3A5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49" y="1475595"/>
            <a:ext cx="2746205" cy="2256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0BF35F-9121-77C2-8B1D-5C922DBCA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413" y="1475593"/>
            <a:ext cx="3010827" cy="2256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AE26F2-7D71-BC86-3F66-2E268D42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31" y="1475594"/>
            <a:ext cx="2746205" cy="225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E0AFC7-C051-D077-AB44-8F6AD532A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26" y="4243015"/>
            <a:ext cx="3387071" cy="2542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953C24-FAE9-6931-E66A-8849605AD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953" y="3973458"/>
            <a:ext cx="4611279" cy="27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7ED0A-762F-4CD9-3974-2B50EA944D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92676" y="550606"/>
            <a:ext cx="7462069" cy="924232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456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638347-5c04-42d2-a1c3-b7f286227752">
      <UserInfo>
        <DisplayName>Tracy Vosburgh</DisplayName>
        <AccountId>39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AACBE4AB13B47B8C30A36C415A682" ma:contentTypeVersion="1" ma:contentTypeDescription="Create a new document." ma:contentTypeScope="" ma:versionID="389800b144ce6e587e75cb676c8096e8">
  <xsd:schema xmlns:xsd="http://www.w3.org/2001/XMLSchema" xmlns:xs="http://www.w3.org/2001/XMLSchema" xmlns:p="http://schemas.microsoft.com/office/2006/metadata/properties" xmlns:ns2="ba638347-5c04-42d2-a1c3-b7f286227752" targetNamespace="http://schemas.microsoft.com/office/2006/metadata/properties" ma:root="true" ma:fieldsID="142502acf8f3dd4879ea2df89c90e898" ns2:_="">
    <xsd:import namespace="ba638347-5c04-42d2-a1c3-b7f28622775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38347-5c04-42d2-a1c3-b7f2862277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769373-594B-497F-B29F-9AD96F02CA37}">
  <ds:schemaRefs>
    <ds:schemaRef ds:uri="ba638347-5c04-42d2-a1c3-b7f286227752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CC4AC2-12A8-495A-AC6B-2C823E168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38347-5c04-42d2-a1c3-b7f2862277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144916</TotalTime>
  <Words>810</Words>
  <Application>Microsoft Office PowerPoint</Application>
  <PresentationFormat>On-screen Show (4:3)</PresentationFormat>
  <Paragraphs>113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Helvetica</vt:lpstr>
      <vt:lpstr>Symbol</vt:lpstr>
      <vt:lpstr>Times</vt:lpstr>
      <vt:lpstr>Times New Roman</vt:lpstr>
      <vt:lpstr>Wingdings</vt:lpstr>
      <vt:lpstr>Office Theme</vt:lpstr>
      <vt:lpstr>1_Office Theme</vt:lpstr>
      <vt:lpstr>Facilities Engineering Imaging Technology</vt:lpstr>
      <vt:lpstr>Unmanned Aerial Vehicle</vt:lpstr>
      <vt:lpstr>Thermal Imaging Camera</vt:lpstr>
      <vt:lpstr>Insta360 / Lapentor Introduction</vt:lpstr>
      <vt:lpstr>How does the Insta360 work?</vt:lpstr>
      <vt:lpstr>How does FE use the Insta360 / Lapentor?</vt:lpstr>
      <vt:lpstr>Recent Examples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Thompson</cp:lastModifiedBy>
  <cp:revision>898</cp:revision>
  <cp:lastPrinted>2022-01-13T21:37:25Z</cp:lastPrinted>
  <dcterms:created xsi:type="dcterms:W3CDTF">2014-05-07T13:58:10Z</dcterms:created>
  <dcterms:modified xsi:type="dcterms:W3CDTF">2023-01-25T17:29:43Z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0x010100934AACBE4AB13B47B8C30A36C415A682</vt:lpwstr>
  </property>
</Properties>
</file>