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</p:sldMasterIdLst>
  <p:notesMasterIdLst>
    <p:notesMasterId r:id="rId21"/>
  </p:notesMasterIdLst>
  <p:sldIdLst>
    <p:sldId id="256" r:id="rId6"/>
    <p:sldId id="257" r:id="rId7"/>
    <p:sldId id="448" r:id="rId8"/>
    <p:sldId id="579" r:id="rId9"/>
    <p:sldId id="580" r:id="rId10"/>
    <p:sldId id="450" r:id="rId11"/>
    <p:sldId id="577" r:id="rId12"/>
    <p:sldId id="434" r:id="rId13"/>
    <p:sldId id="435" r:id="rId14"/>
    <p:sldId id="436" r:id="rId15"/>
    <p:sldId id="437" r:id="rId16"/>
    <p:sldId id="438" r:id="rId17"/>
    <p:sldId id="449" r:id="rId18"/>
    <p:sldId id="452" r:id="rId19"/>
    <p:sldId id="578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5" autoAdjust="0"/>
    <p:restoredTop sz="96357" autoAdjust="0"/>
  </p:normalViewPr>
  <p:slideViewPr>
    <p:cSldViewPr>
      <p:cViewPr varScale="1">
        <p:scale>
          <a:sx n="88" d="100"/>
          <a:sy n="88" d="100"/>
        </p:scale>
        <p:origin x="75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Brenda to speak to this slide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0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8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7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7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2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CD6D-DCBA-4CE1-BCEE-0E9A1E9BB604}" type="datetime4">
              <a:rPr lang="en-US" smtClean="0"/>
              <a:t>January 24,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30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3"/>
                </a:moveTo>
                <a:lnTo>
                  <a:pt x="9144000" y="222503"/>
                </a:lnTo>
                <a:lnTo>
                  <a:pt x="9144000" y="0"/>
                </a:lnTo>
                <a:lnTo>
                  <a:pt x="0" y="0"/>
                </a:lnTo>
                <a:lnTo>
                  <a:pt x="0" y="222503"/>
                </a:lnTo>
                <a:close/>
              </a:path>
            </a:pathLst>
          </a:custGeom>
          <a:solidFill>
            <a:srgbClr val="B3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70959" y="0"/>
            <a:ext cx="1356487" cy="365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226567"/>
            <a:ext cx="8529319" cy="841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164" y="1072515"/>
            <a:ext cx="8697671" cy="216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13039" y="6460594"/>
            <a:ext cx="135890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2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e-builder.net/da2/daLanding.aspx?QS=9291daa136d14fbca313cb2ccda98a2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cs.cornell.edu/sites/default/files/2022-04/B3-Bid%20Package%20Review%20Prep%20%28no%20eBid%29%20Checklist.pdf" TargetMode="External"/><Relationship Id="rId2" Type="http://schemas.openxmlformats.org/officeDocument/2006/relationships/hyperlink" Target="https://fcs.cornell.edu/sites/default/files/2022-04/B2-eBid%20Package%20Review%20Prep%20%28eBid%29%20%20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162" y="1760464"/>
            <a:ext cx="65270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sz="3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2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b="1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162" y="4876800"/>
            <a:ext cx="6069838" cy="152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25, 2023</a:t>
            </a: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Campus </a:t>
            </a:r>
            <a:r>
              <a:rPr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 </a:t>
            </a:r>
            <a:endParaRPr lang="en-US" sz="28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9075CF-D6D4-48A5-9DAA-9EF99FD47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438400"/>
            <a:ext cx="8458200" cy="3733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An asbestos survey is required for every project, please contact Dale Houseknecht about your project prior to submitting your BP to Contracts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See the </a:t>
            </a:r>
            <a:r>
              <a:rPr lang="en-US" sz="2400" dirty="0" err="1"/>
              <a:t>Gdoc</a:t>
            </a:r>
            <a:r>
              <a:rPr lang="en-US" sz="2400" dirty="0"/>
              <a:t> and the August PMPD presentation for references  </a:t>
            </a:r>
            <a:r>
              <a:rPr 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Bid Prep </a:t>
            </a:r>
            <a:r>
              <a:rPr lang="en-US" sz="2400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GDoc</a:t>
            </a:r>
            <a:endParaRPr lang="en-US" sz="2400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All Tech Specs should have the A/E’s Company Name on each page, not just the cover page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This way it is clear who prepared them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29A92A-7861-4374-A59C-C721C7A0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Bid Package Reminders</a:t>
            </a:r>
          </a:p>
        </p:txBody>
      </p:sp>
    </p:spTree>
    <p:extLst>
      <p:ext uri="{BB962C8B-B14F-4D97-AF65-F5344CB8AC3E}">
        <p14:creationId xmlns:p14="http://schemas.microsoft.com/office/powerpoint/2010/main" val="36722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83CD5D-C43C-43B0-BAAB-AFA7D28B1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5607" y="2286000"/>
            <a:ext cx="9144000" cy="4419600"/>
          </a:xfrm>
        </p:spPr>
        <p:txBody>
          <a:bodyPr>
            <a:normAutofit fontScale="92500" lnSpcReduction="20000"/>
          </a:bodyPr>
          <a:lstStyle/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Asbestos Survey/Report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MWBE Goal Setting Template (Campus Let/SUCF)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Incorrect Issue Date on Drawings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Front End Titles need to match Title on Drawings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For Campus Let Title needs to match SUCF Project Name (can be found on Project Details Page)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# of Bid Sets Requested and to whom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Technical Specs Formatting:  Firm Name, Project Name, Date, Section/Page #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OPC/Estimate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Use Checklist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B2</a:t>
            </a:r>
            <a:r>
              <a:rPr lang="en-US" dirty="0"/>
              <a:t> or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B3</a:t>
            </a:r>
            <a:r>
              <a:rPr lang="en-US" dirty="0"/>
              <a:t> for guidance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31EF278-286A-0E62-62FA-AD4AFAC9B30D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Bid Package Common Omissions</a:t>
            </a:r>
          </a:p>
        </p:txBody>
      </p:sp>
    </p:spTree>
    <p:extLst>
      <p:ext uri="{BB962C8B-B14F-4D97-AF65-F5344CB8AC3E}">
        <p14:creationId xmlns:p14="http://schemas.microsoft.com/office/powerpoint/2010/main" val="3185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94FCC-C7CA-4C20-9B89-318AD88D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1065709"/>
          </a:xfrm>
        </p:spPr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145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2819400"/>
            <a:ext cx="5562600" cy="1477328"/>
          </a:xfrm>
        </p:spPr>
        <p:txBody>
          <a:bodyPr/>
          <a:lstStyle/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 013011 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Inclusive Restrooms Update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2998113"/>
            <a:ext cx="4319928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 Imaging Technology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8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2998113"/>
            <a:ext cx="4319928" cy="430887"/>
          </a:xfrm>
        </p:spPr>
        <p:txBody>
          <a:bodyPr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Multivista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3046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102" y="381000"/>
            <a:ext cx="42638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Today’s</a:t>
            </a:r>
            <a:r>
              <a:rPr sz="3600" b="1" spc="-2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782" y="1206596"/>
            <a:ext cx="5635618" cy="5306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Quarterly Construction Report</a:t>
            </a:r>
            <a:endParaRPr lang="en-US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Andrew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Magré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fontAlgn="base"/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FPAR Go-Live Update (10 min)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Donna Sutliff</a:t>
            </a:r>
          </a:p>
          <a:p>
            <a:pPr lvl="1" fontAlgn="base"/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Contracts Minute (10 min)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Brenda Frank and Jessie Dimick</a:t>
            </a:r>
          </a:p>
          <a:p>
            <a:pPr lvl="1" fontAlgn="base"/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 013011 Inclusive Restrooms Update (10 min)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 Shermeta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Jim Yarbrough</a:t>
            </a:r>
          </a:p>
          <a:p>
            <a:pPr lvl="1" fontAlgn="base"/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 Imaging Technology Presentation (15 min)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Jim Feeley and Tyler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Kost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base">
              <a:buFont typeface="Symbol" panose="05050102010706020507" pitchFamily="18" charset="2"/>
              <a:buChar char=""/>
            </a:pP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Multivista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Presentation (15 min)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Brad Roos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36C1F-9898-0971-3696-745FCC8C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338" y="1382332"/>
            <a:ext cx="2971880" cy="3951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0036" y="2998113"/>
            <a:ext cx="5843928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Q4 Quarterly Construction Report</a:t>
            </a:r>
          </a:p>
        </p:txBody>
      </p:sp>
    </p:spTree>
    <p:extLst>
      <p:ext uri="{BB962C8B-B14F-4D97-AF65-F5344CB8AC3E}">
        <p14:creationId xmlns:p14="http://schemas.microsoft.com/office/powerpoint/2010/main" val="14040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EE6089D-2333-B74B-860B-FB2D60C932E7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0D5D5-285F-1A14-3FC3-6B07D596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4" y="2474095"/>
            <a:ext cx="5130171" cy="367823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BB70F39-0F44-369B-1019-5E309B3CA098}"/>
              </a:ext>
            </a:extLst>
          </p:cNvPr>
          <p:cNvSpPr/>
          <p:nvPr/>
        </p:nvSpPr>
        <p:spPr>
          <a:xfrm rot="16200000">
            <a:off x="5002992" y="4263784"/>
            <a:ext cx="466928" cy="41323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946F3-AC6E-A441-B71A-79414DB808B7}"/>
              </a:ext>
            </a:extLst>
          </p:cNvPr>
          <p:cNvSpPr txBox="1"/>
          <p:nvPr/>
        </p:nvSpPr>
        <p:spPr>
          <a:xfrm>
            <a:off x="338202" y="413360"/>
            <a:ext cx="411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 2022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D1F1-07EB-12B3-F455-9CD44AEC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12" y="936580"/>
            <a:ext cx="4062106" cy="5233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0D8D5-7EC3-AD7F-3488-2944953AE0F7}"/>
              </a:ext>
            </a:extLst>
          </p:cNvPr>
          <p:cNvSpPr txBox="1"/>
          <p:nvPr/>
        </p:nvSpPr>
        <p:spPr>
          <a:xfrm>
            <a:off x="338202" y="1426999"/>
            <a:ext cx="3946518" cy="440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Key Takeaways: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construction contracts in place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$330M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construction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Volume higher than historic average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Successful early bidding effort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6% recommended escalation</a:t>
            </a:r>
          </a:p>
          <a:p>
            <a:pPr marL="342900" indent="-3429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Long Lead Item Challenges: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General building materials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Electrical gear &amp; air handling  units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Insulation and window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Lab casework and epoxy tops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5500" y="2998113"/>
            <a:ext cx="4953000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FPAR Go Live Update</a:t>
            </a:r>
          </a:p>
        </p:txBody>
      </p:sp>
    </p:spTree>
    <p:extLst>
      <p:ext uri="{BB962C8B-B14F-4D97-AF65-F5344CB8AC3E}">
        <p14:creationId xmlns:p14="http://schemas.microsoft.com/office/powerpoint/2010/main" val="27589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4200" y="3048000"/>
            <a:ext cx="3220809" cy="43088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Contracts Minute</a:t>
            </a:r>
          </a:p>
        </p:txBody>
      </p:sp>
    </p:spTree>
    <p:extLst>
      <p:ext uri="{BB962C8B-B14F-4D97-AF65-F5344CB8AC3E}">
        <p14:creationId xmlns:p14="http://schemas.microsoft.com/office/powerpoint/2010/main" val="35852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99871B-9693-47BA-9AAF-8363052DB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600199"/>
            <a:ext cx="9144000" cy="1905001"/>
          </a:xfrm>
        </p:spPr>
        <p:txBody>
          <a:bodyPr/>
          <a:lstStyle/>
          <a:p>
            <a:r>
              <a:rPr lang="en-US" dirty="0"/>
              <a:t>General Requirements (GR) Updates</a:t>
            </a:r>
          </a:p>
          <a:p>
            <a:r>
              <a:rPr lang="en-US" dirty="0"/>
              <a:t>Bid Package Reminders</a:t>
            </a:r>
          </a:p>
          <a:p>
            <a:r>
              <a:rPr lang="en-US" dirty="0"/>
              <a:t>Bid Package - Common Omissions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DFBCA3-ECC9-43D0-BE69-C98774A7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00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032300-D6A3-48C1-9CD1-A7F851C38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2438400"/>
            <a:ext cx="8077200" cy="3352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/>
              <a:t>GR’s</a:t>
            </a:r>
            <a:r>
              <a:rPr lang="en-US" dirty="0"/>
              <a:t> are being updated and will be posted to eBuilder soon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Reminder to always download the documents from eBuilder for each project as they are always the most updated version </a:t>
            </a:r>
            <a:r>
              <a:rPr lang="en-US" i="1" dirty="0"/>
              <a:t>(links are in the BP Process)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C974E8-489F-4E94-9C2C-AE994261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609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GR Updates</a:t>
            </a:r>
          </a:p>
        </p:txBody>
      </p:sp>
    </p:spTree>
    <p:extLst>
      <p:ext uri="{BB962C8B-B14F-4D97-AF65-F5344CB8AC3E}">
        <p14:creationId xmlns:p14="http://schemas.microsoft.com/office/powerpoint/2010/main" val="16236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347-5c04-42d2-a1c3-b7f286227752">
      <UserInfo>
        <DisplayName>Tracy Vosburgh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AACBE4AB13B47B8C30A36C415A682" ma:contentTypeVersion="1" ma:contentTypeDescription="Create a new document." ma:contentTypeScope="" ma:versionID="389800b144ce6e587e75cb676c8096e8">
  <xsd:schema xmlns:xsd="http://www.w3.org/2001/XMLSchema" xmlns:xs="http://www.w3.org/2001/XMLSchema" xmlns:p="http://schemas.microsoft.com/office/2006/metadata/properties" xmlns:ns2="ba638347-5c04-42d2-a1c3-b7f286227752" targetNamespace="http://schemas.microsoft.com/office/2006/metadata/properties" ma:root="true" ma:fieldsID="142502acf8f3dd4879ea2df89c90e898" ns2:_="">
    <xsd:import namespace="ba638347-5c04-42d2-a1c3-b7f28622775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347-5c04-42d2-a1c3-b7f2862277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a638347-5c04-42d2-a1c3-b7f286227752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CC4AC2-12A8-495A-AC6B-2C823E168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38347-5c04-42d2-a1c3-b7f286227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17918</TotalTime>
  <Words>371</Words>
  <Application>Microsoft Office PowerPoint</Application>
  <PresentationFormat>On-screen Show (4:3)</PresentationFormat>
  <Paragraphs>67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Symbol</vt:lpstr>
      <vt:lpstr>Times</vt:lpstr>
      <vt:lpstr>Office Theme</vt:lpstr>
      <vt:lpstr>2_Office Theme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GR Updates</vt:lpstr>
      <vt:lpstr>Bid Package Reminders</vt:lpstr>
      <vt:lpstr>PowerPoint Presentation</vt:lpstr>
      <vt:lpstr>Questions?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470</cp:revision>
  <cp:lastPrinted>2019-11-12T19:43:45Z</cp:lastPrinted>
  <dcterms:created xsi:type="dcterms:W3CDTF">2014-05-07T13:58:10Z</dcterms:created>
  <dcterms:modified xsi:type="dcterms:W3CDTF">2023-01-25T17:28:54Z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0x010100934AACBE4AB13B47B8C30A36C415A682</vt:lpwstr>
  </property>
</Properties>
</file>