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4"/>
  </p:sldMasterIdLst>
  <p:notesMasterIdLst>
    <p:notesMasterId r:id="rId25"/>
  </p:notesMasterIdLst>
  <p:sldIdLst>
    <p:sldId id="397" r:id="rId5"/>
    <p:sldId id="368" r:id="rId6"/>
    <p:sldId id="382" r:id="rId7"/>
    <p:sldId id="400" r:id="rId8"/>
    <p:sldId id="402" r:id="rId9"/>
    <p:sldId id="403" r:id="rId10"/>
    <p:sldId id="405" r:id="rId11"/>
    <p:sldId id="406" r:id="rId12"/>
    <p:sldId id="387" r:id="rId13"/>
    <p:sldId id="388" r:id="rId14"/>
    <p:sldId id="369" r:id="rId15"/>
    <p:sldId id="389" r:id="rId16"/>
    <p:sldId id="394" r:id="rId17"/>
    <p:sldId id="381" r:id="rId18"/>
    <p:sldId id="390" r:id="rId19"/>
    <p:sldId id="395" r:id="rId20"/>
    <p:sldId id="391" r:id="rId21"/>
    <p:sldId id="399" r:id="rId22"/>
    <p:sldId id="393" r:id="rId23"/>
    <p:sldId id="396" r:id="rId24"/>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63194113-1C7F-4AD9-82FB-F388052170B4}">
          <p14:sldIdLst>
            <p14:sldId id="397"/>
            <p14:sldId id="368"/>
            <p14:sldId id="382"/>
            <p14:sldId id="400"/>
            <p14:sldId id="402"/>
            <p14:sldId id="403"/>
            <p14:sldId id="405"/>
            <p14:sldId id="406"/>
            <p14:sldId id="387"/>
            <p14:sldId id="388"/>
            <p14:sldId id="369"/>
            <p14:sldId id="389"/>
            <p14:sldId id="394"/>
            <p14:sldId id="381"/>
            <p14:sldId id="390"/>
            <p14:sldId id="395"/>
            <p14:sldId id="391"/>
            <p14:sldId id="399"/>
            <p14:sldId id="393"/>
            <p14:sldId id="3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cere2" initials="lec" lastIdx="22" clrIdx="0"/>
  <p:cmAuthor id="1" name="Ben Kuo" initials="bpk" lastIdx="5" clrIdx="1"/>
  <p:cmAuthor id="2" name="Ben Kuo" initials="BK" lastIdx="6" clrIdx="2"/>
  <p:cmAuthor id="3" name="Daneen Phillips" initials="DP" lastIdx="26" clrIdx="3">
    <p:extLst>
      <p:ext uri="{19B8F6BF-5375-455C-9EA6-DF929625EA0E}">
        <p15:presenceInfo xmlns:p15="http://schemas.microsoft.com/office/powerpoint/2012/main" userId="S-1-5-21-1275210071-879983540-725345543-2593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D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370" autoAdjust="0"/>
    <p:restoredTop sz="94576" autoAdjust="0"/>
  </p:normalViewPr>
  <p:slideViewPr>
    <p:cSldViewPr>
      <p:cViewPr varScale="1">
        <p:scale>
          <a:sx n="54" d="100"/>
          <a:sy n="54" d="100"/>
        </p:scale>
        <p:origin x="72" y="720"/>
      </p:cViewPr>
      <p:guideLst>
        <p:guide orient="horz" pos="2160"/>
        <p:guide pos="2880"/>
      </p:guideLst>
    </p:cSldViewPr>
  </p:slideViewPr>
  <p:outlineViewPr>
    <p:cViewPr>
      <p:scale>
        <a:sx n="33" d="100"/>
        <a:sy n="33" d="100"/>
      </p:scale>
      <p:origin x="0" y="3738"/>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8" d="100"/>
          <a:sy n="88" d="100"/>
        </p:scale>
        <p:origin x="-378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spcBef>
                <a:spcPct val="0"/>
              </a:spcBef>
              <a:buFontTx/>
              <a:buNone/>
              <a:defRPr sz="1200"/>
            </a:lvl1pPr>
          </a:lstStyle>
          <a:p>
            <a:pPr>
              <a:defRPr/>
            </a:pPr>
            <a:endParaRPr lang="en-US"/>
          </a:p>
        </p:txBody>
      </p:sp>
      <p:sp>
        <p:nvSpPr>
          <p:cNvPr id="1638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spcBef>
                <a:spcPct val="0"/>
              </a:spcBef>
              <a:buFontTx/>
              <a:buNone/>
              <a:defRPr sz="1200"/>
            </a:lvl1pPr>
          </a:lstStyle>
          <a:p>
            <a:pPr>
              <a:defRPr/>
            </a:pPr>
            <a:endParaRPr lang="en-US"/>
          </a:p>
        </p:txBody>
      </p:sp>
      <p:sp>
        <p:nvSpPr>
          <p:cNvPr id="1639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spcBef>
                <a:spcPct val="0"/>
              </a:spcBef>
              <a:buFontTx/>
              <a:buNone/>
              <a:defRPr sz="1200"/>
            </a:lvl1pPr>
          </a:lstStyle>
          <a:p>
            <a:pPr>
              <a:defRPr/>
            </a:pPr>
            <a:fld id="{70B21F31-798D-42B8-94C4-042C3CACC63A}" type="slidenum">
              <a:rPr lang="en-US"/>
              <a:pPr>
                <a:defRPr/>
              </a:pPr>
              <a:t>‹#›</a:t>
            </a:fld>
            <a:endParaRPr lang="en-US" dirty="0"/>
          </a:p>
        </p:txBody>
      </p:sp>
    </p:spTree>
    <p:extLst>
      <p:ext uri="{BB962C8B-B14F-4D97-AF65-F5344CB8AC3E}">
        <p14:creationId xmlns:p14="http://schemas.microsoft.com/office/powerpoint/2010/main" val="413711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a:p>
        </p:txBody>
      </p:sp>
      <p:sp>
        <p:nvSpPr>
          <p:cNvPr id="22532" name="Slide Number Placeholder 3"/>
          <p:cNvSpPr>
            <a:spLocks noGrp="1"/>
          </p:cNvSpPr>
          <p:nvPr>
            <p:ph type="sldNum" sz="quarter" idx="5"/>
          </p:nvPr>
        </p:nvSpPr>
        <p:spPr>
          <a:noFill/>
        </p:spPr>
        <p:txBody>
          <a:bodyPr/>
          <a:lstStyle/>
          <a:p>
            <a:fld id="{DF2E347C-006C-4A43-9184-2E549830E400}" type="slidenum">
              <a:rPr lang="en-US" smtClean="0"/>
              <a:pPr/>
              <a:t>1</a:t>
            </a:fld>
            <a:endParaRPr lang="en-US"/>
          </a:p>
        </p:txBody>
      </p:sp>
    </p:spTree>
    <p:extLst>
      <p:ext uri="{BB962C8B-B14F-4D97-AF65-F5344CB8AC3E}">
        <p14:creationId xmlns:p14="http://schemas.microsoft.com/office/powerpoint/2010/main" val="149267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a:p>
        </p:txBody>
      </p:sp>
      <p:sp>
        <p:nvSpPr>
          <p:cNvPr id="24580" name="Slide Number Placeholder 3"/>
          <p:cNvSpPr>
            <a:spLocks noGrp="1"/>
          </p:cNvSpPr>
          <p:nvPr>
            <p:ph type="sldNum" sz="quarter" idx="5"/>
          </p:nvPr>
        </p:nvSpPr>
        <p:spPr>
          <a:noFill/>
        </p:spPr>
        <p:txBody>
          <a:bodyPr/>
          <a:lstStyle/>
          <a:p>
            <a:fld id="{2F1CCB7F-376A-4DCE-9F0C-60BA5CE42CBF}" type="slidenum">
              <a:rPr lang="en-US" smtClean="0"/>
              <a:pPr/>
              <a:t>4</a:t>
            </a:fld>
            <a:endParaRPr lang="en-US"/>
          </a:p>
        </p:txBody>
      </p:sp>
    </p:spTree>
    <p:extLst>
      <p:ext uri="{BB962C8B-B14F-4D97-AF65-F5344CB8AC3E}">
        <p14:creationId xmlns:p14="http://schemas.microsoft.com/office/powerpoint/2010/main" val="19498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
        <p:nvSpPr>
          <p:cNvPr id="24580" name="Slide Number Placeholder 3"/>
          <p:cNvSpPr>
            <a:spLocks noGrp="1"/>
          </p:cNvSpPr>
          <p:nvPr>
            <p:ph type="sldNum" sz="quarter" idx="5"/>
          </p:nvPr>
        </p:nvSpPr>
        <p:spPr>
          <a:noFill/>
        </p:spPr>
        <p:txBody>
          <a:bodyPr/>
          <a:lstStyle/>
          <a:p>
            <a:fld id="{2F1CCB7F-376A-4DCE-9F0C-60BA5CE42CBF}" type="slidenum">
              <a:rPr lang="en-US" smtClean="0"/>
              <a:pPr/>
              <a:t>5</a:t>
            </a:fld>
            <a:endParaRPr lang="en-US"/>
          </a:p>
        </p:txBody>
      </p:sp>
    </p:spTree>
    <p:extLst>
      <p:ext uri="{BB962C8B-B14F-4D97-AF65-F5344CB8AC3E}">
        <p14:creationId xmlns:p14="http://schemas.microsoft.com/office/powerpoint/2010/main" val="72201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
        <p:nvSpPr>
          <p:cNvPr id="24580" name="Slide Number Placeholder 3"/>
          <p:cNvSpPr>
            <a:spLocks noGrp="1"/>
          </p:cNvSpPr>
          <p:nvPr>
            <p:ph type="sldNum" sz="quarter" idx="5"/>
          </p:nvPr>
        </p:nvSpPr>
        <p:spPr>
          <a:noFill/>
        </p:spPr>
        <p:txBody>
          <a:bodyPr/>
          <a:lstStyle/>
          <a:p>
            <a:fld id="{2F1CCB7F-376A-4DCE-9F0C-60BA5CE42CBF}" type="slidenum">
              <a:rPr lang="en-US" smtClean="0"/>
              <a:pPr/>
              <a:t>6</a:t>
            </a:fld>
            <a:endParaRPr lang="en-US"/>
          </a:p>
        </p:txBody>
      </p:sp>
    </p:spTree>
    <p:extLst>
      <p:ext uri="{BB962C8B-B14F-4D97-AF65-F5344CB8AC3E}">
        <p14:creationId xmlns:p14="http://schemas.microsoft.com/office/powerpoint/2010/main" val="2470318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
        <p:nvSpPr>
          <p:cNvPr id="24580" name="Slide Number Placeholder 3"/>
          <p:cNvSpPr>
            <a:spLocks noGrp="1"/>
          </p:cNvSpPr>
          <p:nvPr>
            <p:ph type="sldNum" sz="quarter" idx="5"/>
          </p:nvPr>
        </p:nvSpPr>
        <p:spPr>
          <a:noFill/>
        </p:spPr>
        <p:txBody>
          <a:bodyPr/>
          <a:lstStyle/>
          <a:p>
            <a:fld id="{2F1CCB7F-376A-4DCE-9F0C-60BA5CE42CBF}" type="slidenum">
              <a:rPr lang="en-US" smtClean="0"/>
              <a:pPr/>
              <a:t>7</a:t>
            </a:fld>
            <a:endParaRPr lang="en-US"/>
          </a:p>
        </p:txBody>
      </p:sp>
    </p:spTree>
    <p:extLst>
      <p:ext uri="{BB962C8B-B14F-4D97-AF65-F5344CB8AC3E}">
        <p14:creationId xmlns:p14="http://schemas.microsoft.com/office/powerpoint/2010/main" val="3537602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marL="0" indent="0">
              <a:buNone/>
            </a:pPr>
            <a:r>
              <a:rPr lang="en-US" sz="1200" kern="1200" dirty="0">
                <a:solidFill>
                  <a:schemeClr val="tx1"/>
                </a:solidFill>
                <a:latin typeface="Arial" charset="0"/>
                <a:ea typeface="+mn-ea"/>
                <a:cs typeface="+mn-cs"/>
              </a:rPr>
              <a:t>includes, but not limited to an approved fire safety plan, smoking, waste disposal, spontaneous combustion, cutting and welding (hot work), electrical,, portable fire extinguishers, exiting, temporary heat, fire protection systems and etc.</a:t>
            </a:r>
          </a:p>
        </p:txBody>
      </p:sp>
      <p:sp>
        <p:nvSpPr>
          <p:cNvPr id="24580" name="Slide Number Placeholder 3"/>
          <p:cNvSpPr>
            <a:spLocks noGrp="1"/>
          </p:cNvSpPr>
          <p:nvPr>
            <p:ph type="sldNum" sz="quarter" idx="5"/>
          </p:nvPr>
        </p:nvSpPr>
        <p:spPr>
          <a:noFill/>
        </p:spPr>
        <p:txBody>
          <a:bodyPr/>
          <a:lstStyle/>
          <a:p>
            <a:fld id="{2F1CCB7F-376A-4DCE-9F0C-60BA5CE42CBF}" type="slidenum">
              <a:rPr lang="en-US" smtClean="0"/>
              <a:pPr/>
              <a:t>9</a:t>
            </a:fld>
            <a:endParaRPr lang="en-US"/>
          </a:p>
        </p:txBody>
      </p:sp>
    </p:spTree>
    <p:extLst>
      <p:ext uri="{BB962C8B-B14F-4D97-AF65-F5344CB8AC3E}">
        <p14:creationId xmlns:p14="http://schemas.microsoft.com/office/powerpoint/2010/main" val="3309030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a:p>
        </p:txBody>
      </p:sp>
      <p:sp>
        <p:nvSpPr>
          <p:cNvPr id="24580" name="Slide Number Placeholder 3"/>
          <p:cNvSpPr>
            <a:spLocks noGrp="1"/>
          </p:cNvSpPr>
          <p:nvPr>
            <p:ph type="sldNum" sz="quarter" idx="5"/>
          </p:nvPr>
        </p:nvSpPr>
        <p:spPr>
          <a:noFill/>
        </p:spPr>
        <p:txBody>
          <a:bodyPr/>
          <a:lstStyle/>
          <a:p>
            <a:fld id="{2F1CCB7F-376A-4DCE-9F0C-60BA5CE42CBF}" type="slidenum">
              <a:rPr lang="en-US" smtClean="0"/>
              <a:pPr/>
              <a:t>10</a:t>
            </a:fld>
            <a:endParaRPr lang="en-US"/>
          </a:p>
        </p:txBody>
      </p:sp>
    </p:spTree>
    <p:extLst>
      <p:ext uri="{BB962C8B-B14F-4D97-AF65-F5344CB8AC3E}">
        <p14:creationId xmlns:p14="http://schemas.microsoft.com/office/powerpoint/2010/main" val="3250327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a:p>
        </p:txBody>
      </p:sp>
      <p:sp>
        <p:nvSpPr>
          <p:cNvPr id="24580" name="Slide Number Placeholder 3"/>
          <p:cNvSpPr>
            <a:spLocks noGrp="1"/>
          </p:cNvSpPr>
          <p:nvPr>
            <p:ph type="sldNum" sz="quarter" idx="5"/>
          </p:nvPr>
        </p:nvSpPr>
        <p:spPr>
          <a:noFill/>
        </p:spPr>
        <p:txBody>
          <a:bodyPr/>
          <a:lstStyle/>
          <a:p>
            <a:fld id="{2F1CCB7F-376A-4DCE-9F0C-60BA5CE42CBF}" type="slidenum">
              <a:rPr lang="en-US" smtClean="0"/>
              <a:pPr/>
              <a:t>14</a:t>
            </a:fld>
            <a:endParaRPr lang="en-US"/>
          </a:p>
        </p:txBody>
      </p:sp>
    </p:spTree>
    <p:extLst>
      <p:ext uri="{BB962C8B-B14F-4D97-AF65-F5344CB8AC3E}">
        <p14:creationId xmlns:p14="http://schemas.microsoft.com/office/powerpoint/2010/main" val="173913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4" name="Group 13"/>
          <p:cNvGrpSpPr/>
          <p:nvPr userDrawn="1"/>
        </p:nvGrpSpPr>
        <p:grpSpPr>
          <a:xfrm>
            <a:off x="0" y="1600200"/>
            <a:ext cx="9144000" cy="1193800"/>
            <a:chOff x="63500" y="1397000"/>
            <a:chExt cx="9020175" cy="1690688"/>
          </a:xfrm>
        </p:grpSpPr>
        <p:sp>
          <p:nvSpPr>
            <p:cNvPr id="6" name="Rectangle 5"/>
            <p:cNvSpPr/>
            <p:nvPr/>
          </p:nvSpPr>
          <p:spPr>
            <a:xfrm>
              <a:off x="63500" y="1449388"/>
              <a:ext cx="9020175" cy="1527175"/>
            </a:xfrm>
            <a:prstGeom prst="rect">
              <a:avLst/>
            </a:prstGeom>
            <a:solidFill>
              <a:srgbClr val="B82D22"/>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dirty="0"/>
              <a:t>Click to edit Master title style</a:t>
            </a:r>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a:solidFill>
            <a:srgbClr val="B82D22"/>
          </a:solidFill>
        </p:spPr>
        <p:txBody>
          <a:bodyPr/>
          <a:lstStyle>
            <a:lvl1pPr>
              <a:defRPr sz="1400">
                <a:solidFill>
                  <a:srgbClr val="FFFFFF"/>
                </a:solidFill>
              </a:defRPr>
            </a:lvl1pPr>
          </a:lstStyle>
          <a:p>
            <a:pPr>
              <a:defRPr/>
            </a:pPr>
            <a:fld id="{340FB153-DB8F-4985-ABDB-A76E1726C5F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5057388-D178-4F5A-8368-DF8771B4B97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5D5B010-7AB9-43E4-8484-6A56F5CA0E5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79874F1-5CD2-4F99-A105-B7BD6230F7E9}" type="slidenum">
              <a:rPr lang="en-US"/>
              <a:pPr>
                <a:defRPr/>
              </a:pPr>
              <a:t>‹#›</a:t>
            </a:fld>
            <a:endParaRPr lang="en-US" dirty="0"/>
          </a:p>
        </p:txBody>
      </p:sp>
      <p:pic>
        <p:nvPicPr>
          <p:cNvPr id="9" name="Picture 8" descr="cu symbol.tif"/>
          <p:cNvPicPr>
            <a:picLocks noChangeAspect="1"/>
          </p:cNvPicPr>
          <p:nvPr userDrawn="1"/>
        </p:nvPicPr>
        <p:blipFill>
          <a:blip r:embed="rId2" cstate="print"/>
          <a:stretch>
            <a:fillRect/>
          </a:stretch>
        </p:blipFill>
        <p:spPr>
          <a:xfrm>
            <a:off x="8104496" y="152400"/>
            <a:ext cx="902208" cy="90220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608467AE-DB61-4320-9D18-BFFCC564DBB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A1A5BE5-EBF8-4EF0-87A7-17AFC0A1A15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87F0839E-DADB-40E4-8D2D-DB528A1DBBB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BFD9374-B6EF-4B22-B52C-79B2D680F9A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040E774-14FF-4F2B-B0E4-112F73AE826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B8BAF80-B8CB-4903-9CE6-A64490ECF38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7F1703F4-F803-4652-B240-EC5261F07F6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B82D22"/>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74431" y="71416"/>
            <a:ext cx="8991600" cy="67056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5124"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dirty="0"/>
              <a:t>Click to edit Master title style</a:t>
            </a:r>
          </a:p>
        </p:txBody>
      </p:sp>
      <p:sp>
        <p:nvSpPr>
          <p:cNvPr id="5125"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rgbClr val="B82D22"/>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D6334006-014B-42E2-97FF-216695DA51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4" r:id="rId1"/>
    <p:sldLayoutId id="2147483787" r:id="rId2"/>
    <p:sldLayoutId id="2147483795" r:id="rId3"/>
    <p:sldLayoutId id="2147483788" r:id="rId4"/>
    <p:sldLayoutId id="2147483789" r:id="rId5"/>
    <p:sldLayoutId id="2147483790" r:id="rId6"/>
    <p:sldLayoutId id="2147483791" r:id="rId7"/>
    <p:sldLayoutId id="2147483796" r:id="rId8"/>
    <p:sldLayoutId id="2147483797" r:id="rId9"/>
    <p:sldLayoutId id="2147483792" r:id="rId10"/>
    <p:sldLayoutId id="214748379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cjm358@cornell.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1"/>
          </p:nvPr>
        </p:nvSpPr>
        <p:spPr>
          <a:xfrm>
            <a:off x="1066800" y="2514600"/>
            <a:ext cx="6781800" cy="3352800"/>
          </a:xfrm>
        </p:spPr>
        <p:txBody>
          <a:bodyPr/>
          <a:lstStyle/>
          <a:p>
            <a:pPr eaLnBrk="1" hangingPunct="1">
              <a:lnSpc>
                <a:spcPct val="80000"/>
              </a:lnSpc>
            </a:pPr>
            <a:endParaRPr lang="en-US" sz="3200" dirty="0"/>
          </a:p>
          <a:p>
            <a:pPr eaLnBrk="1" hangingPunct="1">
              <a:lnSpc>
                <a:spcPct val="80000"/>
              </a:lnSpc>
            </a:pPr>
            <a:r>
              <a:rPr lang="en-US" sz="3200" b="1" dirty="0">
                <a:solidFill>
                  <a:schemeClr val="tx2">
                    <a:lumMod val="50000"/>
                  </a:schemeClr>
                </a:solidFill>
                <a:latin typeface="+mj-lt"/>
              </a:rPr>
              <a:t>Fire Protection Systems Acceptance Requirements for Projects</a:t>
            </a:r>
            <a:endParaRPr lang="en-US" sz="2800" b="1" dirty="0">
              <a:solidFill>
                <a:schemeClr val="tx2">
                  <a:lumMod val="50000"/>
                </a:schemeClr>
              </a:solidFill>
              <a:latin typeface="+mj-lt"/>
            </a:endParaRPr>
          </a:p>
          <a:p>
            <a:pPr eaLnBrk="1" hangingPunct="1">
              <a:lnSpc>
                <a:spcPct val="80000"/>
              </a:lnSpc>
            </a:pPr>
            <a:endParaRPr lang="en-US" sz="2000" dirty="0">
              <a:solidFill>
                <a:srgbClr val="B82D22"/>
              </a:solidFill>
              <a:latin typeface="+mj-lt"/>
            </a:endParaRPr>
          </a:p>
          <a:p>
            <a:pPr eaLnBrk="1" hangingPunct="1">
              <a:lnSpc>
                <a:spcPct val="80000"/>
              </a:lnSpc>
            </a:pPr>
            <a:r>
              <a:rPr lang="en-US" sz="2000" dirty="0">
                <a:solidFill>
                  <a:schemeClr val="tx1"/>
                </a:solidFill>
                <a:latin typeface="+mj-lt"/>
              </a:rPr>
              <a:t>Ron Flynn, University Fire Marshal</a:t>
            </a:r>
          </a:p>
          <a:p>
            <a:pPr eaLnBrk="1" hangingPunct="1">
              <a:lnSpc>
                <a:spcPct val="80000"/>
              </a:lnSpc>
            </a:pPr>
            <a:endParaRPr lang="en-US" sz="2000" dirty="0">
              <a:solidFill>
                <a:schemeClr val="tx1"/>
              </a:solidFill>
              <a:latin typeface="+mj-lt"/>
            </a:endParaRPr>
          </a:p>
          <a:p>
            <a:pPr eaLnBrk="1" hangingPunct="1">
              <a:lnSpc>
                <a:spcPct val="80000"/>
              </a:lnSpc>
            </a:pPr>
            <a:r>
              <a:rPr lang="en-US" sz="2000" dirty="0">
                <a:solidFill>
                  <a:schemeClr val="tx1"/>
                </a:solidFill>
                <a:latin typeface="+mj-lt"/>
              </a:rPr>
              <a:t>Chris McLaughlin, FP System Associate</a:t>
            </a:r>
          </a:p>
          <a:p>
            <a:pPr eaLnBrk="1" hangingPunct="1">
              <a:lnSpc>
                <a:spcPct val="80000"/>
              </a:lnSpc>
            </a:pPr>
            <a:endParaRPr lang="en-US" sz="2000" dirty="0">
              <a:solidFill>
                <a:schemeClr val="tx1"/>
              </a:solidFill>
              <a:latin typeface="+mj-lt"/>
            </a:endParaRPr>
          </a:p>
          <a:p>
            <a:pPr eaLnBrk="1" hangingPunct="1">
              <a:lnSpc>
                <a:spcPct val="80000"/>
              </a:lnSpc>
            </a:pPr>
            <a:r>
              <a:rPr lang="en-US" sz="2000" dirty="0">
                <a:solidFill>
                  <a:schemeClr val="tx1"/>
                </a:solidFill>
                <a:latin typeface="+mj-lt"/>
              </a:rPr>
              <a:t>Kathy MacCheyne, Assistant Fire Marshal</a:t>
            </a:r>
          </a:p>
          <a:p>
            <a:pPr eaLnBrk="1" hangingPunct="1">
              <a:lnSpc>
                <a:spcPct val="80000"/>
              </a:lnSpc>
            </a:pPr>
            <a:endParaRPr lang="en-US" sz="2000" dirty="0"/>
          </a:p>
        </p:txBody>
      </p:sp>
      <p:sp>
        <p:nvSpPr>
          <p:cNvPr id="2050" name="Rectangle 2"/>
          <p:cNvSpPr>
            <a:spLocks noGrp="1" noChangeArrowheads="1"/>
          </p:cNvSpPr>
          <p:nvPr>
            <p:ph type="ctrTitle"/>
          </p:nvPr>
        </p:nvSpPr>
        <p:spPr>
          <a:xfrm>
            <a:off x="457200" y="914400"/>
            <a:ext cx="8305800" cy="1676400"/>
          </a:xfrm>
        </p:spPr>
        <p:txBody>
          <a:bodyPr>
            <a:noAutofit/>
          </a:bodyPr>
          <a:lstStyle/>
          <a:p>
            <a:pPr algn="l" eaLnBrk="1" fontAlgn="auto" hangingPunct="1">
              <a:lnSpc>
                <a:spcPct val="150000"/>
              </a:lnSpc>
              <a:spcAft>
                <a:spcPts val="1800"/>
              </a:spcAft>
              <a:defRPr/>
            </a:pPr>
            <a:r>
              <a:rPr sz="3400" dirty="0">
                <a:solidFill>
                  <a:srgbClr val="B82D22"/>
                </a:solidFill>
                <a:latin typeface="Georgia" pitchFamily="18" charset="0"/>
                <a:cs typeface="Aharoni" pitchFamily="2" charset="-79"/>
              </a:rPr>
              <a:t>Cornell University </a:t>
            </a:r>
            <a:br>
              <a:rPr sz="3400" dirty="0">
                <a:solidFill>
                  <a:srgbClr val="B82D22"/>
                </a:solidFill>
                <a:latin typeface="Georgia" pitchFamily="18" charset="0"/>
                <a:cs typeface="Aharoni" pitchFamily="2" charset="-79"/>
              </a:rPr>
            </a:br>
            <a:r>
              <a:rPr sz="3400" dirty="0">
                <a:latin typeface="Georgia" pitchFamily="18" charset="0"/>
              </a:rPr>
              <a:t>Environmental Health and Safety</a:t>
            </a:r>
          </a:p>
        </p:txBody>
      </p:sp>
      <p:pic>
        <p:nvPicPr>
          <p:cNvPr id="7" name="Picture 6" descr="Untitled-1.tif"/>
          <p:cNvPicPr>
            <a:picLocks noChangeAspect="1"/>
          </p:cNvPicPr>
          <p:nvPr/>
        </p:nvPicPr>
        <p:blipFill>
          <a:blip r:embed="rId3" cstate="print"/>
          <a:stretch>
            <a:fillRect/>
          </a:stretch>
        </p:blipFill>
        <p:spPr>
          <a:xfrm rot="120000">
            <a:off x="6942417" y="1301542"/>
            <a:ext cx="1619855" cy="1696184"/>
          </a:xfrm>
          <a:prstGeom prst="rect">
            <a:avLst/>
          </a:prstGeom>
        </p:spPr>
      </p:pic>
    </p:spTree>
    <p:extLst>
      <p:ext uri="{BB962C8B-B14F-4D97-AF65-F5344CB8AC3E}">
        <p14:creationId xmlns:p14="http://schemas.microsoft.com/office/powerpoint/2010/main" val="187963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00881" y="685800"/>
            <a:ext cx="7772400" cy="1216925"/>
          </a:xfrm>
        </p:spPr>
        <p:txBody>
          <a:bodyPr/>
          <a:lstStyle/>
          <a:p>
            <a:pPr algn="ctr" eaLnBrk="1" hangingPunct="1"/>
            <a:r>
              <a:rPr lang="en-US" dirty="0">
                <a:solidFill>
                  <a:schemeClr val="tx1"/>
                </a:solidFill>
              </a:rPr>
              <a:t>Fire Safety During Construction, </a:t>
            </a:r>
            <a:r>
              <a:rPr lang="en-US" sz="2000" dirty="0">
                <a:solidFill>
                  <a:schemeClr val="tx1"/>
                </a:solidFill>
              </a:rPr>
              <a:t>continued</a:t>
            </a:r>
            <a:endParaRPr lang="en-US" dirty="0">
              <a:solidFill>
                <a:schemeClr val="tx1"/>
              </a:solidFill>
            </a:endParaRPr>
          </a:p>
        </p:txBody>
      </p:sp>
      <p:sp>
        <p:nvSpPr>
          <p:cNvPr id="44035" name="Rectangle 3"/>
          <p:cNvSpPr>
            <a:spLocks noGrp="1" noChangeArrowheads="1"/>
          </p:cNvSpPr>
          <p:nvPr>
            <p:ph sz="quarter" idx="1"/>
          </p:nvPr>
        </p:nvSpPr>
        <p:spPr>
          <a:xfrm>
            <a:off x="823118" y="1905000"/>
            <a:ext cx="7650163" cy="4724400"/>
          </a:xfrm>
        </p:spPr>
        <p:txBody>
          <a:bodyPr>
            <a:normAutofit/>
          </a:bodyPr>
          <a:lstStyle/>
          <a:p>
            <a:pPr marL="0" indent="0">
              <a:buNone/>
            </a:pPr>
            <a:r>
              <a:rPr lang="en-US" sz="2800" dirty="0">
                <a:latin typeface="Calibri" panose="020F0502020204030204" pitchFamily="34" charset="0"/>
                <a:cs typeface="Calibri" panose="020F0502020204030204" pitchFamily="34" charset="0"/>
              </a:rPr>
              <a:t>●</a:t>
            </a:r>
            <a:r>
              <a:rPr lang="en-US" sz="2800" dirty="0"/>
              <a:t> </a:t>
            </a:r>
            <a:r>
              <a:rPr lang="en-US" sz="2800" dirty="0">
                <a:latin typeface="+mj-lt"/>
              </a:rPr>
              <a:t>Fire Safety During Construction “Hot Work” Activities </a:t>
            </a:r>
            <a:r>
              <a:rPr lang="en-US" sz="2800" b="1" i="1" dirty="0">
                <a:latin typeface="+mj-lt"/>
              </a:rPr>
              <a:t>Fire Code of NYS Chapter-35  </a:t>
            </a:r>
          </a:p>
          <a:p>
            <a:pPr marL="0" indent="0">
              <a:buNone/>
            </a:pPr>
            <a:r>
              <a:rPr lang="en-US" sz="2800" dirty="0">
                <a:latin typeface="+mj-lt"/>
              </a:rPr>
              <a:t>     -Definition; Welding, cutting, open torches and other hot work operations and equipment</a:t>
            </a:r>
          </a:p>
          <a:p>
            <a:pPr marL="0" indent="0">
              <a:buNone/>
            </a:pPr>
            <a:endParaRPr lang="en-US" sz="1600" dirty="0">
              <a:latin typeface="+mj-lt"/>
            </a:endParaRPr>
          </a:p>
          <a:p>
            <a:pPr marL="0" indent="0">
              <a:buNone/>
            </a:pPr>
            <a:r>
              <a:rPr lang="en-US" sz="2800" dirty="0">
                <a:latin typeface="+mj-lt"/>
              </a:rPr>
              <a:t>     -Permit(s); Contractors need to obtain a Hot Work Permit from the respective AHJ</a:t>
            </a:r>
          </a:p>
          <a:p>
            <a:pPr marL="0" indent="0">
              <a:buNone/>
            </a:pPr>
            <a:endParaRPr lang="en-US" sz="2800" dirty="0">
              <a:latin typeface="+mj-lt"/>
            </a:endParaRPr>
          </a:p>
          <a:p>
            <a:pPr marL="0" indent="0" eaLnBrk="1" fontAlgn="auto" hangingPunct="1">
              <a:lnSpc>
                <a:spcPct val="90000"/>
              </a:lnSpc>
              <a:spcBef>
                <a:spcPts val="580"/>
              </a:spcBef>
              <a:spcAft>
                <a:spcPts val="0"/>
              </a:spcAft>
              <a:buClr>
                <a:schemeClr val="accent3"/>
              </a:buClr>
              <a:buNone/>
              <a:defRPr/>
            </a:pPr>
            <a:endParaRPr lang="en-US" sz="3800" dirty="0">
              <a:latin typeface="+mj-lt"/>
            </a:endParaRPr>
          </a:p>
          <a:p>
            <a:pPr marL="0" indent="0" eaLnBrk="1" fontAlgn="auto" hangingPunct="1">
              <a:lnSpc>
                <a:spcPct val="90000"/>
              </a:lnSpc>
              <a:spcBef>
                <a:spcPts val="580"/>
              </a:spcBef>
              <a:spcAft>
                <a:spcPts val="0"/>
              </a:spcAft>
              <a:buClr>
                <a:schemeClr val="accent3"/>
              </a:buClr>
              <a:buNone/>
              <a:defRPr/>
            </a:pPr>
            <a:endParaRPr lang="en-US" sz="2800" b="1" dirty="0">
              <a:latin typeface="+mj-lt"/>
              <a:cs typeface="Calibri"/>
            </a:endParaRPr>
          </a:p>
        </p:txBody>
      </p:sp>
    </p:spTree>
    <p:extLst>
      <p:ext uri="{BB962C8B-B14F-4D97-AF65-F5344CB8AC3E}">
        <p14:creationId xmlns:p14="http://schemas.microsoft.com/office/powerpoint/2010/main" val="319647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295400"/>
          </a:xfrm>
        </p:spPr>
        <p:txBody>
          <a:bodyPr/>
          <a:lstStyle/>
          <a:p>
            <a:pPr algn="ctr"/>
            <a:r>
              <a:rPr lang="en-US" b="1" dirty="0">
                <a:solidFill>
                  <a:schemeClr val="tx1"/>
                </a:solidFill>
              </a:rPr>
              <a:t>What is required to be tested?</a:t>
            </a:r>
          </a:p>
        </p:txBody>
      </p:sp>
      <p:sp>
        <p:nvSpPr>
          <p:cNvPr id="3" name="Content Placeholder 2"/>
          <p:cNvSpPr>
            <a:spLocks noGrp="1"/>
          </p:cNvSpPr>
          <p:nvPr>
            <p:ph sz="quarter" idx="1"/>
          </p:nvPr>
        </p:nvSpPr>
        <p:spPr>
          <a:xfrm>
            <a:off x="914400" y="1676400"/>
            <a:ext cx="7772400" cy="4648200"/>
          </a:xfrm>
        </p:spPr>
        <p:txBody>
          <a:bodyPr/>
          <a:lstStyle/>
          <a:p>
            <a:pPr marL="0" indent="0">
              <a:buNone/>
            </a:pPr>
            <a:r>
              <a:rPr lang="en-US" sz="2800" b="1" dirty="0">
                <a:solidFill>
                  <a:schemeClr val="tx1">
                    <a:lumMod val="10000"/>
                  </a:schemeClr>
                </a:solidFill>
                <a:latin typeface="+mj-lt"/>
              </a:rPr>
              <a:t>● </a:t>
            </a:r>
            <a:r>
              <a:rPr lang="en-US" sz="2800" dirty="0">
                <a:solidFill>
                  <a:schemeClr val="tx1">
                    <a:lumMod val="10000"/>
                  </a:schemeClr>
                </a:solidFill>
                <a:latin typeface="+mj-lt"/>
              </a:rPr>
              <a:t>Fire Alarm system (including program review)</a:t>
            </a:r>
          </a:p>
          <a:p>
            <a:pPr marL="0" indent="0">
              <a:buNone/>
            </a:pPr>
            <a:r>
              <a:rPr lang="en-US" sz="2800" dirty="0">
                <a:solidFill>
                  <a:schemeClr val="tx1">
                    <a:lumMod val="10000"/>
                  </a:schemeClr>
                </a:solidFill>
                <a:latin typeface="+mj-lt"/>
              </a:rPr>
              <a:t>● Sprinkler system (wet, dry, foam, and pre-action)</a:t>
            </a:r>
          </a:p>
          <a:p>
            <a:pPr marL="0" indent="0">
              <a:buNone/>
            </a:pPr>
            <a:r>
              <a:rPr lang="en-US" sz="2800" dirty="0">
                <a:solidFill>
                  <a:schemeClr val="tx1">
                    <a:lumMod val="10000"/>
                  </a:schemeClr>
                </a:solidFill>
                <a:latin typeface="+mj-lt"/>
              </a:rPr>
              <a:t>● Standpipe system (manual and automatic)</a:t>
            </a:r>
          </a:p>
          <a:p>
            <a:pPr marL="0" indent="0">
              <a:buNone/>
            </a:pPr>
            <a:r>
              <a:rPr lang="en-US" sz="2800" dirty="0">
                <a:solidFill>
                  <a:schemeClr val="tx1">
                    <a:lumMod val="10000"/>
                  </a:schemeClr>
                </a:solidFill>
                <a:latin typeface="+mj-lt"/>
              </a:rPr>
              <a:t>●</a:t>
            </a:r>
            <a:r>
              <a:rPr lang="en-US" sz="2800" dirty="0">
                <a:solidFill>
                  <a:schemeClr val="tx1">
                    <a:lumMod val="10000"/>
                  </a:schemeClr>
                </a:solidFill>
              </a:rPr>
              <a:t> </a:t>
            </a:r>
            <a:r>
              <a:rPr lang="en-US" sz="2800" dirty="0">
                <a:solidFill>
                  <a:schemeClr val="tx1">
                    <a:lumMod val="10000"/>
                  </a:schemeClr>
                </a:solidFill>
                <a:latin typeface="+mj-lt"/>
              </a:rPr>
              <a:t>Fire Pump</a:t>
            </a:r>
          </a:p>
          <a:p>
            <a:pPr marL="0" indent="0">
              <a:buNone/>
            </a:pPr>
            <a:r>
              <a:rPr lang="en-US" sz="2800" dirty="0">
                <a:solidFill>
                  <a:schemeClr val="tx1">
                    <a:lumMod val="10000"/>
                  </a:schemeClr>
                </a:solidFill>
              </a:rPr>
              <a:t>● </a:t>
            </a:r>
            <a:r>
              <a:rPr lang="en-US" sz="2800" dirty="0">
                <a:solidFill>
                  <a:schemeClr val="tx1">
                    <a:lumMod val="10000"/>
                  </a:schemeClr>
                </a:solidFill>
                <a:latin typeface="+mj-lt"/>
              </a:rPr>
              <a:t>Alternative Fire Suppression Systems (Gas, Kitchen hood) </a:t>
            </a:r>
          </a:p>
          <a:p>
            <a:pPr marL="0" indent="0">
              <a:buNone/>
            </a:pPr>
            <a:r>
              <a:rPr lang="en-US" sz="2800" dirty="0">
                <a:solidFill>
                  <a:schemeClr val="tx1">
                    <a:lumMod val="10000"/>
                  </a:schemeClr>
                </a:solidFill>
                <a:latin typeface="+mj-lt"/>
              </a:rPr>
              <a:t>● Opening </a:t>
            </a:r>
            <a:r>
              <a:rPr lang="en-US" sz="2800" dirty="0">
                <a:latin typeface="+mj-lt"/>
              </a:rPr>
              <a:t>Protective (fire doors, fire shutters, etc.)</a:t>
            </a:r>
          </a:p>
          <a:p>
            <a:pPr marL="0" indent="0">
              <a:buNone/>
            </a:pPr>
            <a:r>
              <a:rPr lang="en-US" sz="2800" dirty="0">
                <a:latin typeface="+mj-lt"/>
              </a:rPr>
              <a:t>● HVAC Interface (dampers, fan shutdown,</a:t>
            </a:r>
          </a:p>
          <a:p>
            <a:pPr marL="0" indent="0">
              <a:buNone/>
            </a:pPr>
            <a:r>
              <a:rPr lang="en-US" sz="2800" dirty="0">
                <a:latin typeface="+mj-lt"/>
              </a:rPr>
              <a:t>   atrium smoke exhaust, etc.)	</a:t>
            </a:r>
          </a:p>
          <a:p>
            <a:pPr marL="0" indent="0">
              <a:buNone/>
            </a:pPr>
            <a:endParaRPr lang="en-US" sz="2800" b="1" dirty="0">
              <a:solidFill>
                <a:schemeClr val="tx1">
                  <a:lumMod val="10000"/>
                </a:schemeClr>
              </a:solidFill>
              <a:latin typeface="+mj-lt"/>
            </a:endParaRPr>
          </a:p>
          <a:p>
            <a:pPr marL="0" indent="0">
              <a:buNone/>
            </a:pPr>
            <a:r>
              <a:rPr lang="en-US" sz="2800" b="1" dirty="0">
                <a:solidFill>
                  <a:schemeClr val="tx1">
                    <a:lumMod val="10000"/>
                  </a:schemeClr>
                </a:solidFill>
                <a:latin typeface="+mj-lt"/>
              </a:rPr>
              <a:t>       </a:t>
            </a:r>
          </a:p>
          <a:p>
            <a:pPr marL="0" indent="0">
              <a:buNone/>
            </a:pPr>
            <a:endParaRPr lang="en-US" sz="2800" b="1" dirty="0">
              <a:solidFill>
                <a:schemeClr val="tx1">
                  <a:lumMod val="10000"/>
                </a:schemeClr>
              </a:solidFill>
              <a:latin typeface="+mj-lt"/>
            </a:endParaRPr>
          </a:p>
          <a:p>
            <a:pPr marL="0" indent="0">
              <a:buNone/>
            </a:pPr>
            <a:endParaRPr lang="en-US" sz="3200" b="1" dirty="0">
              <a:solidFill>
                <a:schemeClr val="tx1">
                  <a:lumMod val="10000"/>
                </a:schemeClr>
              </a:solidFill>
              <a:latin typeface="+mj-lt"/>
            </a:endParaRPr>
          </a:p>
        </p:txBody>
      </p:sp>
    </p:spTree>
    <p:extLst>
      <p:ext uri="{BB962C8B-B14F-4D97-AF65-F5344CB8AC3E}">
        <p14:creationId xmlns:p14="http://schemas.microsoft.com/office/powerpoint/2010/main" val="2394595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schedule acceptance tests</a:t>
            </a:r>
          </a:p>
        </p:txBody>
      </p:sp>
      <p:sp>
        <p:nvSpPr>
          <p:cNvPr id="3" name="Content Placeholder 2"/>
          <p:cNvSpPr>
            <a:spLocks noGrp="1"/>
          </p:cNvSpPr>
          <p:nvPr>
            <p:ph sz="quarter" idx="1"/>
          </p:nvPr>
        </p:nvSpPr>
        <p:spPr>
          <a:xfrm>
            <a:off x="914400" y="1447800"/>
            <a:ext cx="7772400" cy="5181600"/>
          </a:xfrm>
        </p:spPr>
        <p:txBody>
          <a:bodyPr/>
          <a:lstStyle/>
          <a:p>
            <a:pPr marL="0" indent="0">
              <a:buNone/>
            </a:pPr>
            <a:r>
              <a:rPr lang="en-US" sz="2800" b="1" dirty="0">
                <a:latin typeface="Franklin Gothic Book" panose="020B0503020102020204" pitchFamily="34" charset="0"/>
              </a:rPr>
              <a:t>● </a:t>
            </a:r>
            <a:r>
              <a:rPr lang="en-US" sz="2800" dirty="0">
                <a:latin typeface="Franklin Gothic Book" panose="020B0503020102020204" pitchFamily="34" charset="0"/>
              </a:rPr>
              <a:t>All scheduling of tests to go through EH&amp;S (Chris McLaughlin/Kathy MacCheyne).  </a:t>
            </a:r>
          </a:p>
          <a:p>
            <a:pPr marL="0" indent="0">
              <a:buNone/>
            </a:pPr>
            <a:r>
              <a:rPr lang="en-US" sz="2800" dirty="0">
                <a:latin typeface="Franklin Gothic Book" panose="020B0503020102020204" pitchFamily="34" charset="0"/>
              </a:rPr>
              <a:t>	</a:t>
            </a:r>
            <a:r>
              <a:rPr lang="en-US" sz="2800" dirty="0">
                <a:solidFill>
                  <a:srgbClr val="FF0000"/>
                </a:solidFill>
                <a:latin typeface="Franklin Gothic Book" panose="020B0503020102020204" pitchFamily="34" charset="0"/>
              </a:rPr>
              <a:t>- </a:t>
            </a:r>
            <a:r>
              <a:rPr lang="en-US" sz="2800" dirty="0">
                <a:latin typeface="Franklin Gothic Book" panose="020B0503020102020204" pitchFamily="34" charset="0"/>
              </a:rPr>
              <a:t>EH&amp;S will contact the appropriate AHJ and set up time and date.</a:t>
            </a:r>
          </a:p>
          <a:p>
            <a:pPr marL="0" indent="0">
              <a:buNone/>
            </a:pPr>
            <a:r>
              <a:rPr lang="en-US" sz="2800" dirty="0">
                <a:latin typeface="Franklin Gothic Book" panose="020B0503020102020204" pitchFamily="34" charset="0"/>
              </a:rPr>
              <a:t>● All acceptance test;  </a:t>
            </a:r>
          </a:p>
          <a:p>
            <a:pPr marL="0" indent="0">
              <a:buNone/>
            </a:pPr>
            <a:r>
              <a:rPr lang="en-US" sz="2800" dirty="0">
                <a:latin typeface="Franklin Gothic Book" panose="020B0503020102020204" pitchFamily="34" charset="0"/>
              </a:rPr>
              <a:t>     - should be scheduled in advance of the project end date</a:t>
            </a:r>
          </a:p>
          <a:p>
            <a:pPr marL="0" indent="0">
              <a:buNone/>
            </a:pPr>
            <a:r>
              <a:rPr lang="en-US" sz="2800" dirty="0">
                <a:latin typeface="Franklin Gothic Book" panose="020B0503020102020204" pitchFamily="34" charset="0"/>
              </a:rPr>
              <a:t>     - should not be scheduled until contractor has done all </a:t>
            </a:r>
            <a:r>
              <a:rPr lang="en-US" sz="2800" u="sng" dirty="0">
                <a:latin typeface="Franklin Gothic Book" panose="020B0503020102020204" pitchFamily="34" charset="0"/>
              </a:rPr>
              <a:t>pre-testing</a:t>
            </a:r>
            <a:r>
              <a:rPr lang="en-US" sz="2800" dirty="0">
                <a:latin typeface="Franklin Gothic Book" panose="020B0503020102020204" pitchFamily="34" charset="0"/>
              </a:rPr>
              <a:t> of systems to lessen project impact</a:t>
            </a:r>
          </a:p>
        </p:txBody>
      </p:sp>
    </p:spTree>
    <p:extLst>
      <p:ext uri="{BB962C8B-B14F-4D97-AF65-F5344CB8AC3E}">
        <p14:creationId xmlns:p14="http://schemas.microsoft.com/office/powerpoint/2010/main" val="320394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772400" cy="1143000"/>
          </a:xfrm>
        </p:spPr>
        <p:txBody>
          <a:bodyPr/>
          <a:lstStyle/>
          <a:p>
            <a:pPr algn="ctr"/>
            <a:r>
              <a:rPr lang="en-US" dirty="0">
                <a:solidFill>
                  <a:schemeClr val="tx1"/>
                </a:solidFill>
              </a:rPr>
              <a:t>How to schedule acceptance tests, </a:t>
            </a:r>
            <a:r>
              <a:rPr lang="en-US" sz="2000" dirty="0">
                <a:solidFill>
                  <a:schemeClr val="tx1"/>
                </a:solidFill>
              </a:rPr>
              <a:t>continued</a:t>
            </a:r>
          </a:p>
        </p:txBody>
      </p:sp>
      <p:sp>
        <p:nvSpPr>
          <p:cNvPr id="3" name="Content Placeholder 2"/>
          <p:cNvSpPr>
            <a:spLocks noGrp="1"/>
          </p:cNvSpPr>
          <p:nvPr>
            <p:ph sz="quarter" idx="1"/>
          </p:nvPr>
        </p:nvSpPr>
        <p:spPr>
          <a:xfrm>
            <a:off x="914400" y="2286000"/>
            <a:ext cx="7772400" cy="3733800"/>
          </a:xfrm>
        </p:spPr>
        <p:txBody>
          <a:bodyPr/>
          <a:lstStyle/>
          <a:p>
            <a:pPr marL="0" indent="0">
              <a:buNone/>
            </a:pPr>
            <a:r>
              <a:rPr lang="en-US" sz="2800" dirty="0">
                <a:latin typeface="Franklin Gothic Book" panose="020B0503020102020204" pitchFamily="34" charset="0"/>
              </a:rPr>
              <a:t>● Proper scheduling and pre-testing is essential for timely completion of projects due to multiple projects and limited testing resources  </a:t>
            </a:r>
          </a:p>
          <a:p>
            <a:pPr marL="0" indent="0">
              <a:buNone/>
            </a:pPr>
            <a:r>
              <a:rPr lang="en-US" sz="2800" dirty="0">
                <a:latin typeface="Franklin Gothic Book" panose="020B0503020102020204" pitchFamily="34" charset="0"/>
              </a:rPr>
              <a:t>● Failure of device or system operation during final acceptance may result in termination of the test</a:t>
            </a:r>
            <a:r>
              <a:rPr lang="en-US" sz="2800" b="1" dirty="0">
                <a:latin typeface="Franklin Gothic Book" panose="020B0503020102020204" pitchFamily="34" charset="0"/>
              </a:rPr>
              <a:t> </a:t>
            </a:r>
            <a:endParaRPr lang="en-US" sz="2800" dirty="0"/>
          </a:p>
          <a:p>
            <a:endParaRPr lang="en-US" dirty="0"/>
          </a:p>
        </p:txBody>
      </p:sp>
    </p:spTree>
    <p:extLst>
      <p:ext uri="{BB962C8B-B14F-4D97-AF65-F5344CB8AC3E}">
        <p14:creationId xmlns:p14="http://schemas.microsoft.com/office/powerpoint/2010/main" val="2671953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838200"/>
            <a:ext cx="7772400" cy="990600"/>
          </a:xfrm>
        </p:spPr>
        <p:txBody>
          <a:bodyPr/>
          <a:lstStyle/>
          <a:p>
            <a:pPr algn="ctr" eaLnBrk="1" hangingPunct="1"/>
            <a:r>
              <a:rPr lang="en-US" dirty="0">
                <a:solidFill>
                  <a:schemeClr val="tx1"/>
                </a:solidFill>
              </a:rPr>
              <a:t>Acceptance Test Forms, </a:t>
            </a:r>
            <a:r>
              <a:rPr lang="en-US" sz="2000" dirty="0">
                <a:solidFill>
                  <a:schemeClr val="tx1"/>
                </a:solidFill>
              </a:rPr>
              <a:t>continued</a:t>
            </a:r>
          </a:p>
        </p:txBody>
      </p:sp>
      <p:sp>
        <p:nvSpPr>
          <p:cNvPr id="44035" name="Rectangle 3"/>
          <p:cNvSpPr>
            <a:spLocks noGrp="1" noChangeArrowheads="1"/>
          </p:cNvSpPr>
          <p:nvPr>
            <p:ph sz="quarter" idx="1"/>
          </p:nvPr>
        </p:nvSpPr>
        <p:spPr>
          <a:xfrm>
            <a:off x="762000" y="1828800"/>
            <a:ext cx="7650163" cy="4495800"/>
          </a:xfrm>
        </p:spPr>
        <p:txBody>
          <a:bodyPr>
            <a:normAutofit/>
          </a:bodyPr>
          <a:lstStyle/>
          <a:p>
            <a:pPr marL="0" indent="0" eaLnBrk="1" fontAlgn="auto" hangingPunct="1">
              <a:lnSpc>
                <a:spcPct val="90000"/>
              </a:lnSpc>
              <a:spcBef>
                <a:spcPts val="580"/>
              </a:spcBef>
              <a:spcAft>
                <a:spcPts val="0"/>
              </a:spcAft>
              <a:buClr>
                <a:schemeClr val="accent3"/>
              </a:buClr>
              <a:buNone/>
              <a:defRPr/>
            </a:pPr>
            <a:endParaRPr lang="en-US" sz="2800" b="1" dirty="0">
              <a:latin typeface="+mj-lt"/>
              <a:cs typeface="Calibri"/>
            </a:endParaRPr>
          </a:p>
          <a:p>
            <a:pPr marL="0" indent="0" eaLnBrk="1" fontAlgn="auto" hangingPunct="1">
              <a:lnSpc>
                <a:spcPct val="90000"/>
              </a:lnSpc>
              <a:spcBef>
                <a:spcPts val="580"/>
              </a:spcBef>
              <a:spcAft>
                <a:spcPts val="0"/>
              </a:spcAft>
              <a:buClr>
                <a:schemeClr val="accent3"/>
              </a:buClr>
              <a:buNone/>
              <a:defRPr/>
            </a:pPr>
            <a:r>
              <a:rPr lang="en-US" sz="2800" b="1" dirty="0">
                <a:latin typeface="Franklin Gothic Book" panose="020B0503020102020204" pitchFamily="34" charset="0"/>
              </a:rPr>
              <a:t>● </a:t>
            </a:r>
            <a:r>
              <a:rPr lang="en-US" sz="2800" dirty="0">
                <a:latin typeface="Franklin Gothic Book" panose="020B0503020102020204" pitchFamily="34" charset="0"/>
              </a:rPr>
              <a:t>Unless pre-approved, contractors “in house”   paperwork will not be accepted</a:t>
            </a:r>
          </a:p>
          <a:p>
            <a:pPr marL="0" indent="0" eaLnBrk="1" fontAlgn="auto" hangingPunct="1">
              <a:lnSpc>
                <a:spcPct val="90000"/>
              </a:lnSpc>
              <a:spcBef>
                <a:spcPts val="580"/>
              </a:spcBef>
              <a:spcAft>
                <a:spcPts val="0"/>
              </a:spcAft>
              <a:buClr>
                <a:schemeClr val="accent3"/>
              </a:buClr>
              <a:buNone/>
              <a:defRPr/>
            </a:pPr>
            <a:r>
              <a:rPr lang="en-US" sz="2800" dirty="0">
                <a:latin typeface="Franklin Gothic Book" panose="020B0503020102020204" pitchFamily="34" charset="0"/>
              </a:rPr>
              <a:t>● EH&amp;S can provide the project manager with the appropriate forms needed for acceptance testing.  ● All required forms will need to be submitted to EH&amp;S before final acceptance letter is issued</a:t>
            </a:r>
            <a:r>
              <a:rPr lang="en-US" sz="2800" b="1" dirty="0">
                <a:latin typeface="Franklin Gothic Book" panose="020B0503020102020204" pitchFamily="34" charset="0"/>
              </a:rPr>
              <a:t>. </a:t>
            </a:r>
            <a:endParaRPr lang="en-US" sz="2800" b="1" dirty="0"/>
          </a:p>
        </p:txBody>
      </p:sp>
    </p:spTree>
    <p:extLst>
      <p:ext uri="{BB962C8B-B14F-4D97-AF65-F5344CB8AC3E}">
        <p14:creationId xmlns:p14="http://schemas.microsoft.com/office/powerpoint/2010/main" val="913435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Acceptance Test Documentation </a:t>
            </a:r>
          </a:p>
        </p:txBody>
      </p:sp>
      <p:sp>
        <p:nvSpPr>
          <p:cNvPr id="3" name="Content Placeholder 2"/>
          <p:cNvSpPr>
            <a:spLocks noGrp="1"/>
          </p:cNvSpPr>
          <p:nvPr>
            <p:ph sz="quarter" idx="1"/>
          </p:nvPr>
        </p:nvSpPr>
        <p:spPr>
          <a:xfrm>
            <a:off x="914400" y="1447800"/>
            <a:ext cx="7772400" cy="4038600"/>
          </a:xfrm>
        </p:spPr>
        <p:txBody>
          <a:bodyPr/>
          <a:lstStyle/>
          <a:p>
            <a:pPr marL="0" indent="0">
              <a:buNone/>
            </a:pPr>
            <a:r>
              <a:rPr lang="en-US" sz="2800" dirty="0">
                <a:latin typeface="Franklin Gothic Book" panose="020B0503020102020204" pitchFamily="34" charset="0"/>
              </a:rPr>
              <a:t>Once Acceptance Test has been done, EH&amp;S will distribute a Testing Letter listing the results of the test with any deficiencies as well as the completed standardized forms from the contractor to the following;</a:t>
            </a:r>
          </a:p>
          <a:p>
            <a:pPr lvl="1"/>
            <a:r>
              <a:rPr lang="en-US" sz="2600" dirty="0">
                <a:latin typeface="Franklin Gothic Book" panose="020B0503020102020204" pitchFamily="34" charset="0"/>
              </a:rPr>
              <a:t>Project Manager</a:t>
            </a:r>
          </a:p>
          <a:p>
            <a:pPr lvl="1"/>
            <a:r>
              <a:rPr lang="en-US" sz="2600" dirty="0">
                <a:latin typeface="Franklin Gothic Book" panose="020B0503020102020204" pitchFamily="34" charset="0"/>
              </a:rPr>
              <a:t>Construction Manager</a:t>
            </a:r>
          </a:p>
          <a:p>
            <a:pPr lvl="1"/>
            <a:r>
              <a:rPr lang="en-US" sz="2600" dirty="0">
                <a:latin typeface="Franklin Gothic Book" panose="020B0503020102020204" pitchFamily="34" charset="0"/>
              </a:rPr>
              <a:t>AHJ</a:t>
            </a:r>
          </a:p>
          <a:p>
            <a:pPr marL="319088" lvl="1" indent="0">
              <a:buNone/>
            </a:pPr>
            <a:endParaRPr lang="en-US" sz="2600" dirty="0">
              <a:latin typeface="Franklin Gothic Book" panose="020B0503020102020204" pitchFamily="34" charset="0"/>
            </a:endParaRPr>
          </a:p>
        </p:txBody>
      </p:sp>
    </p:spTree>
    <p:extLst>
      <p:ext uri="{BB962C8B-B14F-4D97-AF65-F5344CB8AC3E}">
        <p14:creationId xmlns:p14="http://schemas.microsoft.com/office/powerpoint/2010/main" val="3560721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2011362"/>
          </a:xfrm>
        </p:spPr>
        <p:txBody>
          <a:bodyPr/>
          <a:lstStyle/>
          <a:p>
            <a:pPr algn="ctr"/>
            <a:r>
              <a:rPr lang="en-US" dirty="0">
                <a:solidFill>
                  <a:schemeClr val="tx1"/>
                </a:solidFill>
              </a:rPr>
              <a:t>Acceptance Test Documentation, </a:t>
            </a:r>
            <a:r>
              <a:rPr lang="en-US" sz="2000" dirty="0">
                <a:solidFill>
                  <a:schemeClr val="tx1"/>
                </a:solidFill>
              </a:rPr>
              <a:t>continued</a:t>
            </a:r>
          </a:p>
        </p:txBody>
      </p:sp>
      <p:sp>
        <p:nvSpPr>
          <p:cNvPr id="3" name="Content Placeholder 2"/>
          <p:cNvSpPr>
            <a:spLocks noGrp="1"/>
          </p:cNvSpPr>
          <p:nvPr>
            <p:ph sz="quarter" idx="1"/>
          </p:nvPr>
        </p:nvSpPr>
        <p:spPr>
          <a:xfrm>
            <a:off x="914400" y="2590800"/>
            <a:ext cx="7772400" cy="3429000"/>
          </a:xfrm>
        </p:spPr>
        <p:txBody>
          <a:bodyPr/>
          <a:lstStyle/>
          <a:p>
            <a:pPr marL="0" indent="0">
              <a:buNone/>
            </a:pPr>
            <a:r>
              <a:rPr lang="en-US" sz="2800" dirty="0">
                <a:latin typeface="Franklin Gothic Book" panose="020B0503020102020204" pitchFamily="34" charset="0"/>
              </a:rPr>
              <a:t>● Final letter of acceptance will not be provided until all deficiencies have been corrected and verified by EH&amp;S</a:t>
            </a:r>
          </a:p>
          <a:p>
            <a:pPr marL="0" indent="0">
              <a:buNone/>
            </a:pPr>
            <a:r>
              <a:rPr lang="en-US" sz="2800" dirty="0">
                <a:latin typeface="Franklin Gothic Book" panose="020B0503020102020204" pitchFamily="34" charset="0"/>
              </a:rPr>
              <a:t>● Test results will not be provided to the contractors by EH&amp;S unless authorized by Cornell Construction or Project Manager </a:t>
            </a:r>
            <a:endParaRPr lang="en-US" sz="2800" dirty="0"/>
          </a:p>
          <a:p>
            <a:endParaRPr lang="en-US" dirty="0"/>
          </a:p>
        </p:txBody>
      </p:sp>
    </p:spTree>
    <p:extLst>
      <p:ext uri="{BB962C8B-B14F-4D97-AF65-F5344CB8AC3E}">
        <p14:creationId xmlns:p14="http://schemas.microsoft.com/office/powerpoint/2010/main" val="88298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NFPA 80 </a:t>
            </a:r>
            <a:br>
              <a:rPr lang="en-US" dirty="0"/>
            </a:br>
            <a:r>
              <a:rPr lang="en-US" sz="2400" dirty="0"/>
              <a:t>Standard for Fire Doors and Other Opening Protectives</a:t>
            </a:r>
          </a:p>
        </p:txBody>
      </p:sp>
      <p:sp>
        <p:nvSpPr>
          <p:cNvPr id="3" name="Content Placeholder 2"/>
          <p:cNvSpPr>
            <a:spLocks noGrp="1"/>
          </p:cNvSpPr>
          <p:nvPr>
            <p:ph sz="quarter" idx="1"/>
          </p:nvPr>
        </p:nvSpPr>
        <p:spPr>
          <a:xfrm>
            <a:off x="914400" y="1447800"/>
            <a:ext cx="7772400" cy="5029200"/>
          </a:xfrm>
        </p:spPr>
        <p:txBody>
          <a:bodyPr/>
          <a:lstStyle/>
          <a:p>
            <a:pPr marL="0" indent="0">
              <a:buNone/>
            </a:pPr>
            <a:r>
              <a:rPr lang="en-US" sz="2800" dirty="0">
                <a:latin typeface="Franklin Gothic Book" panose="020B0503020102020204" pitchFamily="34" charset="0"/>
              </a:rPr>
              <a:t>● Requirements to be verified</a:t>
            </a:r>
          </a:p>
          <a:p>
            <a:pPr marL="0" indent="0">
              <a:buNone/>
            </a:pPr>
            <a:r>
              <a:rPr lang="en-US" sz="2800" dirty="0">
                <a:latin typeface="Franklin Gothic Book" panose="020B0503020102020204" pitchFamily="34" charset="0"/>
              </a:rPr>
              <a:t>     - Gaps around doors </a:t>
            </a:r>
          </a:p>
          <a:p>
            <a:pPr marL="0" indent="0">
              <a:buNone/>
            </a:pPr>
            <a:r>
              <a:rPr lang="en-US" sz="2800" dirty="0">
                <a:latin typeface="Franklin Gothic Book" panose="020B0503020102020204" pitchFamily="34" charset="0"/>
              </a:rPr>
              <a:t>     - Visible inspection (including</a:t>
            </a:r>
            <a:r>
              <a:rPr lang="en-US" sz="2800" dirty="0">
                <a:solidFill>
                  <a:srgbClr val="FF0000"/>
                </a:solidFill>
                <a:latin typeface="Franklin Gothic Book" panose="020B0503020102020204" pitchFamily="34" charset="0"/>
              </a:rPr>
              <a:t> </a:t>
            </a:r>
            <a:r>
              <a:rPr lang="en-US" sz="2800" dirty="0">
                <a:latin typeface="Franklin Gothic Book" panose="020B0503020102020204" pitchFamily="34" charset="0"/>
              </a:rPr>
              <a:t>holes, labeling, field modifications, etc.)</a:t>
            </a:r>
          </a:p>
          <a:p>
            <a:pPr marL="0" indent="0">
              <a:buNone/>
            </a:pPr>
            <a:r>
              <a:rPr lang="en-US" sz="2800" dirty="0">
                <a:latin typeface="Franklin Gothic Book" panose="020B0503020102020204" pitchFamily="34" charset="0"/>
              </a:rPr>
              <a:t>     - Closure operation (including hold open devices)</a:t>
            </a:r>
          </a:p>
          <a:p>
            <a:pPr marL="0" indent="0">
              <a:buNone/>
            </a:pPr>
            <a:r>
              <a:rPr lang="en-US" sz="2800" dirty="0">
                <a:latin typeface="Franklin Gothic Book" panose="020B0503020102020204" pitchFamily="34" charset="0"/>
              </a:rPr>
              <a:t>     - Proper latching of door</a:t>
            </a:r>
          </a:p>
          <a:p>
            <a:pPr marL="0" indent="0">
              <a:buNone/>
            </a:pPr>
            <a:r>
              <a:rPr lang="en-US" sz="2800" dirty="0">
                <a:latin typeface="Franklin Gothic Book" panose="020B0503020102020204" pitchFamily="34" charset="0"/>
              </a:rPr>
              <a:t>     - Coordinator</a:t>
            </a:r>
          </a:p>
          <a:p>
            <a:pPr marL="0" indent="0">
              <a:buNone/>
            </a:pPr>
            <a:r>
              <a:rPr lang="en-US" sz="2800" dirty="0">
                <a:latin typeface="Franklin Gothic Book" panose="020B0503020102020204" pitchFamily="34" charset="0"/>
              </a:rPr>
              <a:t>● All labeled doors must meet these requirements whether they are required by code or not </a:t>
            </a:r>
            <a:endParaRPr lang="en-US" sz="2800" dirty="0"/>
          </a:p>
        </p:txBody>
      </p:sp>
    </p:spTree>
    <p:extLst>
      <p:ext uri="{BB962C8B-B14F-4D97-AF65-F5344CB8AC3E}">
        <p14:creationId xmlns:p14="http://schemas.microsoft.com/office/powerpoint/2010/main" val="1155409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EHS Fire Marshals Group</a:t>
            </a:r>
            <a:br>
              <a:rPr lang="en-US" dirty="0"/>
            </a:br>
            <a:r>
              <a:rPr lang="en-US" dirty="0"/>
              <a:t>Responsibilities</a:t>
            </a:r>
            <a:endParaRPr lang="en-US" sz="2400" dirty="0"/>
          </a:p>
        </p:txBody>
      </p:sp>
      <p:sp>
        <p:nvSpPr>
          <p:cNvPr id="3" name="Content Placeholder 2"/>
          <p:cNvSpPr>
            <a:spLocks noGrp="1"/>
          </p:cNvSpPr>
          <p:nvPr>
            <p:ph sz="quarter" idx="1"/>
          </p:nvPr>
        </p:nvSpPr>
        <p:spPr>
          <a:xfrm>
            <a:off x="914400" y="1447800"/>
            <a:ext cx="7772400" cy="5029200"/>
          </a:xfrm>
        </p:spPr>
        <p:txBody>
          <a:bodyPr/>
          <a:lstStyle/>
          <a:p>
            <a:pPr marL="0" indent="0">
              <a:buNone/>
            </a:pPr>
            <a:r>
              <a:rPr lang="en-US" sz="2400" u="sng" dirty="0">
                <a:latin typeface="Franklin Gothic Book" panose="020B0503020102020204" pitchFamily="34" charset="0"/>
              </a:rPr>
              <a:t>Plan Review</a:t>
            </a:r>
            <a:r>
              <a:rPr lang="en-US" sz="2400" dirty="0">
                <a:latin typeface="Franklin Gothic Book" panose="020B0503020102020204" pitchFamily="34" charset="0"/>
              </a:rPr>
              <a:t>: Primary Contact: Chris McLaughlin</a:t>
            </a:r>
          </a:p>
          <a:p>
            <a:pPr marL="0" indent="0">
              <a:buNone/>
            </a:pPr>
            <a:r>
              <a:rPr lang="en-US" sz="2400" dirty="0">
                <a:latin typeface="+mj-lt"/>
              </a:rPr>
              <a:t>                      Backup: Kathy MacCheyne</a:t>
            </a:r>
          </a:p>
          <a:p>
            <a:pPr marL="0" indent="0">
              <a:buNone/>
            </a:pPr>
            <a:endParaRPr lang="en-US" sz="1200" dirty="0">
              <a:latin typeface="+mj-lt"/>
            </a:endParaRPr>
          </a:p>
          <a:p>
            <a:pPr marL="0" indent="0">
              <a:buNone/>
            </a:pPr>
            <a:r>
              <a:rPr lang="en-US" sz="2400" u="sng" dirty="0">
                <a:latin typeface="+mj-lt"/>
              </a:rPr>
              <a:t>Impairments</a:t>
            </a:r>
            <a:r>
              <a:rPr lang="en-US" sz="2400" dirty="0">
                <a:latin typeface="+mj-lt"/>
              </a:rPr>
              <a:t> : Primary: Kathy MacCheyne</a:t>
            </a:r>
          </a:p>
          <a:p>
            <a:pPr marL="0" indent="0">
              <a:buNone/>
            </a:pPr>
            <a:r>
              <a:rPr lang="en-US" sz="2400" dirty="0">
                <a:latin typeface="+mj-lt"/>
              </a:rPr>
              <a:t>                        Backup: Ron Flynn </a:t>
            </a:r>
          </a:p>
          <a:p>
            <a:pPr marL="0" indent="0">
              <a:buNone/>
            </a:pPr>
            <a:endParaRPr lang="en-US" sz="1200" dirty="0">
              <a:latin typeface="+mj-lt"/>
            </a:endParaRPr>
          </a:p>
          <a:p>
            <a:pPr marL="0" indent="0">
              <a:buNone/>
            </a:pPr>
            <a:r>
              <a:rPr lang="en-US" sz="2400" u="sng" dirty="0">
                <a:latin typeface="+mj-lt"/>
              </a:rPr>
              <a:t>Acceptance Testing</a:t>
            </a:r>
            <a:r>
              <a:rPr lang="en-US" sz="2400" dirty="0">
                <a:latin typeface="+mj-lt"/>
              </a:rPr>
              <a:t>: Primary: Chris McLaughlin</a:t>
            </a:r>
          </a:p>
          <a:p>
            <a:pPr marL="0" indent="0">
              <a:buNone/>
            </a:pPr>
            <a:r>
              <a:rPr lang="en-US" sz="2400" dirty="0">
                <a:latin typeface="+mj-lt"/>
              </a:rPr>
              <a:t>                                  Backup: Kathy MacCheyne</a:t>
            </a:r>
          </a:p>
          <a:p>
            <a:pPr marL="0" indent="0">
              <a:buNone/>
            </a:pPr>
            <a:endParaRPr lang="en-US" sz="1200" dirty="0">
              <a:latin typeface="+mj-lt"/>
            </a:endParaRPr>
          </a:p>
          <a:p>
            <a:pPr marL="0" indent="0">
              <a:buNone/>
            </a:pPr>
            <a:r>
              <a:rPr lang="en-US" sz="2400" u="sng" dirty="0">
                <a:latin typeface="+mj-lt"/>
              </a:rPr>
              <a:t>Fire Safety during Construction:</a:t>
            </a:r>
          </a:p>
          <a:p>
            <a:pPr marL="0" indent="0">
              <a:buNone/>
            </a:pPr>
            <a:r>
              <a:rPr lang="en-US" sz="2400" dirty="0">
                <a:latin typeface="+mj-lt"/>
              </a:rPr>
              <a:t>		 Primary: Ron Flynn</a:t>
            </a:r>
          </a:p>
          <a:p>
            <a:pPr marL="0" indent="0">
              <a:buNone/>
            </a:pPr>
            <a:r>
              <a:rPr lang="en-US" sz="2400" dirty="0">
                <a:latin typeface="+mj-lt"/>
              </a:rPr>
              <a:t>                         Backup: Kathy MacCheyne</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708017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Summary</a:t>
            </a:r>
          </a:p>
        </p:txBody>
      </p:sp>
      <p:sp>
        <p:nvSpPr>
          <p:cNvPr id="3" name="Content Placeholder 2"/>
          <p:cNvSpPr>
            <a:spLocks noGrp="1"/>
          </p:cNvSpPr>
          <p:nvPr>
            <p:ph sz="quarter" idx="1"/>
          </p:nvPr>
        </p:nvSpPr>
        <p:spPr/>
        <p:txBody>
          <a:bodyPr/>
          <a:lstStyle/>
          <a:p>
            <a:r>
              <a:rPr lang="en-US" sz="2800" dirty="0">
                <a:latin typeface="Franklin Gothic Book" panose="020B0503020102020204" pitchFamily="34" charset="0"/>
              </a:rPr>
              <a:t>Plan Review</a:t>
            </a:r>
          </a:p>
          <a:p>
            <a:r>
              <a:rPr lang="en-US" sz="2800" dirty="0">
                <a:latin typeface="Franklin Gothic Book" panose="020B0503020102020204" pitchFamily="34" charset="0"/>
              </a:rPr>
              <a:t>Pre-planning for impairments, shutdowns and fire watch</a:t>
            </a:r>
            <a:endParaRPr lang="en-US" sz="2800" dirty="0">
              <a:latin typeface="+mj-lt"/>
            </a:endParaRPr>
          </a:p>
          <a:p>
            <a:r>
              <a:rPr lang="en-US" sz="2800" dirty="0">
                <a:latin typeface="Franklin Gothic Book" panose="020B0503020102020204" pitchFamily="34" charset="0"/>
              </a:rPr>
              <a:t>Fire Protection Coverage During Renovations</a:t>
            </a:r>
          </a:p>
          <a:p>
            <a:r>
              <a:rPr lang="en-US" sz="2800" dirty="0">
                <a:latin typeface="Franklin Gothic Book" panose="020B0503020102020204" pitchFamily="34" charset="0"/>
              </a:rPr>
              <a:t>Fire Safety During Construction</a:t>
            </a:r>
          </a:p>
          <a:p>
            <a:r>
              <a:rPr lang="en-US" sz="2800" dirty="0">
                <a:latin typeface="Franklin Gothic Book" panose="020B0503020102020204" pitchFamily="34" charset="0"/>
              </a:rPr>
              <a:t>Acceptance Testing</a:t>
            </a:r>
          </a:p>
          <a:p>
            <a:r>
              <a:rPr lang="en-US" sz="2800" dirty="0">
                <a:latin typeface="Franklin Gothic Book" panose="020B0503020102020204" pitchFamily="34" charset="0"/>
              </a:rPr>
              <a:t>Acceptance Testing Documentation </a:t>
            </a:r>
          </a:p>
          <a:p>
            <a:pPr marL="0" indent="0">
              <a:buNone/>
            </a:pPr>
            <a:endParaRPr lang="en-US" sz="2800" dirty="0">
              <a:latin typeface="Franklin Gothic Book" panose="020B0503020102020204" pitchFamily="34" charset="0"/>
            </a:endParaRPr>
          </a:p>
          <a:p>
            <a:endParaRPr lang="en-US" dirty="0">
              <a:latin typeface="+mj-lt"/>
            </a:endParaRPr>
          </a:p>
        </p:txBody>
      </p:sp>
    </p:spTree>
    <p:extLst>
      <p:ext uri="{BB962C8B-B14F-4D97-AF65-F5344CB8AC3E}">
        <p14:creationId xmlns:p14="http://schemas.microsoft.com/office/powerpoint/2010/main" val="28335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a:solidFill>
                  <a:schemeClr val="tx1"/>
                </a:solidFill>
              </a:rPr>
              <a:t>Objective</a:t>
            </a:r>
            <a:r>
              <a:rPr lang="en-US" sz="7200" dirty="0"/>
              <a:t> </a:t>
            </a:r>
            <a:r>
              <a:rPr lang="en-US" dirty="0"/>
              <a:t>                     </a:t>
            </a:r>
          </a:p>
        </p:txBody>
      </p:sp>
      <p:sp>
        <p:nvSpPr>
          <p:cNvPr id="3" name="Content Placeholder 2"/>
          <p:cNvSpPr>
            <a:spLocks noGrp="1"/>
          </p:cNvSpPr>
          <p:nvPr>
            <p:ph sz="quarter" idx="1"/>
          </p:nvPr>
        </p:nvSpPr>
        <p:spPr/>
        <p:txBody>
          <a:bodyPr/>
          <a:lstStyle/>
          <a:p>
            <a:pPr>
              <a:buFontTx/>
              <a:buNone/>
            </a:pPr>
            <a:endParaRPr lang="en-US" sz="3200" dirty="0">
              <a:solidFill>
                <a:schemeClr val="tx1">
                  <a:lumMod val="10000"/>
                </a:schemeClr>
              </a:solidFill>
              <a:latin typeface="+mj-lt"/>
              <a:cs typeface="Calibri"/>
            </a:endParaRPr>
          </a:p>
          <a:p>
            <a:pPr>
              <a:buFontTx/>
              <a:buNone/>
            </a:pPr>
            <a:endParaRPr lang="en-US" sz="3200" dirty="0">
              <a:solidFill>
                <a:schemeClr val="tx1">
                  <a:lumMod val="10000"/>
                </a:schemeClr>
              </a:solidFill>
              <a:latin typeface="+mj-lt"/>
              <a:cs typeface="Calibri"/>
            </a:endParaRPr>
          </a:p>
          <a:p>
            <a:pPr algn="ctr">
              <a:buFontTx/>
              <a:buNone/>
            </a:pPr>
            <a:r>
              <a:rPr lang="en-US" sz="3200" dirty="0">
                <a:latin typeface="+mj-lt"/>
                <a:cs typeface="Calibri"/>
              </a:rPr>
              <a:t>To assure Cornell University has adequate </a:t>
            </a:r>
            <a:r>
              <a:rPr lang="en-US" sz="3200" dirty="0">
                <a:solidFill>
                  <a:schemeClr val="tx1">
                    <a:lumMod val="10000"/>
                  </a:schemeClr>
                </a:solidFill>
                <a:latin typeface="+mj-lt"/>
                <a:cs typeface="Calibri"/>
              </a:rPr>
              <a:t>fire protection and life safety systems that comply with applicable codes and standards</a:t>
            </a:r>
            <a:endParaRPr lang="en-US" sz="3200" dirty="0">
              <a:solidFill>
                <a:schemeClr val="tx1">
                  <a:lumMod val="10000"/>
                </a:schemeClr>
              </a:solidFill>
              <a:latin typeface="+mj-lt"/>
            </a:endParaRPr>
          </a:p>
          <a:p>
            <a:endParaRPr lang="en-US" sz="3200" dirty="0"/>
          </a:p>
        </p:txBody>
      </p:sp>
    </p:spTree>
    <p:extLst>
      <p:ext uri="{BB962C8B-B14F-4D97-AF65-F5344CB8AC3E}">
        <p14:creationId xmlns:p14="http://schemas.microsoft.com/office/powerpoint/2010/main" val="2450554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lstStyle/>
          <a:p>
            <a:pPr algn="ctr"/>
            <a:r>
              <a:rPr lang="en-US" dirty="0"/>
              <a:t>Questions?</a:t>
            </a:r>
          </a:p>
        </p:txBody>
      </p:sp>
      <p:sp>
        <p:nvSpPr>
          <p:cNvPr id="3" name="Content Placeholder 2"/>
          <p:cNvSpPr>
            <a:spLocks noGrp="1"/>
          </p:cNvSpPr>
          <p:nvPr>
            <p:ph sz="quarter" idx="1"/>
          </p:nvPr>
        </p:nvSpPr>
        <p:spPr>
          <a:xfrm>
            <a:off x="914400" y="2057400"/>
            <a:ext cx="7772400" cy="3657600"/>
          </a:xfrm>
        </p:spPr>
        <p:txBody>
          <a:bodyPr/>
          <a:lstStyle/>
          <a:p>
            <a:pPr marL="0" indent="0" algn="ctr" eaLnBrk="1" hangingPunct="1">
              <a:lnSpc>
                <a:spcPct val="80000"/>
              </a:lnSpc>
              <a:buNone/>
            </a:pPr>
            <a:endParaRPr lang="en-US" sz="2800" dirty="0">
              <a:solidFill>
                <a:srgbClr val="B82D22"/>
              </a:solidFill>
              <a:latin typeface="+mj-lt"/>
            </a:endParaRPr>
          </a:p>
          <a:p>
            <a:pPr marL="0" indent="0" algn="ctr" eaLnBrk="1" hangingPunct="1">
              <a:lnSpc>
                <a:spcPct val="80000"/>
              </a:lnSpc>
              <a:buNone/>
            </a:pPr>
            <a:r>
              <a:rPr lang="en-US" sz="2800" dirty="0">
                <a:latin typeface="+mj-lt"/>
              </a:rPr>
              <a:t>Ron Flynn (rmf9@cornell.edu)</a:t>
            </a:r>
          </a:p>
          <a:p>
            <a:pPr marL="0" indent="0" algn="ctr" eaLnBrk="1" hangingPunct="1">
              <a:lnSpc>
                <a:spcPct val="80000"/>
              </a:lnSpc>
              <a:buNone/>
            </a:pPr>
            <a:r>
              <a:rPr lang="en-US" sz="2800" dirty="0">
                <a:latin typeface="+mj-lt"/>
              </a:rPr>
              <a:t>Chris McLaughlin (</a:t>
            </a:r>
            <a:r>
              <a:rPr lang="en-US" sz="2800" dirty="0">
                <a:latin typeface="+mj-lt"/>
                <a:hlinkClick r:id="rId2">
                  <a:extLst>
                    <a:ext uri="{A12FA001-AC4F-418D-AE19-62706E023703}">
                      <ahyp:hlinkClr xmlns:ahyp="http://schemas.microsoft.com/office/drawing/2018/hyperlinkcolor" val="tx"/>
                    </a:ext>
                  </a:extLst>
                </a:hlinkClick>
              </a:rPr>
              <a:t>cjm358@cornell.edu</a:t>
            </a:r>
            <a:r>
              <a:rPr lang="en-US" sz="2800" dirty="0">
                <a:latin typeface="+mj-lt"/>
              </a:rPr>
              <a:t>)</a:t>
            </a:r>
          </a:p>
          <a:p>
            <a:pPr marL="0" indent="0" algn="ctr" eaLnBrk="1" hangingPunct="1">
              <a:lnSpc>
                <a:spcPct val="80000"/>
              </a:lnSpc>
              <a:buNone/>
            </a:pPr>
            <a:r>
              <a:rPr lang="en-US" sz="2800" dirty="0">
                <a:latin typeface="+mj-lt"/>
              </a:rPr>
              <a:t>Kathy MacCheyne (kem9@cornell.edu)</a:t>
            </a:r>
          </a:p>
          <a:p>
            <a:pPr marL="0" indent="0" algn="ctr" eaLnBrk="1" hangingPunct="1">
              <a:lnSpc>
                <a:spcPct val="80000"/>
              </a:lnSpc>
              <a:buNone/>
            </a:pPr>
            <a:r>
              <a:rPr lang="en-US" sz="2800" dirty="0">
                <a:latin typeface="+mj-lt"/>
              </a:rPr>
              <a:t>www.ehs.cornell.edu</a:t>
            </a:r>
          </a:p>
          <a:p>
            <a:endParaRPr lang="en-US" dirty="0"/>
          </a:p>
        </p:txBody>
      </p:sp>
    </p:spTree>
    <p:extLst>
      <p:ext uri="{BB962C8B-B14F-4D97-AF65-F5344CB8AC3E}">
        <p14:creationId xmlns:p14="http://schemas.microsoft.com/office/powerpoint/2010/main" val="17861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Where does it start?</a:t>
            </a:r>
            <a:endParaRPr lang="en-US" dirty="0"/>
          </a:p>
        </p:txBody>
      </p:sp>
      <p:sp>
        <p:nvSpPr>
          <p:cNvPr id="3" name="Content Placeholder 2"/>
          <p:cNvSpPr>
            <a:spLocks noGrp="1"/>
          </p:cNvSpPr>
          <p:nvPr>
            <p:ph sz="quarter" idx="1"/>
          </p:nvPr>
        </p:nvSpPr>
        <p:spPr/>
        <p:txBody>
          <a:bodyPr/>
          <a:lstStyle/>
          <a:p>
            <a:pPr marL="0" indent="0" eaLnBrk="1" fontAlgn="auto" hangingPunct="1">
              <a:lnSpc>
                <a:spcPct val="90000"/>
              </a:lnSpc>
              <a:spcBef>
                <a:spcPts val="580"/>
              </a:spcBef>
              <a:spcAft>
                <a:spcPts val="0"/>
              </a:spcAft>
              <a:buClr>
                <a:schemeClr val="accent3"/>
              </a:buClr>
              <a:buNone/>
              <a:defRPr/>
            </a:pPr>
            <a:endParaRPr lang="en-US" sz="3200" b="1" dirty="0">
              <a:solidFill>
                <a:srgbClr val="FF0000"/>
              </a:solidFill>
              <a:latin typeface="+mj-lt"/>
              <a:cs typeface="Calibri"/>
            </a:endParaRPr>
          </a:p>
          <a:p>
            <a:pPr marL="0" indent="0" eaLnBrk="1" fontAlgn="auto" hangingPunct="1">
              <a:lnSpc>
                <a:spcPct val="90000"/>
              </a:lnSpc>
              <a:spcBef>
                <a:spcPts val="580"/>
              </a:spcBef>
              <a:spcAft>
                <a:spcPts val="0"/>
              </a:spcAft>
              <a:buClr>
                <a:schemeClr val="accent3"/>
              </a:buClr>
              <a:buNone/>
              <a:defRPr/>
            </a:pPr>
            <a:r>
              <a:rPr lang="en-US" sz="3200" b="1" dirty="0">
                <a:latin typeface="+mj-lt"/>
                <a:cs typeface="Calibri"/>
              </a:rPr>
              <a:t>●</a:t>
            </a:r>
            <a:r>
              <a:rPr lang="en-US" sz="3200" dirty="0">
                <a:latin typeface="+mj-lt"/>
                <a:cs typeface="Calibri"/>
              </a:rPr>
              <a:t>Plan Review;</a:t>
            </a:r>
          </a:p>
          <a:p>
            <a:pPr lvl="1" eaLnBrk="1" fontAlgn="auto" hangingPunct="1">
              <a:lnSpc>
                <a:spcPct val="90000"/>
              </a:lnSpc>
              <a:spcBef>
                <a:spcPts val="580"/>
              </a:spcBef>
              <a:spcAft>
                <a:spcPts val="0"/>
              </a:spcAft>
              <a:buClr>
                <a:schemeClr val="accent3"/>
              </a:buClr>
              <a:defRPr/>
            </a:pPr>
            <a:r>
              <a:rPr lang="en-US" sz="3000" dirty="0">
                <a:latin typeface="+mj-lt"/>
                <a:cs typeface="Calibri"/>
              </a:rPr>
              <a:t>NYS Codes 	</a:t>
            </a:r>
          </a:p>
          <a:p>
            <a:pPr lvl="1" eaLnBrk="1" fontAlgn="auto" hangingPunct="1">
              <a:lnSpc>
                <a:spcPct val="90000"/>
              </a:lnSpc>
              <a:spcBef>
                <a:spcPts val="580"/>
              </a:spcBef>
              <a:spcAft>
                <a:spcPts val="0"/>
              </a:spcAft>
              <a:buClr>
                <a:schemeClr val="accent3"/>
              </a:buClr>
              <a:defRPr/>
            </a:pPr>
            <a:r>
              <a:rPr lang="en-US" sz="3000" dirty="0">
                <a:latin typeface="+mj-lt"/>
                <a:cs typeface="Calibri"/>
              </a:rPr>
              <a:t>NFPA Standards as referenced by 		   applicable codes</a:t>
            </a:r>
          </a:p>
          <a:p>
            <a:pPr lvl="1" eaLnBrk="1" fontAlgn="auto" hangingPunct="1">
              <a:lnSpc>
                <a:spcPct val="90000"/>
              </a:lnSpc>
              <a:spcBef>
                <a:spcPts val="580"/>
              </a:spcBef>
              <a:spcAft>
                <a:spcPts val="0"/>
              </a:spcAft>
              <a:buClr>
                <a:schemeClr val="accent3"/>
              </a:buClr>
              <a:defRPr/>
            </a:pPr>
            <a:r>
              <a:rPr lang="en-US" sz="3000" dirty="0">
                <a:latin typeface="+mj-lt"/>
                <a:cs typeface="Calibri"/>
              </a:rPr>
              <a:t>CU Design Standards </a:t>
            </a:r>
          </a:p>
          <a:p>
            <a:pPr marL="0" indent="0" eaLnBrk="1" fontAlgn="auto" hangingPunct="1">
              <a:lnSpc>
                <a:spcPct val="90000"/>
              </a:lnSpc>
              <a:spcBef>
                <a:spcPts val="580"/>
              </a:spcBef>
              <a:spcAft>
                <a:spcPts val="0"/>
              </a:spcAft>
              <a:buClr>
                <a:schemeClr val="accent3"/>
              </a:buClr>
              <a:buNone/>
              <a:defRPr/>
            </a:pPr>
            <a:endParaRPr lang="en-US" sz="3200" dirty="0">
              <a:latin typeface="+mj-lt"/>
              <a:cs typeface="Calibri"/>
            </a:endParaRPr>
          </a:p>
          <a:p>
            <a:pPr marL="0" indent="0" eaLnBrk="1" fontAlgn="auto" hangingPunct="1">
              <a:lnSpc>
                <a:spcPct val="90000"/>
              </a:lnSpc>
              <a:spcBef>
                <a:spcPts val="580"/>
              </a:spcBef>
              <a:spcAft>
                <a:spcPts val="0"/>
              </a:spcAft>
              <a:buClr>
                <a:schemeClr val="accent3"/>
              </a:buClr>
              <a:buNone/>
              <a:defRPr/>
            </a:pPr>
            <a:r>
              <a:rPr lang="en-US" sz="3200" dirty="0">
                <a:latin typeface="+mj-lt"/>
                <a:cs typeface="Calibri"/>
              </a:rPr>
              <a:t>	</a:t>
            </a:r>
          </a:p>
          <a:p>
            <a:pPr marL="0" indent="0" eaLnBrk="1" fontAlgn="auto" hangingPunct="1">
              <a:lnSpc>
                <a:spcPct val="90000"/>
              </a:lnSpc>
              <a:spcBef>
                <a:spcPts val="580"/>
              </a:spcBef>
              <a:spcAft>
                <a:spcPts val="0"/>
              </a:spcAft>
              <a:buClr>
                <a:schemeClr val="accent3"/>
              </a:buClr>
              <a:buNone/>
              <a:defRPr/>
            </a:pPr>
            <a:r>
              <a:rPr lang="en-US" sz="3200" dirty="0">
                <a:latin typeface="+mj-lt"/>
                <a:cs typeface="Calibri"/>
              </a:rPr>
              <a:t>	</a:t>
            </a:r>
          </a:p>
          <a:p>
            <a:pPr marL="0" indent="0" eaLnBrk="1" fontAlgn="auto" hangingPunct="1">
              <a:lnSpc>
                <a:spcPct val="90000"/>
              </a:lnSpc>
              <a:spcBef>
                <a:spcPts val="580"/>
              </a:spcBef>
              <a:spcAft>
                <a:spcPts val="0"/>
              </a:spcAft>
              <a:buClr>
                <a:schemeClr val="accent3"/>
              </a:buClr>
              <a:buNone/>
              <a:defRPr/>
            </a:pPr>
            <a:endParaRPr lang="en-US" sz="2400" b="1" dirty="0">
              <a:cs typeface="Calibri"/>
            </a:endParaRPr>
          </a:p>
          <a:p>
            <a:endParaRPr lang="en-US" dirty="0"/>
          </a:p>
        </p:txBody>
      </p:sp>
    </p:spTree>
    <p:extLst>
      <p:ext uri="{BB962C8B-B14F-4D97-AF65-F5344CB8AC3E}">
        <p14:creationId xmlns:p14="http://schemas.microsoft.com/office/powerpoint/2010/main" val="423734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33400"/>
            <a:ext cx="7772400" cy="1371600"/>
          </a:xfrm>
        </p:spPr>
        <p:txBody>
          <a:bodyPr/>
          <a:lstStyle/>
          <a:p>
            <a:pPr algn="ctr" eaLnBrk="1" hangingPunct="1"/>
            <a:r>
              <a:rPr lang="en-US" dirty="0">
                <a:solidFill>
                  <a:schemeClr val="tx1"/>
                </a:solidFill>
              </a:rPr>
              <a:t>Fire Protection System Shutdowns and</a:t>
            </a:r>
            <a:r>
              <a:rPr lang="en-US" dirty="0">
                <a:solidFill>
                  <a:srgbClr val="FF0000"/>
                </a:solidFill>
              </a:rPr>
              <a:t> </a:t>
            </a:r>
            <a:r>
              <a:rPr lang="en-US" dirty="0">
                <a:solidFill>
                  <a:schemeClr val="tx1"/>
                </a:solidFill>
              </a:rPr>
              <a:t>Impairments</a:t>
            </a:r>
            <a:endParaRPr lang="en-US" dirty="0">
              <a:solidFill>
                <a:schemeClr val="tx2">
                  <a:lumMod val="50000"/>
                </a:schemeClr>
              </a:solidFill>
            </a:endParaRPr>
          </a:p>
        </p:txBody>
      </p:sp>
      <p:sp>
        <p:nvSpPr>
          <p:cNvPr id="44035" name="Rectangle 3"/>
          <p:cNvSpPr>
            <a:spLocks noGrp="1" noChangeArrowheads="1"/>
          </p:cNvSpPr>
          <p:nvPr>
            <p:ph sz="quarter" idx="1"/>
          </p:nvPr>
        </p:nvSpPr>
        <p:spPr>
          <a:xfrm>
            <a:off x="762000" y="2286000"/>
            <a:ext cx="7650163" cy="4343400"/>
          </a:xfrm>
        </p:spPr>
        <p:txBody>
          <a:bodyPr>
            <a:normAutofit lnSpcReduction="10000"/>
          </a:bodyPr>
          <a:lstStyle/>
          <a:p>
            <a:pPr marL="0" indent="0" eaLnBrk="1" fontAlgn="auto" hangingPunct="1">
              <a:lnSpc>
                <a:spcPct val="90000"/>
              </a:lnSpc>
              <a:spcBef>
                <a:spcPts val="580"/>
              </a:spcBef>
              <a:spcAft>
                <a:spcPts val="0"/>
              </a:spcAft>
              <a:buClr>
                <a:schemeClr val="accent3"/>
              </a:buClr>
              <a:buNone/>
              <a:defRPr/>
            </a:pPr>
            <a:r>
              <a:rPr lang="en-US" sz="2800" b="1" dirty="0">
                <a:latin typeface="+mj-lt"/>
                <a:cs typeface="Calibri" panose="020F0502020204030204" pitchFamily="34" charset="0"/>
              </a:rPr>
              <a:t>●</a:t>
            </a:r>
            <a:r>
              <a:rPr lang="en-US" sz="2800" dirty="0">
                <a:latin typeface="+mj-lt"/>
              </a:rPr>
              <a:t>Shutdowns: as needed for work in an affected 	area must be requested from Customer 	Service 48 </a:t>
            </a:r>
            <a:r>
              <a:rPr lang="en-US" sz="2800" dirty="0" err="1">
                <a:latin typeface="+mj-lt"/>
              </a:rPr>
              <a:t>Hrs</a:t>
            </a:r>
            <a:r>
              <a:rPr lang="en-US" sz="2800" dirty="0">
                <a:latin typeface="+mj-lt"/>
              </a:rPr>
              <a:t> in advance. Contractors are 	not allowed to remove, tape over, bag or 	otherwise disable detection or sprinkler 	coverage. </a:t>
            </a:r>
          </a:p>
          <a:p>
            <a:pPr marL="0" indent="0" eaLnBrk="1" fontAlgn="auto" hangingPunct="1">
              <a:lnSpc>
                <a:spcPct val="90000"/>
              </a:lnSpc>
              <a:spcBef>
                <a:spcPts val="580"/>
              </a:spcBef>
              <a:spcAft>
                <a:spcPts val="0"/>
              </a:spcAft>
              <a:buClr>
                <a:schemeClr val="accent3"/>
              </a:buClr>
              <a:buNone/>
              <a:defRPr/>
            </a:pPr>
            <a:endParaRPr lang="en-US" sz="2800" dirty="0">
              <a:latin typeface="+mj-lt"/>
            </a:endParaRPr>
          </a:p>
          <a:p>
            <a:pPr marL="0" indent="0" eaLnBrk="1" fontAlgn="auto" hangingPunct="1">
              <a:lnSpc>
                <a:spcPct val="90000"/>
              </a:lnSpc>
              <a:spcBef>
                <a:spcPts val="580"/>
              </a:spcBef>
              <a:spcAft>
                <a:spcPts val="0"/>
              </a:spcAft>
              <a:buClr>
                <a:schemeClr val="accent3"/>
              </a:buClr>
              <a:buNone/>
              <a:defRPr/>
            </a:pPr>
            <a:r>
              <a:rPr lang="en-US" sz="2800" b="1" dirty="0">
                <a:latin typeface="+mj-lt"/>
                <a:cs typeface="Calibri" panose="020F0502020204030204" pitchFamily="34" charset="0"/>
              </a:rPr>
              <a:t>●</a:t>
            </a:r>
            <a:r>
              <a:rPr lang="en-US" sz="2800" dirty="0">
                <a:latin typeface="+mj-lt"/>
                <a:cs typeface="Calibri" panose="020F0502020204030204" pitchFamily="34" charset="0"/>
              </a:rPr>
              <a:t>Impairments </a:t>
            </a:r>
            <a:r>
              <a:rPr lang="en-US" sz="2800" b="1" i="1" dirty="0">
                <a:latin typeface="+mj-lt"/>
              </a:rPr>
              <a:t>“Fire Code of NYS Section 901.7” 	</a:t>
            </a:r>
            <a:r>
              <a:rPr lang="en-US" sz="2800" dirty="0">
                <a:latin typeface="+mj-lt"/>
              </a:rPr>
              <a:t>An Impairment: the disabling of fire alarm 	devices or sprinkler system coverage in a 	building”</a:t>
            </a:r>
          </a:p>
          <a:p>
            <a:pPr marL="0" indent="0" eaLnBrk="1" fontAlgn="auto" hangingPunct="1">
              <a:lnSpc>
                <a:spcPct val="90000"/>
              </a:lnSpc>
              <a:spcBef>
                <a:spcPts val="580"/>
              </a:spcBef>
              <a:spcAft>
                <a:spcPts val="0"/>
              </a:spcAft>
              <a:buClr>
                <a:schemeClr val="accent3"/>
              </a:buClr>
              <a:buNone/>
              <a:defRPr/>
            </a:pPr>
            <a:endParaRPr lang="en-US" sz="2800" dirty="0">
              <a:latin typeface="+mj-lt"/>
            </a:endParaRPr>
          </a:p>
          <a:p>
            <a:pPr marL="0" indent="0" eaLnBrk="1" fontAlgn="auto" hangingPunct="1">
              <a:lnSpc>
                <a:spcPct val="90000"/>
              </a:lnSpc>
              <a:spcBef>
                <a:spcPts val="580"/>
              </a:spcBef>
              <a:spcAft>
                <a:spcPts val="0"/>
              </a:spcAft>
              <a:buClr>
                <a:schemeClr val="accent3"/>
              </a:buClr>
              <a:buNone/>
              <a:defRPr/>
            </a:pPr>
            <a:endParaRPr lang="en-US" sz="2800" b="1" dirty="0">
              <a:latin typeface="+mj-lt"/>
              <a:cs typeface="Calibri"/>
            </a:endParaRPr>
          </a:p>
        </p:txBody>
      </p:sp>
    </p:spTree>
    <p:extLst>
      <p:ext uri="{BB962C8B-B14F-4D97-AF65-F5344CB8AC3E}">
        <p14:creationId xmlns:p14="http://schemas.microsoft.com/office/powerpoint/2010/main" val="384440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381000"/>
            <a:ext cx="7772400" cy="1447800"/>
          </a:xfrm>
        </p:spPr>
        <p:txBody>
          <a:bodyPr/>
          <a:lstStyle/>
          <a:p>
            <a:pPr algn="ctr" eaLnBrk="1" hangingPunct="1"/>
            <a:r>
              <a:rPr lang="en-US" dirty="0">
                <a:solidFill>
                  <a:schemeClr val="tx1"/>
                </a:solidFill>
              </a:rPr>
              <a:t>Fire Protection System Impairments, </a:t>
            </a:r>
            <a:r>
              <a:rPr lang="en-US" sz="2000" dirty="0">
                <a:solidFill>
                  <a:schemeClr val="tx1"/>
                </a:solidFill>
              </a:rPr>
              <a:t>continued</a:t>
            </a:r>
          </a:p>
        </p:txBody>
      </p:sp>
      <p:sp>
        <p:nvSpPr>
          <p:cNvPr id="44035" name="Rectangle 3"/>
          <p:cNvSpPr>
            <a:spLocks noGrp="1" noChangeArrowheads="1"/>
          </p:cNvSpPr>
          <p:nvPr>
            <p:ph sz="quarter" idx="1"/>
          </p:nvPr>
        </p:nvSpPr>
        <p:spPr>
          <a:xfrm>
            <a:off x="762000" y="1905000"/>
            <a:ext cx="7650163" cy="4419600"/>
          </a:xfrm>
        </p:spPr>
        <p:txBody>
          <a:bodyPr>
            <a:normAutofit fontScale="92500"/>
          </a:bodyPr>
          <a:lstStyle/>
          <a:p>
            <a:pPr marL="0" indent="0">
              <a:buNone/>
            </a:pPr>
            <a:r>
              <a:rPr lang="en-US" sz="2800" b="1" dirty="0">
                <a:latin typeface="+mj-lt"/>
                <a:cs typeface="Calibri" panose="020F0502020204030204" pitchFamily="34" charset="0"/>
              </a:rPr>
              <a:t>     </a:t>
            </a:r>
            <a:r>
              <a:rPr lang="en-US" sz="2800" b="1" u="sng" dirty="0">
                <a:latin typeface="+mj-lt"/>
                <a:cs typeface="Calibri" panose="020F0502020204030204" pitchFamily="34" charset="0"/>
              </a:rPr>
              <a:t>Simple/</a:t>
            </a:r>
            <a:r>
              <a:rPr lang="en-US" sz="2800" b="1" u="sng" dirty="0">
                <a:latin typeface="+mj-lt"/>
              </a:rPr>
              <a:t>Partial Impairment</a:t>
            </a:r>
            <a:r>
              <a:rPr lang="en-US" sz="2800" b="1" dirty="0">
                <a:latin typeface="+mj-lt"/>
              </a:rPr>
              <a:t> </a:t>
            </a:r>
            <a:r>
              <a:rPr lang="en-US" sz="2800" dirty="0">
                <a:latin typeface="+mj-lt"/>
              </a:rPr>
              <a:t>is the disabling of fire alarm devices or sprinkler system coverage in the immediate area of where work is to be performed</a:t>
            </a:r>
          </a:p>
          <a:p>
            <a:pPr marL="0" indent="0">
              <a:buNone/>
            </a:pPr>
            <a:r>
              <a:rPr lang="en-US" sz="2800" dirty="0">
                <a:latin typeface="+mj-lt"/>
              </a:rPr>
              <a:t>“We will not allow the impairment of both the fire alarm system and sprinkler system to occur at the same time”</a:t>
            </a:r>
          </a:p>
          <a:p>
            <a:pPr marL="0" indent="0">
              <a:buNone/>
            </a:pPr>
            <a:r>
              <a:rPr lang="en-US" sz="2800" dirty="0">
                <a:latin typeface="+mj-lt"/>
              </a:rPr>
              <a:t>       a. Requires a Shutdown request to Customer 	Service 48 </a:t>
            </a:r>
            <a:r>
              <a:rPr lang="en-US" sz="2800" dirty="0" err="1">
                <a:latin typeface="+mj-lt"/>
              </a:rPr>
              <a:t>Hrs</a:t>
            </a:r>
            <a:r>
              <a:rPr lang="en-US" sz="2800" dirty="0">
                <a:latin typeface="+mj-lt"/>
              </a:rPr>
              <a:t> in advance</a:t>
            </a:r>
          </a:p>
          <a:p>
            <a:pPr marL="0" indent="0">
              <a:buNone/>
            </a:pPr>
            <a:r>
              <a:rPr lang="en-US" sz="2800" dirty="0">
                <a:latin typeface="+mj-lt"/>
              </a:rPr>
              <a:t>       b. No Fire Watch will be required in most cases</a:t>
            </a:r>
          </a:p>
          <a:p>
            <a:pPr marL="0" indent="0" eaLnBrk="1" fontAlgn="auto" hangingPunct="1">
              <a:lnSpc>
                <a:spcPct val="90000"/>
              </a:lnSpc>
              <a:spcBef>
                <a:spcPts val="580"/>
              </a:spcBef>
              <a:spcAft>
                <a:spcPts val="0"/>
              </a:spcAft>
              <a:buClr>
                <a:schemeClr val="accent3"/>
              </a:buClr>
              <a:buNone/>
              <a:defRPr/>
            </a:pPr>
            <a:endParaRPr lang="en-US" sz="2800" dirty="0">
              <a:latin typeface="+mj-lt"/>
            </a:endParaRPr>
          </a:p>
          <a:p>
            <a:pPr marL="0" indent="0" eaLnBrk="1" fontAlgn="auto" hangingPunct="1">
              <a:lnSpc>
                <a:spcPct val="90000"/>
              </a:lnSpc>
              <a:spcBef>
                <a:spcPts val="580"/>
              </a:spcBef>
              <a:spcAft>
                <a:spcPts val="0"/>
              </a:spcAft>
              <a:buClr>
                <a:schemeClr val="accent3"/>
              </a:buClr>
              <a:buNone/>
              <a:defRPr/>
            </a:pPr>
            <a:endParaRPr lang="en-US" sz="2800" b="1" dirty="0">
              <a:latin typeface="+mj-lt"/>
              <a:cs typeface="Calibri"/>
            </a:endParaRPr>
          </a:p>
        </p:txBody>
      </p:sp>
    </p:spTree>
    <p:extLst>
      <p:ext uri="{BB962C8B-B14F-4D97-AF65-F5344CB8AC3E}">
        <p14:creationId xmlns:p14="http://schemas.microsoft.com/office/powerpoint/2010/main" val="227262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33400"/>
            <a:ext cx="7772400" cy="1143000"/>
          </a:xfrm>
        </p:spPr>
        <p:txBody>
          <a:bodyPr/>
          <a:lstStyle/>
          <a:p>
            <a:pPr algn="ctr" eaLnBrk="1" hangingPunct="1"/>
            <a:r>
              <a:rPr lang="en-US" sz="3600" dirty="0">
                <a:solidFill>
                  <a:schemeClr val="tx1"/>
                </a:solidFill>
              </a:rPr>
              <a:t>Fire Protection System </a:t>
            </a:r>
            <a:br>
              <a:rPr lang="en-US" sz="3600" dirty="0">
                <a:solidFill>
                  <a:schemeClr val="tx1"/>
                </a:solidFill>
              </a:rPr>
            </a:br>
            <a:r>
              <a:rPr lang="en-US" sz="3600" dirty="0">
                <a:solidFill>
                  <a:schemeClr val="tx1"/>
                </a:solidFill>
              </a:rPr>
              <a:t>Impairments</a:t>
            </a:r>
            <a:r>
              <a:rPr lang="en-US" sz="2000" dirty="0">
                <a:solidFill>
                  <a:schemeClr val="tx1"/>
                </a:solidFill>
              </a:rPr>
              <a:t>, continued</a:t>
            </a:r>
          </a:p>
        </p:txBody>
      </p:sp>
      <p:sp>
        <p:nvSpPr>
          <p:cNvPr id="44035" name="Rectangle 3"/>
          <p:cNvSpPr>
            <a:spLocks noGrp="1" noChangeArrowheads="1"/>
          </p:cNvSpPr>
          <p:nvPr>
            <p:ph sz="quarter" idx="1"/>
          </p:nvPr>
        </p:nvSpPr>
        <p:spPr>
          <a:xfrm>
            <a:off x="762000" y="1981200"/>
            <a:ext cx="7650163" cy="4648200"/>
          </a:xfrm>
        </p:spPr>
        <p:txBody>
          <a:bodyPr>
            <a:normAutofit/>
          </a:bodyPr>
          <a:lstStyle/>
          <a:p>
            <a:pPr marL="0" indent="0">
              <a:buNone/>
            </a:pPr>
            <a:r>
              <a:rPr lang="en-US" b="1" dirty="0">
                <a:latin typeface="+mj-lt"/>
                <a:cs typeface="Calibri" panose="020F0502020204030204" pitchFamily="34" charset="0"/>
              </a:rPr>
              <a:t>     </a:t>
            </a:r>
            <a:r>
              <a:rPr lang="en-US" b="1" u="sng" dirty="0">
                <a:latin typeface="+mj-lt"/>
              </a:rPr>
              <a:t>Full System Impairment </a:t>
            </a:r>
            <a:r>
              <a:rPr lang="en-US" dirty="0">
                <a:latin typeface="+mj-lt"/>
              </a:rPr>
              <a:t>is the disabling of a Full Fire Protection “System” (Sprinkler, Fire Alarm, Standpipe, FDC, Fire Pump, </a:t>
            </a:r>
            <a:r>
              <a:rPr lang="en-US" dirty="0" err="1">
                <a:latin typeface="+mj-lt"/>
              </a:rPr>
              <a:t>etc</a:t>
            </a:r>
            <a:r>
              <a:rPr lang="en-US" dirty="0">
                <a:latin typeface="+mj-lt"/>
              </a:rPr>
              <a:t>).  OR Disabling a large portion of a fire protection system (multiple floors or a large area.) </a:t>
            </a:r>
          </a:p>
          <a:p>
            <a:pPr marL="0" indent="0">
              <a:buNone/>
            </a:pPr>
            <a:endParaRPr lang="en-US" dirty="0">
              <a:latin typeface="+mj-lt"/>
            </a:endParaRPr>
          </a:p>
          <a:p>
            <a:pPr marL="0" indent="0">
              <a:buNone/>
            </a:pPr>
            <a:r>
              <a:rPr lang="en-US" dirty="0">
                <a:latin typeface="+mj-lt"/>
              </a:rPr>
              <a:t>“We will not allow the impairment of both the fire alarm system and sprinkler system to occur at the same time”</a:t>
            </a:r>
          </a:p>
          <a:p>
            <a:pPr marL="0" indent="0">
              <a:buNone/>
            </a:pPr>
            <a:endParaRPr lang="en-US" sz="5100" dirty="0">
              <a:latin typeface="+mj-lt"/>
            </a:endParaRPr>
          </a:p>
          <a:p>
            <a:pPr marL="0" indent="0" eaLnBrk="1" fontAlgn="auto" hangingPunct="1">
              <a:lnSpc>
                <a:spcPct val="90000"/>
              </a:lnSpc>
              <a:spcBef>
                <a:spcPts val="580"/>
              </a:spcBef>
              <a:spcAft>
                <a:spcPts val="0"/>
              </a:spcAft>
              <a:buClr>
                <a:schemeClr val="accent3"/>
              </a:buClr>
              <a:buNone/>
              <a:defRPr/>
            </a:pPr>
            <a:endParaRPr lang="en-US" sz="3800" dirty="0">
              <a:latin typeface="+mj-lt"/>
            </a:endParaRPr>
          </a:p>
          <a:p>
            <a:pPr marL="0" indent="0" eaLnBrk="1" fontAlgn="auto" hangingPunct="1">
              <a:lnSpc>
                <a:spcPct val="90000"/>
              </a:lnSpc>
              <a:spcBef>
                <a:spcPts val="580"/>
              </a:spcBef>
              <a:spcAft>
                <a:spcPts val="0"/>
              </a:spcAft>
              <a:buClr>
                <a:schemeClr val="accent3"/>
              </a:buClr>
              <a:buNone/>
              <a:defRPr/>
            </a:pPr>
            <a:endParaRPr lang="en-US" sz="2800" b="1" dirty="0">
              <a:latin typeface="+mj-lt"/>
              <a:cs typeface="Calibri"/>
            </a:endParaRPr>
          </a:p>
        </p:txBody>
      </p:sp>
    </p:spTree>
    <p:extLst>
      <p:ext uri="{BB962C8B-B14F-4D97-AF65-F5344CB8AC3E}">
        <p14:creationId xmlns:p14="http://schemas.microsoft.com/office/powerpoint/2010/main" val="538839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33400"/>
            <a:ext cx="7772400" cy="1143000"/>
          </a:xfrm>
        </p:spPr>
        <p:txBody>
          <a:bodyPr/>
          <a:lstStyle/>
          <a:p>
            <a:pPr algn="ctr" eaLnBrk="1" hangingPunct="1"/>
            <a:r>
              <a:rPr lang="en-US" sz="3600" dirty="0">
                <a:solidFill>
                  <a:schemeClr val="tx1"/>
                </a:solidFill>
              </a:rPr>
              <a:t>Fire Protection System</a:t>
            </a:r>
            <a:br>
              <a:rPr lang="en-US" sz="3600" dirty="0">
                <a:solidFill>
                  <a:schemeClr val="tx1"/>
                </a:solidFill>
              </a:rPr>
            </a:br>
            <a:r>
              <a:rPr lang="en-US" sz="3600" dirty="0">
                <a:solidFill>
                  <a:schemeClr val="tx1"/>
                </a:solidFill>
              </a:rPr>
              <a:t>Impairments</a:t>
            </a:r>
            <a:r>
              <a:rPr lang="en-US" sz="2000" dirty="0">
                <a:solidFill>
                  <a:schemeClr val="tx1"/>
                </a:solidFill>
              </a:rPr>
              <a:t>, continued</a:t>
            </a:r>
          </a:p>
        </p:txBody>
      </p:sp>
      <p:sp>
        <p:nvSpPr>
          <p:cNvPr id="44035" name="Rectangle 3"/>
          <p:cNvSpPr>
            <a:spLocks noGrp="1" noChangeArrowheads="1"/>
          </p:cNvSpPr>
          <p:nvPr>
            <p:ph sz="quarter" idx="1"/>
          </p:nvPr>
        </p:nvSpPr>
        <p:spPr>
          <a:xfrm>
            <a:off x="762000" y="1600200"/>
            <a:ext cx="7650163" cy="5029200"/>
          </a:xfrm>
        </p:spPr>
        <p:txBody>
          <a:bodyPr>
            <a:normAutofit fontScale="47500" lnSpcReduction="20000"/>
          </a:bodyPr>
          <a:lstStyle/>
          <a:p>
            <a:pPr marL="0" indent="0" algn="ctr" eaLnBrk="1" fontAlgn="auto" hangingPunct="1">
              <a:lnSpc>
                <a:spcPct val="90000"/>
              </a:lnSpc>
              <a:spcBef>
                <a:spcPts val="580"/>
              </a:spcBef>
              <a:spcAft>
                <a:spcPts val="0"/>
              </a:spcAft>
              <a:buClr>
                <a:schemeClr val="accent3"/>
              </a:buClr>
              <a:buNone/>
              <a:defRPr/>
            </a:pPr>
            <a:r>
              <a:rPr lang="en-US" sz="4200" b="1" u="sng" dirty="0">
                <a:latin typeface="+mj-lt"/>
              </a:rPr>
              <a:t>Requirements for a full Impairment</a:t>
            </a:r>
          </a:p>
          <a:p>
            <a:pPr marL="0" indent="0" eaLnBrk="1" fontAlgn="auto" hangingPunct="1">
              <a:lnSpc>
                <a:spcPct val="90000"/>
              </a:lnSpc>
              <a:spcBef>
                <a:spcPts val="580"/>
              </a:spcBef>
              <a:spcAft>
                <a:spcPts val="0"/>
              </a:spcAft>
              <a:buClr>
                <a:schemeClr val="accent3"/>
              </a:buClr>
              <a:buNone/>
              <a:defRPr/>
            </a:pPr>
            <a:endParaRPr lang="en-US" sz="3800" b="1" dirty="0">
              <a:latin typeface="+mj-lt"/>
            </a:endParaRPr>
          </a:p>
          <a:p>
            <a:pPr marL="0" indent="0" eaLnBrk="1" fontAlgn="auto" hangingPunct="1">
              <a:lnSpc>
                <a:spcPct val="90000"/>
              </a:lnSpc>
              <a:spcBef>
                <a:spcPts val="580"/>
              </a:spcBef>
              <a:spcAft>
                <a:spcPts val="0"/>
              </a:spcAft>
              <a:buClr>
                <a:schemeClr val="accent3"/>
              </a:buClr>
              <a:buNone/>
              <a:defRPr/>
            </a:pPr>
            <a:r>
              <a:rPr lang="en-US" sz="4000" dirty="0">
                <a:latin typeface="+mj-lt"/>
              </a:rPr>
              <a:t>1.	</a:t>
            </a:r>
            <a:r>
              <a:rPr lang="en-US" sz="4000" u="sng" dirty="0">
                <a:latin typeface="+mj-lt"/>
              </a:rPr>
              <a:t>Fire Watch </a:t>
            </a:r>
            <a:r>
              <a:rPr lang="en-US" sz="4000" dirty="0">
                <a:latin typeface="+mj-lt"/>
              </a:rPr>
              <a:t>will be required (EH&amp;S does not perform the 	fire watch, it is the responsibility of the contractor)</a:t>
            </a:r>
          </a:p>
          <a:p>
            <a:pPr marL="0" indent="0" eaLnBrk="1" fontAlgn="auto" hangingPunct="1">
              <a:lnSpc>
                <a:spcPct val="90000"/>
              </a:lnSpc>
              <a:spcBef>
                <a:spcPts val="580"/>
              </a:spcBef>
              <a:spcAft>
                <a:spcPts val="0"/>
              </a:spcAft>
              <a:buClr>
                <a:schemeClr val="accent3"/>
              </a:buClr>
              <a:buNone/>
              <a:defRPr/>
            </a:pPr>
            <a:endParaRPr lang="en-US" sz="4000" dirty="0">
              <a:latin typeface="+mj-lt"/>
            </a:endParaRPr>
          </a:p>
          <a:p>
            <a:pPr marL="0" indent="0" eaLnBrk="1" fontAlgn="auto" hangingPunct="1">
              <a:lnSpc>
                <a:spcPct val="90000"/>
              </a:lnSpc>
              <a:spcBef>
                <a:spcPts val="580"/>
              </a:spcBef>
              <a:spcAft>
                <a:spcPts val="0"/>
              </a:spcAft>
              <a:buClr>
                <a:schemeClr val="accent3"/>
              </a:buClr>
              <a:buNone/>
              <a:defRPr/>
            </a:pPr>
            <a:r>
              <a:rPr lang="en-US" sz="4000" dirty="0">
                <a:latin typeface="+mj-lt"/>
              </a:rPr>
              <a:t>2.	</a:t>
            </a:r>
            <a:r>
              <a:rPr lang="en-US" sz="4000" u="sng" dirty="0">
                <a:latin typeface="+mj-lt"/>
              </a:rPr>
              <a:t>Impairment notice </a:t>
            </a:r>
            <a:r>
              <a:rPr lang="en-US" sz="4000" dirty="0">
                <a:latin typeface="+mj-lt"/>
              </a:rPr>
              <a:t>will be sent by EHS to various agencies as 	required 	by code</a:t>
            </a:r>
          </a:p>
          <a:p>
            <a:pPr marL="742950" indent="-742950" eaLnBrk="1" fontAlgn="auto" hangingPunct="1">
              <a:lnSpc>
                <a:spcPct val="90000"/>
              </a:lnSpc>
              <a:spcBef>
                <a:spcPts val="580"/>
              </a:spcBef>
              <a:spcAft>
                <a:spcPts val="0"/>
              </a:spcAft>
              <a:buClr>
                <a:schemeClr val="accent3"/>
              </a:buClr>
              <a:buAutoNum type="arabicPeriod" startAt="2"/>
              <a:defRPr/>
            </a:pPr>
            <a:endParaRPr lang="en-US" sz="4000" dirty="0">
              <a:latin typeface="+mj-lt"/>
            </a:endParaRPr>
          </a:p>
          <a:p>
            <a:pPr marL="274638" lvl="1" indent="0" eaLnBrk="1" fontAlgn="auto" hangingPunct="1">
              <a:lnSpc>
                <a:spcPct val="90000"/>
              </a:lnSpc>
              <a:spcBef>
                <a:spcPts val="580"/>
              </a:spcBef>
              <a:spcAft>
                <a:spcPts val="0"/>
              </a:spcAft>
              <a:buClr>
                <a:schemeClr val="accent3"/>
              </a:buClr>
              <a:buNone/>
              <a:defRPr/>
            </a:pPr>
            <a:r>
              <a:rPr lang="en-US" sz="3800" dirty="0">
                <a:latin typeface="+mj-lt"/>
              </a:rPr>
              <a:t>	Must Provide the following information to EHS minimum of48 </a:t>
            </a:r>
            <a:r>
              <a:rPr lang="en-US" sz="3800" dirty="0" err="1">
                <a:latin typeface="+mj-lt"/>
              </a:rPr>
              <a:t>Hrs</a:t>
            </a:r>
            <a:r>
              <a:rPr lang="en-US" sz="3800" dirty="0">
                <a:latin typeface="+mj-lt"/>
              </a:rPr>
              <a:t> in 	advance 	(kem9@cornell.edu)</a:t>
            </a:r>
          </a:p>
          <a:p>
            <a:pPr marL="549275" lvl="2" indent="0" eaLnBrk="1" fontAlgn="auto" hangingPunct="1">
              <a:lnSpc>
                <a:spcPct val="90000"/>
              </a:lnSpc>
              <a:spcBef>
                <a:spcPts val="580"/>
              </a:spcBef>
              <a:spcAft>
                <a:spcPts val="0"/>
              </a:spcAft>
              <a:buClr>
                <a:schemeClr val="accent3"/>
              </a:buClr>
              <a:buNone/>
              <a:defRPr/>
            </a:pPr>
            <a:r>
              <a:rPr lang="en-US" sz="3400" dirty="0">
                <a:latin typeface="+mj-lt"/>
              </a:rPr>
              <a:t>		-Contractor name and cell number “ who is doing the work”</a:t>
            </a:r>
          </a:p>
          <a:p>
            <a:pPr marL="549275" lvl="2" indent="0" eaLnBrk="1" fontAlgn="auto" hangingPunct="1">
              <a:lnSpc>
                <a:spcPct val="90000"/>
              </a:lnSpc>
              <a:spcBef>
                <a:spcPts val="580"/>
              </a:spcBef>
              <a:spcAft>
                <a:spcPts val="0"/>
              </a:spcAft>
              <a:buClr>
                <a:schemeClr val="accent3"/>
              </a:buClr>
              <a:buNone/>
              <a:defRPr/>
            </a:pPr>
            <a:r>
              <a:rPr lang="en-US" sz="3400" dirty="0">
                <a:latin typeface="+mj-lt"/>
              </a:rPr>
              <a:t>		-Area of fire protection impacted and time frame</a:t>
            </a:r>
          </a:p>
          <a:p>
            <a:pPr marL="549275" lvl="2" indent="0" eaLnBrk="1" fontAlgn="auto" hangingPunct="1">
              <a:lnSpc>
                <a:spcPct val="90000"/>
              </a:lnSpc>
              <a:spcBef>
                <a:spcPts val="580"/>
              </a:spcBef>
              <a:spcAft>
                <a:spcPts val="0"/>
              </a:spcAft>
              <a:buClr>
                <a:schemeClr val="accent3"/>
              </a:buClr>
              <a:buNone/>
              <a:defRPr/>
            </a:pPr>
            <a:r>
              <a:rPr lang="en-US" sz="3400" dirty="0">
                <a:latin typeface="+mj-lt"/>
              </a:rPr>
              <a:t>		-Dedicated fire watcher name and number</a:t>
            </a:r>
          </a:p>
          <a:p>
            <a:pPr marL="549275" lvl="2" indent="0" eaLnBrk="1" fontAlgn="auto" hangingPunct="1">
              <a:lnSpc>
                <a:spcPct val="90000"/>
              </a:lnSpc>
              <a:spcBef>
                <a:spcPts val="580"/>
              </a:spcBef>
              <a:spcAft>
                <a:spcPts val="0"/>
              </a:spcAft>
              <a:buClr>
                <a:schemeClr val="accent3"/>
              </a:buClr>
              <a:buNone/>
              <a:defRPr/>
            </a:pPr>
            <a:r>
              <a:rPr lang="en-US" sz="3400" dirty="0">
                <a:latin typeface="+mj-lt"/>
              </a:rPr>
              <a:t>		**Can have NO other responsibilities other than fire watch</a:t>
            </a:r>
          </a:p>
          <a:p>
            <a:pPr marL="742950" indent="-742950" eaLnBrk="1" fontAlgn="auto" hangingPunct="1">
              <a:lnSpc>
                <a:spcPct val="90000"/>
              </a:lnSpc>
              <a:spcBef>
                <a:spcPts val="580"/>
              </a:spcBef>
              <a:spcAft>
                <a:spcPts val="0"/>
              </a:spcAft>
              <a:buClr>
                <a:schemeClr val="accent3"/>
              </a:buClr>
              <a:buAutoNum type="arabicPeriod" startAt="2"/>
              <a:defRPr/>
            </a:pPr>
            <a:endParaRPr lang="en-US" sz="4000" dirty="0">
              <a:latin typeface="+mj-lt"/>
            </a:endParaRPr>
          </a:p>
          <a:p>
            <a:pPr marL="742950" indent="-742950" eaLnBrk="1" fontAlgn="auto" hangingPunct="1">
              <a:lnSpc>
                <a:spcPct val="90000"/>
              </a:lnSpc>
              <a:spcBef>
                <a:spcPts val="580"/>
              </a:spcBef>
              <a:spcAft>
                <a:spcPts val="0"/>
              </a:spcAft>
              <a:buClr>
                <a:schemeClr val="accent3"/>
              </a:buClr>
              <a:buAutoNum type="arabicPeriod" startAt="3"/>
              <a:defRPr/>
            </a:pPr>
            <a:r>
              <a:rPr lang="en-US" sz="4000" u="sng" dirty="0">
                <a:latin typeface="+mj-lt"/>
              </a:rPr>
              <a:t>Requires a Shutdown request </a:t>
            </a:r>
            <a:r>
              <a:rPr lang="en-US" sz="4000" dirty="0">
                <a:latin typeface="+mj-lt"/>
              </a:rPr>
              <a:t>to Customer Service 48 	</a:t>
            </a:r>
            <a:r>
              <a:rPr lang="en-US" sz="4000" dirty="0" err="1">
                <a:latin typeface="+mj-lt"/>
              </a:rPr>
              <a:t>Hrs</a:t>
            </a:r>
            <a:r>
              <a:rPr lang="en-US" sz="4000" dirty="0">
                <a:latin typeface="+mj-lt"/>
              </a:rPr>
              <a:t> in advance</a:t>
            </a:r>
          </a:p>
          <a:p>
            <a:pPr marL="742950" indent="-742950" eaLnBrk="1" fontAlgn="auto" hangingPunct="1">
              <a:lnSpc>
                <a:spcPct val="90000"/>
              </a:lnSpc>
              <a:spcBef>
                <a:spcPts val="580"/>
              </a:spcBef>
              <a:spcAft>
                <a:spcPts val="0"/>
              </a:spcAft>
              <a:buClr>
                <a:schemeClr val="accent3"/>
              </a:buClr>
              <a:buAutoNum type="arabicPeriod" startAt="3"/>
              <a:defRPr/>
            </a:pPr>
            <a:endParaRPr lang="en-US" sz="4000" dirty="0">
              <a:latin typeface="+mj-lt"/>
            </a:endParaRPr>
          </a:p>
          <a:p>
            <a:pPr marL="742950" indent="-742950" eaLnBrk="1" fontAlgn="auto" hangingPunct="1">
              <a:lnSpc>
                <a:spcPct val="90000"/>
              </a:lnSpc>
              <a:spcBef>
                <a:spcPts val="580"/>
              </a:spcBef>
              <a:spcAft>
                <a:spcPts val="0"/>
              </a:spcAft>
              <a:buClr>
                <a:schemeClr val="accent3"/>
              </a:buClr>
              <a:buAutoNum type="arabicPeriod" startAt="3"/>
              <a:defRPr/>
            </a:pPr>
            <a:r>
              <a:rPr lang="en-US" sz="4000" dirty="0">
                <a:latin typeface="+mj-lt"/>
              </a:rPr>
              <a:t>**When in doubt: contact EHS a minimum of 48 </a:t>
            </a:r>
            <a:r>
              <a:rPr lang="en-US" sz="4000" dirty="0" err="1">
                <a:latin typeface="+mj-lt"/>
              </a:rPr>
              <a:t>hrs</a:t>
            </a:r>
            <a:r>
              <a:rPr lang="en-US" sz="4000" dirty="0">
                <a:latin typeface="+mj-lt"/>
              </a:rPr>
              <a:t> in advance</a:t>
            </a:r>
          </a:p>
          <a:p>
            <a:pPr marL="742950" indent="-742950" eaLnBrk="1" fontAlgn="auto" hangingPunct="1">
              <a:lnSpc>
                <a:spcPct val="90000"/>
              </a:lnSpc>
              <a:spcBef>
                <a:spcPts val="580"/>
              </a:spcBef>
              <a:spcAft>
                <a:spcPts val="0"/>
              </a:spcAft>
              <a:buClr>
                <a:schemeClr val="accent3"/>
              </a:buClr>
              <a:buAutoNum type="alphaLcPeriod"/>
              <a:defRPr/>
            </a:pPr>
            <a:endParaRPr lang="en-US" sz="4000" dirty="0">
              <a:latin typeface="+mj-lt"/>
            </a:endParaRPr>
          </a:p>
          <a:p>
            <a:pPr marL="742950" indent="-742950" eaLnBrk="1" fontAlgn="auto" hangingPunct="1">
              <a:lnSpc>
                <a:spcPct val="90000"/>
              </a:lnSpc>
              <a:spcBef>
                <a:spcPts val="580"/>
              </a:spcBef>
              <a:spcAft>
                <a:spcPts val="0"/>
              </a:spcAft>
              <a:buClr>
                <a:schemeClr val="accent3"/>
              </a:buClr>
              <a:buAutoNum type="alphaLcPeriod"/>
              <a:defRPr/>
            </a:pPr>
            <a:endParaRPr lang="en-US" sz="4000" dirty="0">
              <a:latin typeface="+mj-lt"/>
            </a:endParaRPr>
          </a:p>
          <a:p>
            <a:pPr marL="0" indent="0" eaLnBrk="1" fontAlgn="auto" hangingPunct="1">
              <a:lnSpc>
                <a:spcPct val="90000"/>
              </a:lnSpc>
              <a:spcBef>
                <a:spcPts val="580"/>
              </a:spcBef>
              <a:spcAft>
                <a:spcPts val="0"/>
              </a:spcAft>
              <a:buClr>
                <a:schemeClr val="accent3"/>
              </a:buClr>
              <a:buNone/>
              <a:defRPr/>
            </a:pPr>
            <a:endParaRPr lang="en-US" sz="3800" dirty="0">
              <a:latin typeface="+mj-lt"/>
            </a:endParaRPr>
          </a:p>
          <a:p>
            <a:pPr marL="0" indent="0" eaLnBrk="1" fontAlgn="auto" hangingPunct="1">
              <a:lnSpc>
                <a:spcPct val="90000"/>
              </a:lnSpc>
              <a:spcBef>
                <a:spcPts val="580"/>
              </a:spcBef>
              <a:spcAft>
                <a:spcPts val="0"/>
              </a:spcAft>
              <a:buClr>
                <a:schemeClr val="accent3"/>
              </a:buClr>
              <a:buNone/>
              <a:defRPr/>
            </a:pPr>
            <a:endParaRPr lang="en-US" sz="3800" dirty="0">
              <a:latin typeface="+mj-lt"/>
            </a:endParaRPr>
          </a:p>
          <a:p>
            <a:pPr marL="0" indent="0" eaLnBrk="1" fontAlgn="auto" hangingPunct="1">
              <a:lnSpc>
                <a:spcPct val="90000"/>
              </a:lnSpc>
              <a:spcBef>
                <a:spcPts val="580"/>
              </a:spcBef>
              <a:spcAft>
                <a:spcPts val="0"/>
              </a:spcAft>
              <a:buClr>
                <a:schemeClr val="accent3"/>
              </a:buClr>
              <a:buNone/>
              <a:defRPr/>
            </a:pPr>
            <a:endParaRPr lang="en-US" sz="3800" dirty="0">
              <a:latin typeface="+mj-lt"/>
            </a:endParaRPr>
          </a:p>
          <a:p>
            <a:pPr marL="0" indent="0" eaLnBrk="1" fontAlgn="auto" hangingPunct="1">
              <a:lnSpc>
                <a:spcPct val="90000"/>
              </a:lnSpc>
              <a:spcBef>
                <a:spcPts val="580"/>
              </a:spcBef>
              <a:spcAft>
                <a:spcPts val="0"/>
              </a:spcAft>
              <a:buClr>
                <a:schemeClr val="accent3"/>
              </a:buClr>
              <a:buNone/>
              <a:defRPr/>
            </a:pPr>
            <a:endParaRPr lang="en-US" sz="2800" b="1" dirty="0">
              <a:latin typeface="+mj-lt"/>
              <a:cs typeface="Calibri"/>
            </a:endParaRPr>
          </a:p>
        </p:txBody>
      </p:sp>
    </p:spTree>
    <p:extLst>
      <p:ext uri="{BB962C8B-B14F-4D97-AF65-F5344CB8AC3E}">
        <p14:creationId xmlns:p14="http://schemas.microsoft.com/office/powerpoint/2010/main" val="1786755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Fire Protection Coverage during Renovations</a:t>
            </a:r>
          </a:p>
        </p:txBody>
      </p:sp>
      <p:sp>
        <p:nvSpPr>
          <p:cNvPr id="3" name="Content Placeholder 2"/>
          <p:cNvSpPr>
            <a:spLocks noGrp="1"/>
          </p:cNvSpPr>
          <p:nvPr>
            <p:ph sz="quarter" idx="1"/>
          </p:nvPr>
        </p:nvSpPr>
        <p:spPr>
          <a:xfrm>
            <a:off x="914400" y="1447800"/>
            <a:ext cx="7772400" cy="5029200"/>
          </a:xfrm>
        </p:spPr>
        <p:txBody>
          <a:bodyPr/>
          <a:lstStyle/>
          <a:p>
            <a:pPr marL="0" indent="0">
              <a:buNone/>
            </a:pPr>
            <a:r>
              <a:rPr lang="en-US" sz="2800" dirty="0">
                <a:latin typeface="Franklin Gothic Book" panose="020B0503020102020204" pitchFamily="34" charset="0"/>
              </a:rPr>
              <a:t>● Where areas to be renovated are already protected by a fire protection system, continuous coverage of that area must be maintained throughout the project</a:t>
            </a:r>
          </a:p>
          <a:p>
            <a:pPr marL="0" indent="0">
              <a:buNone/>
            </a:pPr>
            <a:r>
              <a:rPr lang="en-US" sz="2800" dirty="0">
                <a:latin typeface="Franklin Gothic Book" panose="020B0503020102020204" pitchFamily="34" charset="0"/>
              </a:rPr>
              <a:t>● This can be accomplished by;</a:t>
            </a:r>
          </a:p>
          <a:p>
            <a:pPr marL="0" indent="0">
              <a:buNone/>
            </a:pPr>
            <a:r>
              <a:rPr lang="en-US" sz="2800" dirty="0">
                <a:latin typeface="Franklin Gothic Book" panose="020B0503020102020204" pitchFamily="34" charset="0"/>
              </a:rPr>
              <a:t>	○ Maintaining existing sprinkler coverage</a:t>
            </a:r>
          </a:p>
          <a:p>
            <a:pPr marL="0" indent="0">
              <a:buNone/>
            </a:pPr>
            <a:r>
              <a:rPr lang="en-US" sz="2800" dirty="0">
                <a:latin typeface="Franklin Gothic Book" panose="020B0503020102020204" pitchFamily="34" charset="0"/>
              </a:rPr>
              <a:t>	(Daily shutdowns are acceptable)</a:t>
            </a:r>
          </a:p>
          <a:p>
            <a:pPr marL="0" indent="0">
              <a:buNone/>
            </a:pPr>
            <a:r>
              <a:rPr lang="en-US" sz="2800" dirty="0">
                <a:latin typeface="Franklin Gothic Book" panose="020B0503020102020204" pitchFamily="34" charset="0"/>
              </a:rPr>
              <a:t>	○ Installing temporary heat detection</a:t>
            </a:r>
          </a:p>
          <a:p>
            <a:pPr marL="0" indent="0">
              <a:buNone/>
            </a:pPr>
            <a:r>
              <a:rPr lang="en-US" dirty="0">
                <a:latin typeface="+mj-lt"/>
              </a:rPr>
              <a:t>           (Conduit not required, red fire alarm cable okay)</a:t>
            </a:r>
          </a:p>
          <a:p>
            <a:pPr marL="0" indent="0">
              <a:buNone/>
            </a:pPr>
            <a:r>
              <a:rPr lang="en-US" dirty="0">
                <a:latin typeface="+mj-lt"/>
              </a:rPr>
              <a:t>	</a:t>
            </a:r>
            <a:r>
              <a:rPr lang="en-US" dirty="0">
                <a:latin typeface="Franklin Gothic Book" panose="020B0503020102020204" pitchFamily="34" charset="0"/>
              </a:rPr>
              <a:t>○ Level of temporary protection will be 	determined by the AHJ</a:t>
            </a:r>
            <a:endParaRPr lang="en-US" dirty="0"/>
          </a:p>
        </p:txBody>
      </p:sp>
    </p:spTree>
    <p:extLst>
      <p:ext uri="{BB962C8B-B14F-4D97-AF65-F5344CB8AC3E}">
        <p14:creationId xmlns:p14="http://schemas.microsoft.com/office/powerpoint/2010/main" val="29707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33400"/>
            <a:ext cx="7772400" cy="1066800"/>
          </a:xfrm>
        </p:spPr>
        <p:txBody>
          <a:bodyPr/>
          <a:lstStyle/>
          <a:p>
            <a:pPr algn="ctr" eaLnBrk="1" hangingPunct="1"/>
            <a:r>
              <a:rPr lang="en-US" sz="4400" dirty="0">
                <a:solidFill>
                  <a:schemeClr val="tx1"/>
                </a:solidFill>
              </a:rPr>
              <a:t>Fire Safety During Construction </a:t>
            </a:r>
            <a:endParaRPr lang="en-US" sz="4400" dirty="0">
              <a:solidFill>
                <a:schemeClr val="tx2">
                  <a:lumMod val="50000"/>
                </a:schemeClr>
              </a:solidFill>
            </a:endParaRPr>
          </a:p>
        </p:txBody>
      </p:sp>
      <p:sp>
        <p:nvSpPr>
          <p:cNvPr id="44035" name="Rectangle 3"/>
          <p:cNvSpPr>
            <a:spLocks noGrp="1" noChangeArrowheads="1"/>
          </p:cNvSpPr>
          <p:nvPr>
            <p:ph sz="quarter" idx="1"/>
          </p:nvPr>
        </p:nvSpPr>
        <p:spPr>
          <a:xfrm>
            <a:off x="762000" y="1600200"/>
            <a:ext cx="7650163" cy="5029200"/>
          </a:xfrm>
        </p:spPr>
        <p:txBody>
          <a:bodyPr>
            <a:normAutofit/>
          </a:bodyPr>
          <a:lstStyle/>
          <a:p>
            <a:pPr marL="0" indent="0">
              <a:buNone/>
            </a:pPr>
            <a:r>
              <a:rPr lang="en-US" sz="2800" dirty="0">
                <a:latin typeface="Calibri" panose="020F0502020204030204" pitchFamily="34" charset="0"/>
                <a:cs typeface="Calibri" panose="020F0502020204030204" pitchFamily="34" charset="0"/>
              </a:rPr>
              <a:t>●</a:t>
            </a:r>
            <a:r>
              <a:rPr lang="en-US" sz="2800" dirty="0"/>
              <a:t> </a:t>
            </a:r>
            <a:r>
              <a:rPr lang="en-US" sz="2800" dirty="0">
                <a:latin typeface="+mj-lt"/>
              </a:rPr>
              <a:t>Fire Safety During Construction </a:t>
            </a:r>
          </a:p>
          <a:p>
            <a:pPr marL="0" indent="0" algn="ctr">
              <a:buNone/>
            </a:pPr>
            <a:r>
              <a:rPr lang="en-US" sz="2800" b="1" i="1" dirty="0">
                <a:latin typeface="+mj-lt"/>
              </a:rPr>
              <a:t>“Fire Code of NYS Chapter -33 and “NFPA-241”</a:t>
            </a:r>
            <a:endParaRPr lang="en-US" sz="2800" dirty="0">
              <a:latin typeface="+mj-lt"/>
            </a:endParaRPr>
          </a:p>
          <a:p>
            <a:pPr marL="0" indent="0">
              <a:buNone/>
            </a:pPr>
            <a:r>
              <a:rPr lang="en-US" sz="2800" b="1" i="1" dirty="0">
                <a:latin typeface="+mj-lt"/>
              </a:rPr>
              <a:t>     -</a:t>
            </a:r>
            <a:r>
              <a:rPr lang="en-US" sz="2800" dirty="0">
                <a:latin typeface="+mj-lt"/>
              </a:rPr>
              <a:t>Outlines the minimum safeguards for construction projects to provide reasonable safety to life and property from fire during such operations </a:t>
            </a:r>
          </a:p>
          <a:p>
            <a:pPr marL="0" indent="0">
              <a:buNone/>
            </a:pPr>
            <a:r>
              <a:rPr lang="en-US" sz="2800" dirty="0">
                <a:latin typeface="+mj-lt"/>
              </a:rPr>
              <a:t>     </a:t>
            </a:r>
          </a:p>
          <a:p>
            <a:pPr marL="0" indent="0" eaLnBrk="1" fontAlgn="auto" hangingPunct="1">
              <a:lnSpc>
                <a:spcPct val="90000"/>
              </a:lnSpc>
              <a:spcBef>
                <a:spcPts val="580"/>
              </a:spcBef>
              <a:spcAft>
                <a:spcPts val="0"/>
              </a:spcAft>
              <a:buClr>
                <a:schemeClr val="accent3"/>
              </a:buClr>
              <a:buNone/>
              <a:defRPr/>
            </a:pPr>
            <a:endParaRPr lang="en-US" sz="3800" dirty="0">
              <a:latin typeface="+mj-lt"/>
            </a:endParaRPr>
          </a:p>
          <a:p>
            <a:pPr marL="0" indent="0" eaLnBrk="1" fontAlgn="auto" hangingPunct="1">
              <a:lnSpc>
                <a:spcPct val="90000"/>
              </a:lnSpc>
              <a:spcBef>
                <a:spcPts val="580"/>
              </a:spcBef>
              <a:spcAft>
                <a:spcPts val="0"/>
              </a:spcAft>
              <a:buClr>
                <a:schemeClr val="accent3"/>
              </a:buClr>
              <a:buNone/>
              <a:defRPr/>
            </a:pPr>
            <a:endParaRPr lang="en-US" sz="2800" b="1" dirty="0">
              <a:latin typeface="+mj-lt"/>
              <a:cs typeface="Calibri"/>
            </a:endParaRPr>
          </a:p>
        </p:txBody>
      </p:sp>
    </p:spTree>
    <p:extLst>
      <p:ext uri="{BB962C8B-B14F-4D97-AF65-F5344CB8AC3E}">
        <p14:creationId xmlns:p14="http://schemas.microsoft.com/office/powerpoint/2010/main" val="1510817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_x0020_Status xmlns="f7645a68-21ba-4d68-9131-b01447894b0c">Active</File_x0020_Status>
    <Facility xmlns="f7645a68-21ba-4d68-9131-b01447894b0c"/>
    <Notes1 xmlns="f7645a68-21ba-4d68-9131-b01447894b0c">&lt;div&gt;&lt;/div&gt;</Notes1>
    <HSEMS_x0020_Element xmlns="f7645a68-21ba-4d68-9131-b01447894b0c"/>
    <End_Date xmlns="f7645a68-21ba-4d68-9131-b01447894b0c" xsi:nil="true"/>
    <Organization xmlns="f7645a68-21ba-4d68-9131-b01447894b0c">
      <Value>162</Value>
    </Organization>
    <Program xmlns="f7645a68-21ba-4d68-9131-b01447894b0c"/>
    <Managment_x0020_Area xmlns="65c095fc-d3eb-434f-8344-5403683cc9b7">Roundtables</Managment_x0020_Area>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Other_Document" ma:contentTypeID="0x010100294F649C30E6A3459DF66BB6400AC72B" ma:contentTypeVersion="15" ma:contentTypeDescription="Create a new document." ma:contentTypeScope="" ma:versionID="3f2c70d410613756c28a78487902ed89">
  <xsd:schema xmlns:xsd="http://www.w3.org/2001/XMLSchema" xmlns:xs="http://www.w3.org/2001/XMLSchema" xmlns:p="http://schemas.microsoft.com/office/2006/metadata/properties" xmlns:ns2="f7645a68-21ba-4d68-9131-b01447894b0c" xmlns:ns3="65c095fc-d3eb-434f-8344-5403683cc9b7" targetNamespace="http://schemas.microsoft.com/office/2006/metadata/properties" ma:root="true" ma:fieldsID="ebadc6771c9a907c1d7248d63f85004e" ns2:_="" ns3:_="">
    <xsd:import namespace="f7645a68-21ba-4d68-9131-b01447894b0c"/>
    <xsd:import namespace="65c095fc-d3eb-434f-8344-5403683cc9b7"/>
    <xsd:element name="properties">
      <xsd:complexType>
        <xsd:sequence>
          <xsd:element name="documentManagement">
            <xsd:complexType>
              <xsd:all>
                <xsd:element ref="ns2:End_Date" minOccurs="0"/>
                <xsd:element ref="ns2:Facility" minOccurs="0"/>
                <xsd:element ref="ns2:File_x0020_Status" minOccurs="0"/>
                <xsd:element ref="ns2:HSEMS_x0020_Element" minOccurs="0"/>
                <xsd:element ref="ns2:Notes1" minOccurs="0"/>
                <xsd:element ref="ns2:Organization" minOccurs="0"/>
                <xsd:element ref="ns2:Program" minOccurs="0"/>
                <xsd:element ref="ns3:Managment_x0020_Are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645a68-21ba-4d68-9131-b01447894b0c" elementFormDefault="qualified">
    <xsd:import namespace="http://schemas.microsoft.com/office/2006/documentManagement/types"/>
    <xsd:import namespace="http://schemas.microsoft.com/office/infopath/2007/PartnerControls"/>
    <xsd:element name="End_Date" ma:index="8" nillable="true" ma:displayName="End_Date" ma:description="Enter if a review date, expiration date, etc. is required, e.g., for a compliance permit." ma:format="DateOnly" ma:internalName="End_Date">
      <xsd:simpleType>
        <xsd:restriction base="dms:DateTime"/>
      </xsd:simpleType>
    </xsd:element>
    <xsd:element name="Facility" ma:index="9" nillable="true" ma:displayName="Facility" ma:description="To what facility(ies) does this file apply (e.g. who should read this file or follow the information in it)? If it applies to the entire University, Organization(s), or Department(s) to which this Facility belongs, leave this field blank. Look up facility codes here (use Shift+click to open it in a new window so you don't lose your metadata!): http://www.fs.cornell.edu/fs/fs_facilFind.cfm" ma:list="{bbadd396-3321-45e3-b9f6-74096964c2cb}" ma:internalName="Facility" ma:showField="Facil_Cd" ma:web="f7645a68-21ba-4d68-9131-b01447894b0c">
      <xsd:complexType>
        <xsd:complexContent>
          <xsd:extension base="dms:MultiChoiceLookup">
            <xsd:sequence>
              <xsd:element name="Value" type="dms:Lookup" maxOccurs="unbounded" minOccurs="0" nillable="true"/>
            </xsd:sequence>
          </xsd:extension>
        </xsd:complexContent>
      </xsd:complexType>
    </xsd:element>
    <xsd:element name="File_x0020_Status" ma:index="10" nillable="true" ma:displayName="File Status" ma:description="Status indicates if a file is still being used under current operational conditions, as opposed to its version (whether a document is draft or final)." ma:format="RadioButtons" ma:internalName="File_x0020_Status">
      <xsd:simpleType>
        <xsd:restriction base="dms:Choice">
          <xsd:enumeration value="Active"/>
          <xsd:enumeration value="Archive"/>
        </xsd:restriction>
      </xsd:simpleType>
    </xsd:element>
    <xsd:element name="HSEMS_x0020_Element" ma:index="11" nillable="true" ma:displayName="HSEMS Element" ma:description="CMS Elements definitions are here (use Shift+click to open in a new window so you don't lose the metadata you have already entered): https://sharepoint.rmps.cornell.edu:8445/hse/HSE%20Documents/CMS_Elements.pdf" ma:internalName="HSEMS_x0020_Element">
      <xsd:complexType>
        <xsd:complexContent>
          <xsd:extension base="dms:MultiChoice">
            <xsd:sequence>
              <xsd:element name="Value" maxOccurs="unbounded" minOccurs="0" nillable="true">
                <xsd:simpleType>
                  <xsd:restriction base="dms:Choice">
                    <xsd:enumeration value="01 – Safety, Health and Environmental Policies"/>
                    <xsd:enumeration value="02 – Roles, Responsibilities and Accountabilities"/>
                    <xsd:enumeration value="03 – Safety, Health and Environmental Aspects and Impacts"/>
                    <xsd:enumeration value="04 – Safety, Health and Environmental Requirements"/>
                    <xsd:enumeration value="05 – Voluntary Initiatives"/>
                    <xsd:enumeration value="06 – Objectives and Targets"/>
                    <xsd:enumeration value="07 – Training, Awareness, Competence"/>
                    <xsd:enumeration value="08 – Internal and External Communication"/>
                    <xsd:enumeration value="09 – Operational Controls"/>
                    <xsd:enumeration value="10 – Documentation and Document Control"/>
                    <xsd:enumeration value="11 – Corrective and Preventative Action"/>
                    <xsd:enumeration value="12 – Emergency Preparedness and Response"/>
                    <xsd:enumeration value="13 – Monitoring and Measuring"/>
                    <xsd:enumeration value="14 – Record Control"/>
                    <xsd:enumeration value="15 – CMS Conformance Audits"/>
                    <xsd:enumeration value="16 – Continuous Improvement Review"/>
                  </xsd:restriction>
                </xsd:simpleType>
              </xsd:element>
            </xsd:sequence>
          </xsd:extension>
        </xsd:complexContent>
      </xsd:complexType>
    </xsd:element>
    <xsd:element name="Notes1" ma:index="12" nillable="true" ma:displayName="Notes" ma:description="Enter any additional relevant information about this file that is not captured in the other metadata fields. For example, is there a key external stakeholder or owner, an Effective Date that is different than the default file upload or modification date, e.g., for a compliance permit, or sent date for a deliverable,  if the file of record exists as a hard copy (e.g. a permit) include its hard copy location, etc." ma:internalName="Notes1">
      <xsd:simpleType>
        <xsd:restriction base="dms:Note">
          <xsd:maxLength value="255"/>
        </xsd:restriction>
      </xsd:simpleType>
    </xsd:element>
    <xsd:element name="Organization" ma:index="13" nillable="true" ma:displayName="Organization" ma:description="To what Organization(s) does this file apply (e.g. who should read this file or follow the information in it)? If it applies to the entire University, select &quot;All of Cornell&quot;, and leave Department and Facility blank." ma:list="{65356fd6-1718-4e19-95b1-3475133b7145}" ma:internalName="Organization" ma:showField="Title" ma:web="f7645a68-21ba-4d68-9131-b01447894b0c">
      <xsd:complexType>
        <xsd:complexContent>
          <xsd:extension base="dms:MultiChoiceLookup">
            <xsd:sequence>
              <xsd:element name="Value" type="dms:Lookup" maxOccurs="unbounded" minOccurs="0" nillable="true"/>
            </xsd:sequence>
          </xsd:extension>
        </xsd:complexContent>
      </xsd:complexType>
    </xsd:element>
    <xsd:element name="Program" ma:index="14" nillable="true" ma:displayName="Program" ma:description="Select the Program(s) this file is associated with. Use Ctrl to cherry-pick multiple Programs, or Shift to select a running set of Programs." ma:list="{8c865c9c-42c7-4911-90b8-4f88b6facd62}" ma:internalName="Program" ma:showField="Title" ma:web="f7645a68-21ba-4d68-9131-b01447894b0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5c095fc-d3eb-434f-8344-5403683cc9b7" elementFormDefault="qualified">
    <xsd:import namespace="http://schemas.microsoft.com/office/2006/documentManagement/types"/>
    <xsd:import namespace="http://schemas.microsoft.com/office/infopath/2007/PartnerControls"/>
    <xsd:element name="Managment_x0020_Area" ma:index="15" nillable="true" ma:displayName="Management Area" ma:description="These are areas within DSR Library" ma:format="Dropdown" ma:internalName="Managment_x0020_Area">
      <xsd:simpleType>
        <xsd:restriction base="dms:Choice">
          <xsd:enumeration value="Procedures"/>
          <xsd:enumeration value="Roundtables"/>
          <xsd:enumeration value="Public Site"/>
          <xsd:enumeration value="DSR Orientation"/>
          <xsd:enumeration value="Gener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FE3C9E-21ED-47AE-B45D-18D711F91218}">
  <ds:schemaRefs>
    <ds:schemaRef ds:uri="65c095fc-d3eb-434f-8344-5403683cc9b7"/>
    <ds:schemaRef ds:uri="http://purl.org/dc/terms/"/>
    <ds:schemaRef ds:uri="http://purl.org/dc/elements/1.1/"/>
    <ds:schemaRef ds:uri="f7645a68-21ba-4d68-9131-b01447894b0c"/>
    <ds:schemaRef ds:uri="http://www.w3.org/XML/1998/namespace"/>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39FF568C-360A-4607-812E-44853F7704ED}">
  <ds:schemaRefs>
    <ds:schemaRef ds:uri="http://schemas.microsoft.com/sharepoint/v3/contenttype/forms"/>
  </ds:schemaRefs>
</ds:datastoreItem>
</file>

<file path=customXml/itemProps3.xml><?xml version="1.0" encoding="utf-8"?>
<ds:datastoreItem xmlns:ds="http://schemas.openxmlformats.org/officeDocument/2006/customXml" ds:itemID="{65D1D677-E0C2-4A3E-9083-2B7F18E6E3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645a68-21ba-4d68-9131-b01447894b0c"/>
    <ds:schemaRef ds:uri="65c095fc-d3eb-434f-8344-5403683cc9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Equity</Template>
  <TotalTime>6001</TotalTime>
  <Words>1252</Words>
  <Application>Microsoft Office PowerPoint</Application>
  <PresentationFormat>On-screen Show (4:3)</PresentationFormat>
  <Paragraphs>150</Paragraphs>
  <Slides>20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Georgia</vt:lpstr>
      <vt:lpstr>Perpetua</vt:lpstr>
      <vt:lpstr>Wingdings 2</vt:lpstr>
      <vt:lpstr>Equity</vt:lpstr>
      <vt:lpstr>Cornell University  Environmental Health and Safety</vt:lpstr>
      <vt:lpstr>Objective                      </vt:lpstr>
      <vt:lpstr>Where does it start?</vt:lpstr>
      <vt:lpstr>Fire Protection System Shutdowns and Impairments</vt:lpstr>
      <vt:lpstr>Fire Protection System Impairments, continued</vt:lpstr>
      <vt:lpstr>Fire Protection System  Impairments, continued</vt:lpstr>
      <vt:lpstr>Fire Protection System Impairments, continued</vt:lpstr>
      <vt:lpstr>Fire Protection Coverage during Renovations</vt:lpstr>
      <vt:lpstr>Fire Safety During Construction </vt:lpstr>
      <vt:lpstr>Fire Safety During Construction, continued</vt:lpstr>
      <vt:lpstr>What is required to be tested?</vt:lpstr>
      <vt:lpstr>How to schedule acceptance tests</vt:lpstr>
      <vt:lpstr>How to schedule acceptance tests, continued</vt:lpstr>
      <vt:lpstr>Acceptance Test Forms, continued</vt:lpstr>
      <vt:lpstr>Acceptance Test Documentation </vt:lpstr>
      <vt:lpstr>Acceptance Test Documentation, continued</vt:lpstr>
      <vt:lpstr>NFPA 80  Standard for Fire Doors and Other Opening Protectives</vt:lpstr>
      <vt:lpstr>EHS Fire Marshals Group Responsibilities</vt:lpstr>
      <vt:lpstr>Summary</vt:lpstr>
      <vt:lpstr>Questions?</vt:lpstr>
    </vt:vector>
  </TitlesOfParts>
  <Company>PDC - 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Inspection Report Presentaion</dc:title>
  <dc:creator>vitucci</dc:creator>
  <cp:lastModifiedBy>Taylor Thompson</cp:lastModifiedBy>
  <cp:revision>586</cp:revision>
  <cp:lastPrinted>2022-11-29T13:15:07Z</cp:lastPrinted>
  <dcterms:created xsi:type="dcterms:W3CDTF">2006-08-15T18:26:05Z</dcterms:created>
  <dcterms:modified xsi:type="dcterms:W3CDTF">2022-11-30T16:01:41Z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0x010100294F649C30E6A3459DF66BB6400AC72B</vt:lpwstr>
  </property>
  <property fmtid="{D5CDD505-2E9C-101B-9397-08002B2CF9AE}" pid="3" name="Order">
    <vt:r8>14100</vt:r8>
  </property>
</Properties>
</file>