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05" r:id="rId2"/>
    <p:sldId id="306" r:id="rId3"/>
    <p:sldId id="390" r:id="rId4"/>
    <p:sldId id="307" r:id="rId5"/>
    <p:sldId id="425" r:id="rId6"/>
    <p:sldId id="423" r:id="rId7"/>
    <p:sldId id="424" r:id="rId8"/>
    <p:sldId id="422" r:id="rId9"/>
    <p:sldId id="419" r:id="rId10"/>
    <p:sldId id="410" r:id="rId11"/>
    <p:sldId id="371" r:id="rId12"/>
    <p:sldId id="353" r:id="rId13"/>
    <p:sldId id="376" r:id="rId14"/>
    <p:sldId id="314" r:id="rId15"/>
    <p:sldId id="411" r:id="rId16"/>
    <p:sldId id="391" r:id="rId17"/>
    <p:sldId id="388" r:id="rId18"/>
    <p:sldId id="409" r:id="rId19"/>
    <p:sldId id="368" r:id="rId20"/>
    <p:sldId id="415" r:id="rId21"/>
    <p:sldId id="379" r:id="rId22"/>
    <p:sldId id="426" r:id="rId23"/>
    <p:sldId id="364" r:id="rId24"/>
    <p:sldId id="380" r:id="rId25"/>
    <p:sldId id="378" r:id="rId2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71" autoAdjust="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96" y="13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9CA9F-6C4D-448B-A2CB-B006D3D0D0C0}" type="datetimeFigureOut">
              <a:rPr lang="en-US" smtClean="0"/>
              <a:pPr/>
              <a:t>11/30/2022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779DA-5D52-4D56-BC62-E41A1F0DF3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398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8B0809-A502-44DD-B060-52680553334F}" type="datetimeFigureOut">
              <a:rPr lang="en-US" smtClean="0"/>
              <a:pPr/>
              <a:t>11/30/2022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1ADA8-3583-47F5-933A-20454D5935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552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1ADA8-3583-47F5-933A-20454D59353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8629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/>
              <a:t>For us at Cornell, the 1</a:t>
            </a:r>
            <a:r>
              <a:rPr lang="en-US" sz="1400" baseline="30000" dirty="0"/>
              <a:t>st</a:t>
            </a:r>
            <a:r>
              <a:rPr lang="en-US" sz="1400" dirty="0"/>
              <a:t> category pertains to us</a:t>
            </a:r>
            <a:r>
              <a:rPr lang="en-US" sz="1400" baseline="0" dirty="0"/>
              <a:t> which is the Procurement of State contract for real property, goods, or services over $25,000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1ADA8-3583-47F5-933A-20454D59353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8224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/>
              <a:t>We</a:t>
            </a:r>
            <a:r>
              <a:rPr lang="en-US" sz="1400" baseline="0" dirty="0"/>
              <a:t> only report appearances related to the spending of state funds or procuring of a state contract.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1ADA8-3583-47F5-933A-20454D59353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8657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/>
              <a:t>You have</a:t>
            </a:r>
            <a:r>
              <a:rPr lang="en-US" sz="1400" baseline="0" dirty="0"/>
              <a:t> five days to fill out the form and turn it in to me.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1ADA8-3583-47F5-933A-20454D59353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6248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Only pre-contract</a:t>
            </a:r>
            <a:r>
              <a:rPr lang="en-US" baseline="0" dirty="0"/>
              <a:t> appearances need to be reported. If you have already signed a contract with a firm/company, it will no longer be necessary to record appearances.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1ADA8-3583-47F5-933A-20454D59353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8253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Only appearances</a:t>
            </a:r>
            <a:r>
              <a:rPr lang="en-US" baseline="0" dirty="0"/>
              <a:t> that could result in a contract of $25,000 or more needs to be reported.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1ADA8-3583-47F5-933A-20454D59353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0198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1ADA8-3583-47F5-933A-20454D59353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9572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1ADA8-3583-47F5-933A-20454D59353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8798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1ADA8-3583-47F5-933A-20454D59353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5690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1ADA8-3583-47F5-933A-20454D59353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4720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Written communication, phone calls, and under threshold amounts are not reported.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1ADA8-3583-47F5-933A-20454D59353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217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Part of the NYS Public</a:t>
            </a:r>
            <a:r>
              <a:rPr lang="en-US" sz="1600" baseline="0" dirty="0"/>
              <a:t> Integrity reform act– it provides the public an opportunity to see who is in contact with whom.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1ADA8-3583-47F5-933A-20454D59353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6317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800" b="1" dirty="0">
                <a:solidFill>
                  <a:srgbClr val="FF0000"/>
                </a:solidFill>
              </a:rPr>
              <a:t>NOT REPORTED</a:t>
            </a:r>
            <a:endParaRPr lang="en-US" sz="800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800" dirty="0"/>
              <a:t> Contact between SUNY and other state agencies; </a:t>
            </a:r>
            <a:r>
              <a:rPr lang="en-US" sz="800" b="1" dirty="0"/>
              <a:t>Includes</a:t>
            </a:r>
            <a:r>
              <a:rPr lang="en-US" sz="800" dirty="0"/>
              <a:t> </a:t>
            </a:r>
            <a:r>
              <a:rPr lang="en-US" sz="800" b="1" dirty="0"/>
              <a:t>appearances before: </a:t>
            </a:r>
          </a:p>
          <a:p>
            <a:pPr lvl="1">
              <a:buFont typeface="Arial" pitchFamily="34" charset="0"/>
              <a:buChar char="•"/>
            </a:pPr>
            <a:r>
              <a:rPr lang="en-US" sz="800" dirty="0"/>
              <a:t>  other state and local agencies and authorities (including CUNY)</a:t>
            </a:r>
          </a:p>
          <a:p>
            <a:pPr lvl="1">
              <a:buFont typeface="Arial" pitchFamily="34" charset="0"/>
              <a:buChar char="•"/>
            </a:pPr>
            <a:r>
              <a:rPr lang="en-US" sz="800" dirty="0"/>
              <a:t> tribal governments </a:t>
            </a:r>
          </a:p>
          <a:p>
            <a:pPr lvl="1">
              <a:buFont typeface="Arial" pitchFamily="34" charset="0"/>
              <a:buChar char="•"/>
            </a:pPr>
            <a:r>
              <a:rPr lang="en-US" sz="800" dirty="0"/>
              <a:t> federal government representatives</a:t>
            </a:r>
            <a:endParaRPr lang="en-US" sz="800" b="1" dirty="0"/>
          </a:p>
          <a:p>
            <a:r>
              <a:rPr lang="en-US" sz="800" b="1" u="sng" dirty="0">
                <a:solidFill>
                  <a:schemeClr val="accent6">
                    <a:lumMod val="75000"/>
                  </a:schemeClr>
                </a:solidFill>
              </a:rPr>
              <a:t>Elected Officials:</a:t>
            </a:r>
            <a:r>
              <a:rPr lang="en-US" sz="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800" b="1" dirty="0">
                <a:solidFill>
                  <a:srgbClr val="FF0000"/>
                </a:solidFill>
              </a:rPr>
              <a:t>NOT REPORTED</a:t>
            </a:r>
            <a:endParaRPr lang="en-US" sz="800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 Contact by elected officials, executive or legislative employees</a:t>
            </a:r>
          </a:p>
          <a:p>
            <a:endParaRPr lang="en-US" sz="800" dirty="0">
              <a:solidFill>
                <a:srgbClr val="000000"/>
              </a:solidFill>
            </a:endParaRPr>
          </a:p>
          <a:p>
            <a:r>
              <a:rPr lang="en-US" sz="800" b="1" u="sng" dirty="0">
                <a:solidFill>
                  <a:schemeClr val="accent6">
                    <a:lumMod val="75000"/>
                  </a:schemeClr>
                </a:solidFill>
              </a:rPr>
              <a:t>Legislation/ Budget Appearances:</a:t>
            </a:r>
            <a:r>
              <a:rPr lang="en-US" sz="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800" b="1" dirty="0">
                <a:solidFill>
                  <a:srgbClr val="FF0000"/>
                </a:solidFill>
              </a:rPr>
              <a:t>NOT REPORTED</a:t>
            </a:r>
            <a:endParaRPr lang="en-US" sz="800" b="1" u="sng" dirty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 Contact  related to legislation or SUNY’s budget</a:t>
            </a:r>
          </a:p>
          <a:p>
            <a:pPr>
              <a:buFont typeface="Arial" pitchFamily="34" charset="0"/>
              <a:buChar char="•"/>
            </a:pPr>
            <a:endParaRPr lang="en-US" sz="800" dirty="0"/>
          </a:p>
          <a:p>
            <a:r>
              <a:rPr lang="en-US" sz="800" b="1" u="sng" dirty="0">
                <a:solidFill>
                  <a:schemeClr val="accent6">
                    <a:lumMod val="75000"/>
                  </a:schemeClr>
                </a:solidFill>
              </a:rPr>
              <a:t>Philanthropy:</a:t>
            </a:r>
            <a:r>
              <a:rPr lang="en-US" sz="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800" b="1" dirty="0">
                <a:solidFill>
                  <a:srgbClr val="FF0000"/>
                </a:solidFill>
              </a:rPr>
              <a:t>NOT REPORTED</a:t>
            </a:r>
            <a:endParaRPr lang="en-US" sz="800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n-US" sz="800" dirty="0"/>
              <a:t> Gifts, donations, or grants to the State that are not in exchange for real property, goods, or services</a:t>
            </a:r>
          </a:p>
          <a:p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1ADA8-3583-47F5-933A-20454D59353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5369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1ADA8-3583-47F5-933A-20454D59353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3157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1ADA8-3583-47F5-933A-20454D59353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5476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1ADA8-3583-47F5-933A-20454D59353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2157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Remember:</a:t>
            </a:r>
            <a:r>
              <a:rPr lang="en-US" baseline="0" dirty="0"/>
              <a:t> pre-contract appearances, in person/video conferences all need to be reported.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1ADA8-3583-47F5-933A-20454D59353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4960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1ADA8-3583-47F5-933A-20454D593531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563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Project sunlight includes Cornell!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1ADA8-3583-47F5-933A-20454D59353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636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/>
              <a:t>It requires you to keep track of</a:t>
            </a:r>
            <a:r>
              <a:rPr lang="en-US" sz="1400" baseline="0" dirty="0"/>
              <a:t> your “appearances” and to submit a form to me so I can get it published on the public-facing website.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1ADA8-3583-47F5-933A-20454D59353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409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counts</a:t>
            </a:r>
            <a:r>
              <a:rPr lang="en-US" baseline="0" dirty="0"/>
              <a:t> as an appearance? Any face to face communication including video conference. A substantive appearances is someone coming to you meaning to have an impact on the decision making process.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1ADA8-3583-47F5-933A-20454D59353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999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</a:t>
            </a:r>
            <a:r>
              <a:rPr lang="en-US" baseline="0" dirty="0"/>
              <a:t> must always be reported no matter who initiated the appearance. –Even a run in at Wegman’s could count.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1ADA8-3583-47F5-933A-20454D59353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2530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can be multiple</a:t>
            </a:r>
            <a:r>
              <a:rPr lang="en-US" baseline="0" dirty="0"/>
              <a:t> appearances related to a single matter, each should be recorded separately.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1ADA8-3583-47F5-933A-20454D59353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2199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1ADA8-3583-47F5-933A-20454D59353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255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/>
              <a:t>You are a decision maker because</a:t>
            </a:r>
            <a:r>
              <a:rPr lang="en-US" sz="1400" baseline="0" dirty="0"/>
              <a:t> you can make or influence procurement decisions. 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1ADA8-3583-47F5-933A-20454D59353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691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DC77-8EBA-4FAD-80A6-7308322E422E}" type="datetimeFigureOut">
              <a:rPr lang="en-US" smtClean="0"/>
              <a:pPr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C8F3-BCBD-4982-A179-999E86D94A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DC77-8EBA-4FAD-80A6-7308322E422E}" type="datetimeFigureOut">
              <a:rPr lang="en-US" smtClean="0"/>
              <a:pPr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C8F3-BCBD-4982-A179-999E86D94A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DC77-8EBA-4FAD-80A6-7308322E422E}" type="datetimeFigureOut">
              <a:rPr lang="en-US" smtClean="0"/>
              <a:pPr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C8F3-BCBD-4982-A179-999E86D94A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DC77-8EBA-4FAD-80A6-7308322E422E}" type="datetimeFigureOut">
              <a:rPr lang="en-US" smtClean="0"/>
              <a:pPr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C8F3-BCBD-4982-A179-999E86D94A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DC77-8EBA-4FAD-80A6-7308322E422E}" type="datetimeFigureOut">
              <a:rPr lang="en-US" smtClean="0"/>
              <a:pPr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C8F3-BCBD-4982-A179-999E86D94A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DC77-8EBA-4FAD-80A6-7308322E422E}" type="datetimeFigureOut">
              <a:rPr lang="en-US" smtClean="0"/>
              <a:pPr/>
              <a:t>11/30/2022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C8F3-BCBD-4982-A179-999E86D94A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DC77-8EBA-4FAD-80A6-7308322E422E}" type="datetimeFigureOut">
              <a:rPr lang="en-US" smtClean="0"/>
              <a:pPr/>
              <a:t>11/30/2022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C8F3-BCBD-4982-A179-999E86D94A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DC77-8EBA-4FAD-80A6-7308322E422E}" type="datetimeFigureOut">
              <a:rPr lang="en-US" smtClean="0"/>
              <a:pPr/>
              <a:t>11/30/2022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C8F3-BCBD-4982-A179-999E86D94A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DC77-8EBA-4FAD-80A6-7308322E422E}" type="datetimeFigureOut">
              <a:rPr lang="en-US" smtClean="0"/>
              <a:pPr/>
              <a:t>11/30/2022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C8F3-BCBD-4982-A179-999E86D94A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DC77-8EBA-4FAD-80A6-7308322E422E}" type="datetimeFigureOut">
              <a:rPr lang="en-US" smtClean="0"/>
              <a:pPr/>
              <a:t>11/30/2022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C8F3-BCBD-4982-A179-999E86D94A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DC77-8EBA-4FAD-80A6-7308322E422E}" type="datetimeFigureOut">
              <a:rPr lang="en-US" smtClean="0"/>
              <a:pPr/>
              <a:t>11/30/2022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C8F3-BCBD-4982-A179-999E86D94A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7DC77-8EBA-4FAD-80A6-7308322E422E}" type="datetimeFigureOut">
              <a:rPr lang="en-US" smtClean="0"/>
              <a:pPr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2C8F3-BCBD-4982-A179-999E86D94A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rojectsunlight.ny.gov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rojectsunlight.ny.gov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ver ar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72"/>
            <a:ext cx="9144000" cy="685572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983744" y="2757055"/>
            <a:ext cx="6218147" cy="240065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5500" b="1" spc="150" dirty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Project Sunlight </a:t>
            </a:r>
            <a:r>
              <a:rPr lang="en-US" sz="55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&amp; </a:t>
            </a:r>
          </a:p>
          <a:p>
            <a:r>
              <a:rPr lang="en-US" sz="55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Its Impact on SUNY  </a:t>
            </a:r>
          </a:p>
          <a:p>
            <a:endParaRPr lang="en-US" sz="4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side page ar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12900" y="0"/>
            <a:ext cx="71073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100" b="1" dirty="0">
                <a:solidFill>
                  <a:schemeClr val="bg1"/>
                </a:solidFill>
              </a:rPr>
              <a:t>What does </a:t>
            </a:r>
            <a:r>
              <a:rPr lang="en-US" sz="4100" b="1" dirty="0">
                <a:solidFill>
                  <a:srgbClr val="FFFF00"/>
                </a:solidFill>
              </a:rPr>
              <a:t>Project Sunlight</a:t>
            </a:r>
            <a:br>
              <a:rPr lang="en-US" sz="4100" b="1" dirty="0">
                <a:solidFill>
                  <a:srgbClr val="FFFF00"/>
                </a:solidFill>
              </a:rPr>
            </a:br>
            <a:r>
              <a:rPr lang="en-US" sz="4100" b="1" dirty="0">
                <a:solidFill>
                  <a:srgbClr val="FF0000"/>
                </a:solidFill>
              </a:rPr>
              <a:t>REQUIRE</a:t>
            </a:r>
            <a:endParaRPr lang="en-US" sz="41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0383" y="1384995"/>
            <a:ext cx="8089899" cy="4835366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400" b="1" u="sng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Only appearances related to FIVE categories need to be reported to OGS:</a:t>
            </a:r>
          </a:p>
          <a:p>
            <a:r>
              <a:rPr lang="en-US" sz="3000" b="1" dirty="0"/>
              <a:t>(1) Procurement of State contract for real property, goods, or services over $25,000</a:t>
            </a:r>
          </a:p>
          <a:p>
            <a:r>
              <a:rPr lang="en-US" sz="3000" dirty="0"/>
              <a:t>(2) rate-making, </a:t>
            </a:r>
          </a:p>
          <a:p>
            <a:r>
              <a:rPr lang="en-US" sz="3000" dirty="0"/>
              <a:t>(3) regulatory matters,</a:t>
            </a:r>
          </a:p>
          <a:p>
            <a:r>
              <a:rPr lang="en-US" sz="3000" dirty="0"/>
              <a:t>(4) judicial or quasi-judicial proceedings, and</a:t>
            </a:r>
          </a:p>
          <a:p>
            <a:r>
              <a:rPr lang="en-US" sz="3000" dirty="0"/>
              <a:t>(5) rule-making per the State Administrative Procedures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side page ar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6700" y="1460500"/>
            <a:ext cx="8600210" cy="5141833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400" b="1" u="sng" dirty="0"/>
              <a:t>You only report appearances related to the:</a:t>
            </a:r>
          </a:p>
          <a:p>
            <a:pPr>
              <a:buFont typeface="Arial" pitchFamily="34" charset="0"/>
              <a:buChar char="•"/>
            </a:pPr>
            <a:r>
              <a:rPr lang="en-US" sz="3500" b="1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SPENDING OF STATE FUNDS</a:t>
            </a:r>
            <a:r>
              <a:rPr lang="en-US" sz="3500" b="1" dirty="0">
                <a:solidFill>
                  <a:srgbClr val="00B0F0"/>
                </a:solidFill>
              </a:rPr>
              <a:t> </a:t>
            </a:r>
            <a:r>
              <a:rPr lang="en-US" sz="3500" b="1" dirty="0"/>
              <a:t>or</a:t>
            </a:r>
          </a:p>
          <a:p>
            <a:pPr>
              <a:buFont typeface="Arial" pitchFamily="34" charset="0"/>
              <a:buChar char="•"/>
            </a:pPr>
            <a:r>
              <a:rPr lang="en-US" sz="3500" b="1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PROCURING OF A STATE CONTRACT</a:t>
            </a:r>
          </a:p>
          <a:p>
            <a:endParaRPr lang="en-US" sz="1200" b="1" u="sng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3000" dirty="0"/>
              <a:t> If appearance is related to the spending of funds from a </a:t>
            </a:r>
            <a:r>
              <a:rPr lang="en-US" sz="3000" b="1" dirty="0"/>
              <a:t>non-State fund account </a:t>
            </a:r>
            <a:r>
              <a:rPr lang="en-US" sz="3000" dirty="0"/>
              <a:t>(i.e. Foundation, Auxiliary, or RF funds) = </a:t>
            </a:r>
            <a:r>
              <a:rPr lang="en-US" sz="3000" b="1" dirty="0">
                <a:solidFill>
                  <a:srgbClr val="FF0000"/>
                </a:solidFill>
              </a:rPr>
              <a:t>NOT REPORTED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/>
              <a:t> If meeting to discuss a potential State contact (i.e. for the sale of SUNY land) or use of State-funded account = </a:t>
            </a:r>
            <a:r>
              <a:rPr lang="en-US" sz="3000" b="1" dirty="0">
                <a:solidFill>
                  <a:srgbClr val="00B050"/>
                </a:solidFill>
              </a:rPr>
              <a:t>REPORT</a:t>
            </a:r>
            <a:endParaRPr lang="en-US" sz="3000" b="1" u="sng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0792" y="0"/>
            <a:ext cx="70460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</a:rPr>
              <a:t>Project Sunlight </a:t>
            </a:r>
            <a:r>
              <a:rPr lang="en-US" sz="4000" b="1" dirty="0">
                <a:solidFill>
                  <a:schemeClr val="bg1"/>
                </a:solidFill>
              </a:rPr>
              <a:t>Appearances: </a:t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WHAT</a:t>
            </a:r>
            <a:r>
              <a:rPr lang="en-US" sz="4000" b="1" dirty="0">
                <a:solidFill>
                  <a:schemeClr val="bg1"/>
                </a:solidFill>
              </a:rPr>
              <a:t> must be reported</a:t>
            </a:r>
            <a:endParaRPr lang="en-US" sz="3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side page ar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7029" y="1569661"/>
            <a:ext cx="7939314" cy="389894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500" b="1" dirty="0"/>
              <a:t>Time Requirement:</a:t>
            </a:r>
            <a:r>
              <a:rPr lang="en-US" sz="5500" dirty="0"/>
              <a:t> </a:t>
            </a:r>
          </a:p>
          <a:p>
            <a:r>
              <a:rPr lang="en-US" sz="4200" dirty="0"/>
              <a:t>Appearances must be reported to the database within </a:t>
            </a:r>
            <a:r>
              <a:rPr lang="en-US" sz="4200" b="1" u="sng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five (5) business days</a:t>
            </a:r>
            <a:r>
              <a:rPr lang="en-US" sz="4200" b="1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200" dirty="0"/>
              <a:t>of the appearance,  whenever feasible.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39370" y="0"/>
            <a:ext cx="7801430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</a:rPr>
              <a:t>Project Sunlight: </a:t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u="sng" dirty="0">
                <a:solidFill>
                  <a:schemeClr val="bg1"/>
                </a:solidFill>
              </a:rPr>
              <a:t>WHEN</a:t>
            </a:r>
            <a:r>
              <a:rPr lang="en-US" sz="4000" b="1" dirty="0">
                <a:solidFill>
                  <a:schemeClr val="bg1"/>
                </a:solidFill>
              </a:rPr>
              <a:t> to </a:t>
            </a:r>
            <a:r>
              <a:rPr lang="en-US" sz="4000" b="1" dirty="0">
                <a:solidFill>
                  <a:srgbClr val="FF0000"/>
                </a:solidFill>
              </a:rPr>
              <a:t>Report By</a:t>
            </a:r>
          </a:p>
          <a:p>
            <a:endParaRPr lang="en-US" sz="3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side page ar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7029" y="1569661"/>
            <a:ext cx="7939314" cy="4579977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500" b="1" dirty="0"/>
              <a:t>Law only wants you to report </a:t>
            </a:r>
            <a:r>
              <a:rPr lang="en-US" sz="4500" b="1" u="sng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Pre-Contract</a:t>
            </a:r>
            <a:r>
              <a:rPr lang="en-US" sz="4500" b="1" dirty="0"/>
              <a:t> Appearances: </a:t>
            </a:r>
          </a:p>
          <a:p>
            <a:r>
              <a:rPr lang="en-US" sz="3400" dirty="0"/>
              <a:t>Once contract is in place, reporting not required unless your meeting is outside the scope of the existing contract</a:t>
            </a:r>
          </a:p>
          <a:p>
            <a:r>
              <a:rPr lang="en-US" sz="3400" b="1" dirty="0"/>
              <a:t>Why: </a:t>
            </a:r>
            <a:r>
              <a:rPr lang="en-US" sz="3400" dirty="0"/>
              <a:t>who SUNY/ State entities contract with is already made public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39370" y="0"/>
            <a:ext cx="78014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</a:rPr>
              <a:t>Project Sunlight: </a:t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What</a:t>
            </a:r>
            <a:r>
              <a:rPr lang="en-US" sz="4000" b="1" dirty="0">
                <a:solidFill>
                  <a:schemeClr val="bg1"/>
                </a:solidFill>
              </a:rPr>
              <a:t> to Report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side page ar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7028" y="1409700"/>
            <a:ext cx="8137071" cy="5278041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500" b="1" dirty="0"/>
              <a:t>Amount Threshold: </a:t>
            </a:r>
          </a:p>
          <a:p>
            <a:r>
              <a:rPr lang="en-US" sz="3300" dirty="0"/>
              <a:t>Must ONLY report appearances that could result in purchase/contract of </a:t>
            </a:r>
            <a:r>
              <a:rPr lang="en-US" sz="3300" b="1" u="sng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$25,000</a:t>
            </a:r>
            <a:r>
              <a:rPr lang="en-US" sz="33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300" dirty="0"/>
              <a:t>or more in goods and/or services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/>
              <a:t> If you don’t know how much the value of the Procurement/contract will be, you must </a:t>
            </a:r>
            <a:r>
              <a:rPr lang="en-US" sz="3000" b="1" dirty="0"/>
              <a:t>err on the side of reporting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/>
              <a:t> You </a:t>
            </a:r>
            <a:r>
              <a:rPr lang="en-US" sz="3000" b="1" dirty="0"/>
              <a:t>DO NOT </a:t>
            </a:r>
            <a:r>
              <a:rPr lang="en-US" sz="3000" dirty="0"/>
              <a:t>need to aggregate purchases in the absence of a contract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39370" y="0"/>
            <a:ext cx="780143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</a:rPr>
              <a:t>Project Sunlight: </a:t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3700" b="1" dirty="0">
                <a:solidFill>
                  <a:srgbClr val="FF0000"/>
                </a:solidFill>
              </a:rPr>
              <a:t>What</a:t>
            </a:r>
            <a:r>
              <a:rPr lang="en-US" sz="3700" b="1" dirty="0">
                <a:solidFill>
                  <a:schemeClr val="bg1"/>
                </a:solidFill>
              </a:rPr>
              <a:t> must be reported – How much $</a:t>
            </a:r>
          </a:p>
          <a:p>
            <a:endParaRPr lang="en-US" sz="3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UNYwhite_blue_image-0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SUNYwhite_trans_circle_left-0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"/>
            <a:ext cx="9144001" cy="6858001"/>
          </a:xfrm>
          <a:prstGeom prst="rect">
            <a:avLst/>
          </a:prstGeom>
        </p:spPr>
      </p:pic>
      <p:pic>
        <p:nvPicPr>
          <p:cNvPr id="4" name="Picture 3" descr="SUNYwhite_logo_white-0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0"/>
            <a:ext cx="9144000" cy="6858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1499" y="1016000"/>
            <a:ext cx="8407401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AauxPro OT"/>
              </a:rPr>
              <a:t>What appearances </a:t>
            </a:r>
          </a:p>
          <a:p>
            <a:r>
              <a:rPr lang="en-US" sz="5400" b="1" dirty="0">
                <a:solidFill>
                  <a:srgbClr val="FF0000"/>
                </a:solidFill>
                <a:latin typeface="AauxPro OT"/>
              </a:rPr>
              <a:t>MUST</a:t>
            </a:r>
            <a:r>
              <a:rPr lang="en-US" sz="5400" b="1" dirty="0">
                <a:solidFill>
                  <a:schemeClr val="bg1"/>
                </a:solidFill>
                <a:latin typeface="AauxPro OT"/>
              </a:rPr>
              <a:t> be reported under </a:t>
            </a:r>
            <a:r>
              <a:rPr lang="en-US" sz="5400" b="1" dirty="0">
                <a:solidFill>
                  <a:srgbClr val="FFFF00"/>
                </a:solidFill>
                <a:latin typeface="AauxPro OT"/>
              </a:rPr>
              <a:t>Project Sunlight</a:t>
            </a:r>
            <a:r>
              <a:rPr lang="en-US" sz="5400" b="1" dirty="0">
                <a:solidFill>
                  <a:schemeClr val="bg1"/>
                </a:solidFill>
                <a:latin typeface="AauxPro OT"/>
              </a:rPr>
              <a:t>?</a:t>
            </a:r>
          </a:p>
          <a:p>
            <a:endParaRPr lang="en-US" sz="4000" b="1" dirty="0">
              <a:solidFill>
                <a:schemeClr val="bg1"/>
              </a:solidFill>
              <a:latin typeface="AauxPro O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side page ar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00361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2510" y="1302327"/>
            <a:ext cx="852054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u="sng" dirty="0">
                <a:solidFill>
                  <a:srgbClr val="7030A0"/>
                </a:solidFill>
              </a:rPr>
              <a:t>Discretionary State Funds:</a:t>
            </a:r>
            <a:r>
              <a:rPr lang="en-US" sz="3500" b="1" dirty="0">
                <a:solidFill>
                  <a:srgbClr val="7030A0"/>
                </a:solidFill>
              </a:rPr>
              <a:t> </a:t>
            </a:r>
            <a:r>
              <a:rPr lang="en-US" sz="3500" b="1" dirty="0">
                <a:solidFill>
                  <a:srgbClr val="00B050"/>
                </a:solidFill>
              </a:rPr>
              <a:t>REPORT</a:t>
            </a:r>
            <a:endParaRPr lang="en-US" sz="3500" b="1" u="sng" dirty="0">
              <a:solidFill>
                <a:srgbClr val="00B05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000" dirty="0"/>
              <a:t> Appearances for the purpose of </a:t>
            </a:r>
            <a:r>
              <a:rPr lang="en-US" sz="3000" b="1" dirty="0"/>
              <a:t>advocating </a:t>
            </a:r>
            <a:r>
              <a:rPr lang="en-US" sz="3000" dirty="0"/>
              <a:t>for the receipt of </a:t>
            </a:r>
            <a:r>
              <a:rPr lang="en-US" sz="3000" b="1" dirty="0"/>
              <a:t>discretionary state funds</a:t>
            </a:r>
            <a:r>
              <a:rPr lang="en-US" sz="3000" dirty="0"/>
              <a:t> that have already been appropriated  </a:t>
            </a:r>
          </a:p>
          <a:p>
            <a:pPr>
              <a:buFont typeface="Arial" pitchFamily="34" charset="0"/>
              <a:buChar char="•"/>
            </a:pPr>
            <a:endParaRPr lang="en-US" sz="1200" dirty="0"/>
          </a:p>
          <a:p>
            <a:r>
              <a:rPr lang="en-US" sz="3500" b="1" u="sng" dirty="0">
                <a:solidFill>
                  <a:srgbClr val="7030A0"/>
                </a:solidFill>
              </a:rPr>
              <a:t>New Vendors for New Products, Service, Contracts:</a:t>
            </a:r>
            <a:r>
              <a:rPr lang="en-US" sz="3500" b="1" dirty="0">
                <a:solidFill>
                  <a:srgbClr val="7030A0"/>
                </a:solidFill>
              </a:rPr>
              <a:t> </a:t>
            </a:r>
            <a:r>
              <a:rPr lang="en-US" sz="3500" b="1" dirty="0">
                <a:solidFill>
                  <a:srgbClr val="00B050"/>
                </a:solidFill>
              </a:rPr>
              <a:t>REPORT</a:t>
            </a:r>
            <a:endParaRPr lang="en-US" sz="3500" dirty="0">
              <a:solidFill>
                <a:srgbClr val="00B05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000" dirty="0"/>
              <a:t> Meetings with </a:t>
            </a:r>
            <a:r>
              <a:rPr lang="en-US" sz="3000" b="1" dirty="0"/>
              <a:t>new vendors </a:t>
            </a:r>
            <a:r>
              <a:rPr lang="en-US" sz="3000" dirty="0"/>
              <a:t>for products, goods and services, prior to a contract being in place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40792" y="-200361"/>
            <a:ext cx="70460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</a:rPr>
              <a:t>Project Sunlight </a:t>
            </a:r>
            <a:r>
              <a:rPr lang="en-US" sz="4000" b="1" dirty="0">
                <a:solidFill>
                  <a:schemeClr val="bg1"/>
                </a:solidFill>
              </a:rPr>
              <a:t>Appearances: </a:t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WHAT</a:t>
            </a:r>
            <a:r>
              <a:rPr lang="en-US" sz="4000" b="1" dirty="0">
                <a:solidFill>
                  <a:schemeClr val="bg1"/>
                </a:solidFill>
              </a:rPr>
              <a:t> MUST be reported</a:t>
            </a:r>
            <a:endParaRPr lang="en-US" sz="3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side page ar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7090" y="1465943"/>
            <a:ext cx="868680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u="sng" dirty="0">
                <a:solidFill>
                  <a:srgbClr val="7030A0"/>
                </a:solidFill>
              </a:rPr>
              <a:t>Existing Vendors for New Products; New Services; New Contract:</a:t>
            </a:r>
            <a:r>
              <a:rPr lang="en-US" sz="3500" b="1" dirty="0">
                <a:solidFill>
                  <a:srgbClr val="7030A0"/>
                </a:solidFill>
              </a:rPr>
              <a:t> </a:t>
            </a:r>
            <a:r>
              <a:rPr lang="en-US" sz="3500" b="1" dirty="0">
                <a:solidFill>
                  <a:srgbClr val="00B050"/>
                </a:solidFill>
              </a:rPr>
              <a:t>REPORT</a:t>
            </a:r>
            <a:endParaRPr lang="en-US" sz="3500" b="1" u="sng" dirty="0">
              <a:solidFill>
                <a:srgbClr val="7030A0"/>
              </a:solidFill>
            </a:endParaRPr>
          </a:p>
          <a:p>
            <a:r>
              <a:rPr lang="en-US" sz="3000" dirty="0"/>
              <a:t>• Meetings with existing vendors for </a:t>
            </a:r>
            <a:r>
              <a:rPr lang="en-US" sz="3000" b="1" dirty="0"/>
              <a:t>new</a:t>
            </a:r>
            <a:r>
              <a:rPr lang="en-US" sz="3000" dirty="0"/>
              <a:t> products or services, or products and services outside the scope of the current contract agreement with vendor</a:t>
            </a:r>
          </a:p>
          <a:p>
            <a:endParaRPr lang="en-US" sz="1200" dirty="0"/>
          </a:p>
          <a:p>
            <a:r>
              <a:rPr lang="en-US" sz="3500" b="1" u="sng" dirty="0">
                <a:solidFill>
                  <a:srgbClr val="7030A0"/>
                </a:solidFill>
              </a:rPr>
              <a:t>Contract Re-Negotiation:</a:t>
            </a:r>
            <a:r>
              <a:rPr lang="en-US" sz="3500" b="1" dirty="0">
                <a:solidFill>
                  <a:srgbClr val="7030A0"/>
                </a:solidFill>
              </a:rPr>
              <a:t> </a:t>
            </a:r>
            <a:r>
              <a:rPr lang="en-US" sz="3500" b="1" dirty="0">
                <a:solidFill>
                  <a:srgbClr val="00B050"/>
                </a:solidFill>
              </a:rPr>
              <a:t>REPORT</a:t>
            </a:r>
            <a:endParaRPr lang="en-US" sz="3500" dirty="0"/>
          </a:p>
          <a:p>
            <a:pPr>
              <a:buFont typeface="Arial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</a:rPr>
              <a:t> </a:t>
            </a:r>
            <a:r>
              <a:rPr lang="en-US" sz="3000" dirty="0"/>
              <a:t>Meetings involving substantial renegotiations of </a:t>
            </a:r>
          </a:p>
          <a:p>
            <a:r>
              <a:rPr lang="en-US" sz="3000" dirty="0"/>
              <a:t>Contracts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40792" y="0"/>
            <a:ext cx="70460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</a:rPr>
              <a:t>Project Sunlight </a:t>
            </a:r>
            <a:r>
              <a:rPr lang="en-US" sz="4000" b="1" dirty="0">
                <a:solidFill>
                  <a:schemeClr val="bg1"/>
                </a:solidFill>
              </a:rPr>
              <a:t>Appearances: </a:t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WHAT</a:t>
            </a:r>
            <a:r>
              <a:rPr lang="en-US" sz="4000" b="1" dirty="0">
                <a:solidFill>
                  <a:schemeClr val="bg1"/>
                </a:solidFill>
              </a:rPr>
              <a:t> MUST be reported</a:t>
            </a:r>
            <a:endParaRPr lang="en-US" sz="3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UNYwhite_blue_image-0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SUNYwhite_trans_circle_left-0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"/>
            <a:ext cx="9144001" cy="6858001"/>
          </a:xfrm>
          <a:prstGeom prst="rect">
            <a:avLst/>
          </a:prstGeom>
        </p:spPr>
      </p:pic>
      <p:pic>
        <p:nvPicPr>
          <p:cNvPr id="4" name="Picture 3" descr="SUNYwhite_logo_white-0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0"/>
            <a:ext cx="9144000" cy="6858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1499" y="1320800"/>
            <a:ext cx="8407401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AauxPro OT"/>
              </a:rPr>
              <a:t>What is </a:t>
            </a:r>
            <a:r>
              <a:rPr lang="en-US" sz="5400" b="1" dirty="0">
                <a:solidFill>
                  <a:srgbClr val="FF0000"/>
                </a:solidFill>
                <a:latin typeface="AauxPro OT"/>
              </a:rPr>
              <a:t>NOT</a:t>
            </a:r>
            <a:r>
              <a:rPr lang="en-US" sz="5400" b="1" dirty="0">
                <a:solidFill>
                  <a:schemeClr val="bg1"/>
                </a:solidFill>
                <a:latin typeface="AauxPro OT"/>
              </a:rPr>
              <a:t> reported under </a:t>
            </a:r>
            <a:r>
              <a:rPr lang="en-US" sz="5400" b="1" dirty="0">
                <a:solidFill>
                  <a:srgbClr val="FFFF00"/>
                </a:solidFill>
                <a:latin typeface="AauxPro OT"/>
              </a:rPr>
              <a:t>Project Sunlight</a:t>
            </a:r>
            <a:r>
              <a:rPr lang="en-US" sz="5400" b="1" dirty="0">
                <a:solidFill>
                  <a:schemeClr val="bg1"/>
                </a:solidFill>
                <a:latin typeface="AauxPro OT"/>
              </a:rPr>
              <a:t>?</a:t>
            </a:r>
          </a:p>
          <a:p>
            <a:endParaRPr lang="en-US" sz="4000" b="1" dirty="0">
              <a:solidFill>
                <a:schemeClr val="bg1"/>
              </a:solidFill>
              <a:latin typeface="AauxPro O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side page ar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00361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2510" y="1536700"/>
            <a:ext cx="8520546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u="sng" dirty="0">
                <a:solidFill>
                  <a:schemeClr val="accent6">
                    <a:lumMod val="75000"/>
                  </a:schemeClr>
                </a:solidFill>
              </a:rPr>
              <a:t>Written communication:</a:t>
            </a:r>
            <a:r>
              <a:rPr lang="en-US" sz="35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500" b="1" dirty="0">
                <a:solidFill>
                  <a:srgbClr val="FF0000"/>
                </a:solidFill>
              </a:rPr>
              <a:t>NOT REPORTED</a:t>
            </a:r>
            <a:endParaRPr lang="en-US" sz="3500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000" dirty="0"/>
              <a:t> Faxes, letters, or emails are not appearances</a:t>
            </a:r>
          </a:p>
          <a:p>
            <a:pPr>
              <a:buFont typeface="Arial" pitchFamily="34" charset="0"/>
              <a:buChar char="•"/>
            </a:pPr>
            <a:endParaRPr lang="en-US" sz="1200" dirty="0"/>
          </a:p>
          <a:p>
            <a:r>
              <a:rPr lang="en-US" sz="3500" b="1" u="sng" dirty="0">
                <a:solidFill>
                  <a:schemeClr val="accent6">
                    <a:lumMod val="75000"/>
                  </a:schemeClr>
                </a:solidFill>
              </a:rPr>
              <a:t>Phone Calls:</a:t>
            </a:r>
            <a:r>
              <a:rPr lang="en-US" sz="35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500" b="1" dirty="0">
                <a:solidFill>
                  <a:srgbClr val="FF0000"/>
                </a:solidFill>
              </a:rPr>
              <a:t>NOT REPORTED</a:t>
            </a:r>
            <a:endParaRPr lang="en-US" sz="3500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000" dirty="0"/>
              <a:t> Phone calls are not appearances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/>
              <a:t> ONLY in-person and video conference appearances are reported</a:t>
            </a:r>
          </a:p>
          <a:p>
            <a:pPr>
              <a:buFont typeface="Arial" pitchFamily="34" charset="0"/>
              <a:buChar char="•"/>
            </a:pPr>
            <a:endParaRPr lang="en-US" sz="1200" dirty="0"/>
          </a:p>
          <a:p>
            <a:r>
              <a:rPr lang="en-US" sz="3500" b="1" u="sng" dirty="0">
                <a:solidFill>
                  <a:schemeClr val="accent6">
                    <a:lumMod val="75000"/>
                  </a:schemeClr>
                </a:solidFill>
              </a:rPr>
              <a:t>Under Threshold Amount:</a:t>
            </a:r>
            <a:r>
              <a:rPr lang="en-US" sz="35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500" b="1" dirty="0">
                <a:solidFill>
                  <a:srgbClr val="FF0000"/>
                </a:solidFill>
              </a:rPr>
              <a:t>NOT REPORTED</a:t>
            </a:r>
            <a:endParaRPr lang="en-US" sz="3500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000" dirty="0"/>
              <a:t> Contacts related to procurements under $25,000</a:t>
            </a:r>
          </a:p>
          <a:p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640792" y="-200361"/>
            <a:ext cx="704600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</a:rPr>
              <a:t>Not</a:t>
            </a:r>
            <a:r>
              <a:rPr lang="en-US" sz="3800" b="1" dirty="0">
                <a:solidFill>
                  <a:srgbClr val="FFFF00"/>
                </a:solidFill>
              </a:rPr>
              <a:t> Project Sunlight </a:t>
            </a:r>
            <a:r>
              <a:rPr lang="en-US" sz="3800" b="1" dirty="0">
                <a:solidFill>
                  <a:schemeClr val="bg1"/>
                </a:solidFill>
              </a:rPr>
              <a:t>Appearances: </a:t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NOT </a:t>
            </a:r>
            <a:r>
              <a:rPr lang="en-US" sz="4000" b="1" dirty="0">
                <a:solidFill>
                  <a:schemeClr val="bg1"/>
                </a:solidFill>
              </a:rPr>
              <a:t>reported</a:t>
            </a:r>
            <a:endParaRPr lang="en-US" sz="3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side page ar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36618" y="249382"/>
            <a:ext cx="686608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bg1"/>
                </a:solidFill>
              </a:rPr>
              <a:t>What is </a:t>
            </a:r>
            <a:r>
              <a:rPr lang="en-US" sz="5000" b="1" dirty="0">
                <a:solidFill>
                  <a:srgbClr val="FFFF00"/>
                </a:solidFill>
              </a:rPr>
              <a:t>Project Sunlight</a:t>
            </a: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9900" y="1388155"/>
            <a:ext cx="8267700" cy="5107781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/>
              <a:t>A Component of the </a:t>
            </a:r>
            <a:r>
              <a:rPr lang="en-US" sz="3600" b="1" u="sng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NYS Public Integrity Reform Act</a:t>
            </a:r>
            <a:r>
              <a:rPr lang="en-US" sz="3600" b="1" dirty="0"/>
              <a:t> (PIRA) of 2011 </a:t>
            </a:r>
          </a:p>
          <a:p>
            <a:endParaRPr lang="en-US" sz="1200" b="1" dirty="0"/>
          </a:p>
          <a:p>
            <a:pPr>
              <a:buFont typeface="Arial" pitchFamily="34" charset="0"/>
              <a:buChar char="•"/>
            </a:pPr>
            <a:r>
              <a:rPr lang="en-US" sz="3000" b="1" dirty="0"/>
              <a:t> </a:t>
            </a:r>
            <a:r>
              <a:rPr lang="en-US" sz="3000" dirty="0"/>
              <a:t>Became effective on January 1, 2013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/>
              <a:t> Law established a publicly accessible </a:t>
            </a:r>
            <a:r>
              <a:rPr lang="en-US" sz="3000" u="sng" dirty="0">
                <a:hlinkClick r:id="rId4"/>
              </a:rPr>
              <a:t>online database</a:t>
            </a:r>
            <a:r>
              <a:rPr lang="en-US" sz="3000" dirty="0"/>
              <a:t> hosted by the Office of General Services (OGS) that provides the </a:t>
            </a:r>
            <a:r>
              <a:rPr lang="en-US" sz="3000" b="1" dirty="0"/>
              <a:t>general public </a:t>
            </a:r>
            <a:r>
              <a:rPr lang="en-US" sz="3000" dirty="0"/>
              <a:t>with an opportunity to see </a:t>
            </a:r>
            <a:r>
              <a:rPr lang="en-US" sz="3000" b="1" dirty="0"/>
              <a:t>what entities and individuals are interacting with state decision-makers </a:t>
            </a:r>
            <a:r>
              <a:rPr lang="en-US" sz="3000" dirty="0"/>
              <a:t>prior to a formal contract</a:t>
            </a:r>
            <a:endParaRPr lang="en-US" sz="30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side page ar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00361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3699" y="1333500"/>
            <a:ext cx="8293101" cy="6755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Philanthropy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Existing Contracts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Meetings with Research Foundation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Emergency Procurements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Industry Meetings, Conferences &amp; Expos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Public Meetings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RFP/IFB Formal Procurement Processes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200000"/>
              </a:lnSpc>
            </a:pPr>
            <a:endParaRPr lang="en-US" sz="3500" b="1" u="sng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35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endParaRPr lang="en-US" sz="3000" dirty="0"/>
          </a:p>
          <a:p>
            <a:endParaRPr lang="en-US" sz="3000" dirty="0"/>
          </a:p>
          <a:p>
            <a:endParaRPr lang="en-US" sz="1200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0792" y="-200361"/>
            <a:ext cx="704600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</a:rPr>
              <a:t>Not</a:t>
            </a:r>
            <a:r>
              <a:rPr lang="en-US" sz="3800" b="1" dirty="0">
                <a:solidFill>
                  <a:srgbClr val="FFFF00"/>
                </a:solidFill>
              </a:rPr>
              <a:t> Project Sunlight </a:t>
            </a:r>
            <a:r>
              <a:rPr lang="en-US" sz="3800" b="1" dirty="0">
                <a:solidFill>
                  <a:schemeClr val="bg1"/>
                </a:solidFill>
              </a:rPr>
              <a:t>Appearances: </a:t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NOT </a:t>
            </a:r>
            <a:r>
              <a:rPr lang="en-US" sz="4000" b="1" dirty="0">
                <a:solidFill>
                  <a:schemeClr val="bg1"/>
                </a:solidFill>
              </a:rPr>
              <a:t>reported</a:t>
            </a:r>
            <a:endParaRPr lang="en-US" sz="3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UNYwhite_blue_image-0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SUNYwhite_trans_circle_left-0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"/>
            <a:ext cx="9144001" cy="6858001"/>
          </a:xfrm>
          <a:prstGeom prst="rect">
            <a:avLst/>
          </a:prstGeom>
        </p:spPr>
      </p:pic>
      <p:pic>
        <p:nvPicPr>
          <p:cNvPr id="4" name="Picture 3" descr="SUNYwhite_logo_white-0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0"/>
            <a:ext cx="9144000" cy="6858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1499" y="609600"/>
            <a:ext cx="748030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AauxPro OT"/>
              </a:rPr>
              <a:t>What does </a:t>
            </a:r>
            <a:r>
              <a:rPr lang="en-US" sz="5400" b="1" dirty="0">
                <a:solidFill>
                  <a:srgbClr val="FFFF00"/>
                </a:solidFill>
                <a:latin typeface="AauxPro OT"/>
              </a:rPr>
              <a:t>Project Sunlight</a:t>
            </a:r>
            <a:r>
              <a:rPr lang="en-US" sz="5400" b="1" dirty="0">
                <a:solidFill>
                  <a:schemeClr val="bg1"/>
                </a:solidFill>
                <a:latin typeface="AauxPro OT"/>
              </a:rPr>
              <a:t> </a:t>
            </a:r>
            <a:r>
              <a:rPr lang="en-US" sz="5400" b="1" dirty="0">
                <a:solidFill>
                  <a:srgbClr val="FF0000"/>
                </a:solidFill>
                <a:latin typeface="AauxPro OT"/>
              </a:rPr>
              <a:t>mean to you </a:t>
            </a:r>
            <a:r>
              <a:rPr lang="en-US" sz="5400" b="1" dirty="0">
                <a:solidFill>
                  <a:schemeClr val="bg1"/>
                </a:solidFill>
                <a:latin typeface="AauxPro OT"/>
              </a:rPr>
              <a:t>as a SUNY Decision-maker or advisor? </a:t>
            </a:r>
          </a:p>
          <a:p>
            <a:endParaRPr lang="en-US" sz="4000" b="1" dirty="0">
              <a:solidFill>
                <a:schemeClr val="bg1"/>
              </a:solidFill>
              <a:latin typeface="AauxPro O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side page ar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00360"/>
            <a:ext cx="9144000" cy="6858000"/>
          </a:xfrm>
          <a:prstGeom prst="rect">
            <a:avLst/>
          </a:prstGeom>
        </p:spPr>
      </p:pic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2066191" y="-411376"/>
          <a:ext cx="5741378" cy="74307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4" imgW="5829199" imgH="7543800" progId="Acrobat.Document.2015">
                  <p:embed/>
                </p:oleObj>
              </mc:Choice>
              <mc:Fallback>
                <p:oleObj name="Acrobat Document" r:id="rId4" imgW="5829199" imgH="7543800" progId="Acrobat.Document.2015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66191" y="-411376"/>
                        <a:ext cx="5741378" cy="74307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62919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UNYwhite_blue_image-0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SUNYwhite_trans_circle_left-0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"/>
            <a:ext cx="9144001" cy="6858001"/>
          </a:xfrm>
          <a:prstGeom prst="rect">
            <a:avLst/>
          </a:prstGeom>
        </p:spPr>
      </p:pic>
      <p:pic>
        <p:nvPicPr>
          <p:cNvPr id="4" name="Picture 3" descr="SUNYwhite_logo_white-0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0"/>
            <a:ext cx="9144000" cy="6858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6599" y="2136914"/>
            <a:ext cx="7848601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FF00"/>
                </a:solidFill>
                <a:latin typeface="AauxPro OT"/>
              </a:rPr>
              <a:t>Project Sunlight </a:t>
            </a:r>
            <a:r>
              <a:rPr lang="en-US" sz="5400" b="1" dirty="0">
                <a:solidFill>
                  <a:schemeClr val="bg1"/>
                </a:solidFill>
                <a:latin typeface="AauxPro OT"/>
              </a:rPr>
              <a:t>Recap</a:t>
            </a:r>
          </a:p>
          <a:p>
            <a:endParaRPr lang="en-US" sz="4000" b="1" dirty="0">
              <a:solidFill>
                <a:schemeClr val="bg1"/>
              </a:solidFill>
              <a:latin typeface="AauxPro O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side page ar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4836" y="0"/>
            <a:ext cx="653934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How</a:t>
            </a:r>
            <a:r>
              <a:rPr lang="en-US" sz="4000" b="1" dirty="0">
                <a:solidFill>
                  <a:schemeClr val="bg1"/>
                </a:solidFill>
              </a:rPr>
              <a:t> will </a:t>
            </a:r>
            <a:r>
              <a:rPr lang="en-US" sz="4000" b="1" dirty="0">
                <a:solidFill>
                  <a:srgbClr val="FFFF00"/>
                </a:solidFill>
              </a:rPr>
              <a:t>Project Sunlight 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Impact SUNY</a:t>
            </a: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0699" y="1600438"/>
            <a:ext cx="8305801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b="1" u="sng" dirty="0">
                <a:solidFill>
                  <a:srgbClr val="FF0000"/>
                </a:solidFill>
              </a:rPr>
              <a:t>Remember: </a:t>
            </a:r>
            <a:endParaRPr lang="en-US" sz="5500" b="1" dirty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b="1" dirty="0"/>
              <a:t> </a:t>
            </a:r>
            <a:r>
              <a:rPr lang="en-US" sz="3200" dirty="0"/>
              <a:t>Only </a:t>
            </a:r>
            <a:r>
              <a:rPr lang="en-US" sz="3200" b="1" dirty="0"/>
              <a:t>pre-contract appearances </a:t>
            </a:r>
            <a:r>
              <a:rPr lang="en-US" sz="3200" dirty="0"/>
              <a:t>need to be reported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/>
              <a:t> Only </a:t>
            </a:r>
            <a:r>
              <a:rPr lang="en-US" sz="3200" b="1" dirty="0"/>
              <a:t>in-person and video conference appearances</a:t>
            </a:r>
            <a:r>
              <a:rPr lang="en-US" sz="3200" dirty="0"/>
              <a:t> need to be reported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/>
              <a:t> Only appearances that could result in contracts/procurements with a </a:t>
            </a:r>
            <a:r>
              <a:rPr lang="en-US" sz="3200" b="1" dirty="0"/>
              <a:t>value over $25,000 </a:t>
            </a:r>
            <a:r>
              <a:rPr lang="en-US" sz="3200" dirty="0"/>
              <a:t>need to be reported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UNYwhite_blue_image-0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SUNYwhite_trans_circle_left-0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"/>
            <a:ext cx="9144001" cy="6858001"/>
          </a:xfrm>
          <a:prstGeom prst="rect">
            <a:avLst/>
          </a:prstGeom>
        </p:spPr>
      </p:pic>
      <p:pic>
        <p:nvPicPr>
          <p:cNvPr id="4" name="Picture 3" descr="SUNYwhite_logo_white-0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0"/>
            <a:ext cx="9144000" cy="68580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47800" y="1676400"/>
            <a:ext cx="589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Thank you!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side page ar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12900" y="0"/>
            <a:ext cx="71073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100" b="1" dirty="0">
                <a:solidFill>
                  <a:schemeClr val="bg1"/>
                </a:solidFill>
              </a:rPr>
              <a:t>What does </a:t>
            </a:r>
            <a:r>
              <a:rPr lang="en-US" sz="4100" b="1" dirty="0">
                <a:solidFill>
                  <a:srgbClr val="FFFF00"/>
                </a:solidFill>
              </a:rPr>
              <a:t>Project Sunlight</a:t>
            </a:r>
            <a:br>
              <a:rPr lang="en-US" sz="4100" b="1" dirty="0">
                <a:solidFill>
                  <a:srgbClr val="FFFF00"/>
                </a:solidFill>
              </a:rPr>
            </a:br>
            <a:r>
              <a:rPr lang="en-US" sz="4100" b="1" dirty="0">
                <a:solidFill>
                  <a:srgbClr val="FF0000"/>
                </a:solidFill>
              </a:rPr>
              <a:t>COVER</a:t>
            </a:r>
            <a:endParaRPr lang="en-US" sz="41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2110" y="1562100"/>
            <a:ext cx="7887689" cy="439269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/>
              <a:t> Covers every state agency, department, division, office and board (including </a:t>
            </a:r>
            <a:r>
              <a:rPr lang="en-US" sz="3600" b="1" u="sng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SUNY</a:t>
            </a:r>
            <a:r>
              <a:rPr lang="en-US" sz="3600" dirty="0"/>
              <a:t> &amp; CUNY)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/>
              <a:t> Covers every public benefit corporation, public authority, and commissions where at least one member is appointed by the governor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side page ar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71600" y="0"/>
            <a:ext cx="71073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100" b="1" dirty="0">
                <a:solidFill>
                  <a:schemeClr val="bg1"/>
                </a:solidFill>
              </a:rPr>
              <a:t>What does </a:t>
            </a:r>
            <a:r>
              <a:rPr lang="en-US" sz="4100" b="1" dirty="0">
                <a:solidFill>
                  <a:srgbClr val="FFFF00"/>
                </a:solidFill>
              </a:rPr>
              <a:t>Project Sunlight</a:t>
            </a:r>
            <a:br>
              <a:rPr lang="en-US" sz="4100" b="1" dirty="0">
                <a:solidFill>
                  <a:srgbClr val="FFFF00"/>
                </a:solidFill>
              </a:rPr>
            </a:br>
            <a:r>
              <a:rPr lang="en-US" sz="4100" b="1" dirty="0">
                <a:solidFill>
                  <a:srgbClr val="FF0000"/>
                </a:solidFill>
              </a:rPr>
              <a:t>REQUIRE</a:t>
            </a:r>
            <a:endParaRPr lang="en-US" sz="41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7800" y="1341596"/>
            <a:ext cx="8763000" cy="493752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000" dirty="0"/>
              <a:t>The law requires that </a:t>
            </a:r>
            <a:r>
              <a:rPr lang="en-US" sz="3200" b="1" u="sng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SUNY employees</a:t>
            </a:r>
            <a:r>
              <a:rPr lang="en-US" sz="3000" b="1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000" dirty="0"/>
              <a:t>who are </a:t>
            </a:r>
            <a:r>
              <a:rPr lang="en-US" sz="3200" b="1" u="sng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decision makers</a:t>
            </a:r>
            <a:r>
              <a:rPr lang="en-US" sz="3200" b="1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000" dirty="0"/>
              <a:t>or </a:t>
            </a:r>
            <a:r>
              <a:rPr lang="en-US" sz="3200" b="1" u="sng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decision advisors</a:t>
            </a:r>
            <a:r>
              <a:rPr lang="en-US" sz="3200" b="1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200" b="1" u="sng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report</a:t>
            </a:r>
            <a:r>
              <a:rPr lang="en-US" sz="3200" dirty="0"/>
              <a:t> all </a:t>
            </a:r>
            <a:r>
              <a:rPr lang="en-US" sz="3000" dirty="0"/>
              <a:t>substantive “</a:t>
            </a:r>
            <a:r>
              <a:rPr lang="en-US" sz="3200" b="1" u="sng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appearances</a:t>
            </a:r>
            <a:r>
              <a:rPr lang="en-US" sz="3000" dirty="0"/>
              <a:t>” with non-government entities (both individuals and firms) </a:t>
            </a:r>
            <a:r>
              <a:rPr lang="en-US" sz="3200" b="1" u="sng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regarding one of five designated categories</a:t>
            </a:r>
            <a:r>
              <a:rPr lang="en-US" sz="3200" b="1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000" dirty="0"/>
              <a:t>to an on-line searchable database within </a:t>
            </a:r>
            <a:r>
              <a:rPr lang="en-US" sz="3200" b="1" u="sng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five days</a:t>
            </a:r>
            <a:r>
              <a:rPr lang="en-US" sz="3200" b="1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000" dirty="0"/>
              <a:t>of the appearance </a:t>
            </a:r>
            <a:r>
              <a:rPr lang="en-US" sz="3000" b="1" dirty="0"/>
              <a:t>IF</a:t>
            </a:r>
            <a:r>
              <a:rPr lang="en-US" sz="3000" dirty="0"/>
              <a:t> the cost of the procurement / contract could be more than </a:t>
            </a:r>
            <a:r>
              <a:rPr lang="en-US" sz="3200" b="1" u="sng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$25,000</a:t>
            </a:r>
            <a:r>
              <a:rPr lang="en-US" sz="3000" dirty="0"/>
              <a:t>; All entries will be published on a public-facing </a:t>
            </a:r>
            <a:r>
              <a:rPr lang="en-US" sz="3000" dirty="0">
                <a:hlinkClick r:id="rId4"/>
              </a:rPr>
              <a:t>website</a:t>
            </a:r>
            <a:r>
              <a:rPr lang="en-US" sz="3000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side page ar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0036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46669" y="-200360"/>
            <a:ext cx="71528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What is a  </a:t>
            </a:r>
            <a:r>
              <a:rPr lang="en-US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Project Sunlight </a:t>
            </a:r>
            <a:r>
              <a:rPr lang="en-US" sz="4000" b="1" dirty="0">
                <a:solidFill>
                  <a:srgbClr val="FF0000"/>
                </a:solidFill>
              </a:rPr>
              <a:t>Appearance</a:t>
            </a:r>
            <a:endParaRPr lang="en-US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9400" y="1320800"/>
            <a:ext cx="8585200" cy="5380196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000" b="1" dirty="0"/>
              <a:t>Appearance: </a:t>
            </a:r>
            <a:r>
              <a:rPr lang="en-US" sz="3400" dirty="0"/>
              <a:t>A </a:t>
            </a:r>
            <a:r>
              <a:rPr lang="en-US" sz="3400" b="1" u="sng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substantive</a:t>
            </a:r>
            <a:r>
              <a:rPr lang="en-US" sz="3400" dirty="0"/>
              <a:t> interaction that is </a:t>
            </a:r>
            <a:r>
              <a:rPr lang="en-US" sz="3400" b="1" u="sng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meant to</a:t>
            </a:r>
            <a:r>
              <a:rPr lang="en-US" sz="3400" b="1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400" dirty="0"/>
              <a:t>have an </a:t>
            </a:r>
            <a:r>
              <a:rPr lang="en-US" sz="3400" b="1" u="sng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impact on the decision making process</a:t>
            </a:r>
            <a:r>
              <a:rPr lang="en-US" sz="3400" b="1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400" dirty="0"/>
              <a:t>of a state entity. </a:t>
            </a:r>
            <a:br>
              <a:rPr lang="en-US" sz="3400" b="1" dirty="0"/>
            </a:br>
            <a:endParaRPr lang="en-US" sz="1200" b="1" dirty="0"/>
          </a:p>
          <a:p>
            <a:pPr lvl="1">
              <a:buFont typeface="Arial" pitchFamily="34" charset="0"/>
              <a:buChar char="•"/>
            </a:pPr>
            <a:r>
              <a:rPr lang="en-US" sz="3000" b="1" dirty="0"/>
              <a:t> </a:t>
            </a:r>
            <a:r>
              <a:rPr lang="en-US" sz="3000" b="1" u="sng" dirty="0">
                <a:solidFill>
                  <a:srgbClr val="00B0F0"/>
                </a:solidFill>
              </a:rPr>
              <a:t>Face to face communication:</a:t>
            </a:r>
            <a:r>
              <a:rPr lang="en-US" sz="3000" b="1" dirty="0">
                <a:solidFill>
                  <a:srgbClr val="00B0F0"/>
                </a:solidFill>
              </a:rPr>
              <a:t> </a:t>
            </a:r>
          </a:p>
          <a:p>
            <a:pPr lvl="2">
              <a:buFont typeface="Arial" pitchFamily="34" charset="0"/>
              <a:buChar char="•"/>
            </a:pPr>
            <a:r>
              <a:rPr lang="en-US" sz="3000" dirty="0"/>
              <a:t> </a:t>
            </a:r>
            <a:r>
              <a:rPr lang="en-US" sz="3000" b="1" dirty="0"/>
              <a:t>In-person meeting </a:t>
            </a:r>
            <a:r>
              <a:rPr lang="en-US" sz="3000" u="sng" dirty="0"/>
              <a:t>OR</a:t>
            </a:r>
            <a:r>
              <a:rPr lang="en-US" sz="3000" dirty="0"/>
              <a:t> </a:t>
            </a:r>
          </a:p>
          <a:p>
            <a:pPr lvl="2">
              <a:buFont typeface="Arial" pitchFamily="34" charset="0"/>
              <a:buChar char="•"/>
            </a:pPr>
            <a:r>
              <a:rPr lang="en-US" sz="3000" dirty="0"/>
              <a:t> </a:t>
            </a:r>
            <a:r>
              <a:rPr lang="en-US" sz="3000" b="1" dirty="0"/>
              <a:t>Video conference</a:t>
            </a:r>
          </a:p>
          <a:p>
            <a:pPr lvl="1">
              <a:buFont typeface="Arial" pitchFamily="34" charset="0"/>
              <a:buChar char="•"/>
            </a:pPr>
            <a:r>
              <a:rPr lang="en-US" sz="3000" dirty="0"/>
              <a:t> </a:t>
            </a:r>
            <a:r>
              <a:rPr lang="en-US" sz="3000" b="1" u="sng" dirty="0">
                <a:solidFill>
                  <a:srgbClr val="00B0F0"/>
                </a:solidFill>
              </a:rPr>
              <a:t>Between State entity and an outside party</a:t>
            </a:r>
            <a:r>
              <a:rPr lang="en-US" sz="3000" b="1" dirty="0">
                <a:solidFill>
                  <a:srgbClr val="00B0F0"/>
                </a:solidFill>
              </a:rPr>
              <a:t>:</a:t>
            </a:r>
          </a:p>
          <a:p>
            <a:pPr lvl="2">
              <a:buFont typeface="Arial" pitchFamily="34" charset="0"/>
              <a:buChar char="•"/>
            </a:pPr>
            <a:r>
              <a:rPr lang="en-US" sz="3000" b="1" dirty="0"/>
              <a:t> Purely intra-State meetings do not need to be reported</a:t>
            </a:r>
          </a:p>
        </p:txBody>
      </p:sp>
    </p:spTree>
    <p:extLst>
      <p:ext uri="{BB962C8B-B14F-4D97-AF65-F5344CB8AC3E}">
        <p14:creationId xmlns:p14="http://schemas.microsoft.com/office/powerpoint/2010/main" val="4039195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side page ar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7091" y="1425743"/>
            <a:ext cx="8686801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u="sng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Initiation:</a:t>
            </a:r>
            <a:r>
              <a:rPr lang="en-US" sz="3400" dirty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/>
              <a:t>It does not matter WHO initiated the appearance.  It must be reported whether SUNY or the outside party initiated.</a:t>
            </a:r>
          </a:p>
          <a:p>
            <a:endParaRPr lang="en-US" sz="1200" u="sng" dirty="0"/>
          </a:p>
          <a:p>
            <a:r>
              <a:rPr lang="en-US" sz="3400" b="1" u="sng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Formality and Location:</a:t>
            </a:r>
            <a:r>
              <a:rPr lang="en-US" sz="3400" dirty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/>
              <a:t>The level of formality and the physical location of the meeting are irrelevant.</a:t>
            </a:r>
          </a:p>
          <a:p>
            <a:endParaRPr lang="en-US" sz="1200" dirty="0"/>
          </a:p>
          <a:p>
            <a:endParaRPr lang="en-US" sz="1200" dirty="0"/>
          </a:p>
          <a:p>
            <a:r>
              <a:rPr lang="en-US" sz="2700" u="sng" dirty="0">
                <a:solidFill>
                  <a:schemeClr val="tx2">
                    <a:lumMod val="75000"/>
                  </a:schemeClr>
                </a:solidFill>
              </a:rPr>
              <a:t>Example:</a:t>
            </a:r>
            <a:r>
              <a:rPr lang="en-US" sz="2700" dirty="0">
                <a:solidFill>
                  <a:schemeClr val="tx2">
                    <a:lumMod val="75000"/>
                  </a:schemeClr>
                </a:solidFill>
              </a:rPr>
              <a:t> Vendor/advocate approaches you at the gym and tries to influence you regarding a procurement = Must report regardless of location / lack of formality/ initiation by vendor</a:t>
            </a:r>
            <a:endParaRPr lang="en-US" sz="2700" dirty="0"/>
          </a:p>
        </p:txBody>
      </p:sp>
      <p:sp>
        <p:nvSpPr>
          <p:cNvPr id="6" name="TextBox 5"/>
          <p:cNvSpPr txBox="1"/>
          <p:nvPr/>
        </p:nvSpPr>
        <p:spPr>
          <a:xfrm>
            <a:off x="1750291" y="0"/>
            <a:ext cx="72136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</a:rPr>
              <a:t>Project Sunlight </a:t>
            </a:r>
            <a:r>
              <a:rPr lang="en-US" sz="4000" b="1" dirty="0">
                <a:solidFill>
                  <a:schemeClr val="bg1"/>
                </a:solidFill>
              </a:rPr>
              <a:t>Appearances: </a:t>
            </a:r>
            <a:br>
              <a:rPr lang="en-US" sz="3900" b="1" dirty="0">
                <a:solidFill>
                  <a:schemeClr val="bg1"/>
                </a:solidFill>
              </a:rPr>
            </a:br>
            <a:r>
              <a:rPr lang="en-US" sz="3100" b="1" dirty="0">
                <a:solidFill>
                  <a:schemeClr val="bg1"/>
                </a:solidFill>
              </a:rPr>
              <a:t>Interpretations of </a:t>
            </a:r>
            <a:r>
              <a:rPr lang="en-US" sz="3100" b="1" dirty="0">
                <a:solidFill>
                  <a:srgbClr val="FF0000"/>
                </a:solidFill>
              </a:rPr>
              <a:t>WHAT</a:t>
            </a:r>
            <a:r>
              <a:rPr lang="en-US" sz="3100" b="1" dirty="0">
                <a:solidFill>
                  <a:schemeClr val="bg1"/>
                </a:solidFill>
              </a:rPr>
              <a:t> must be reported</a:t>
            </a:r>
          </a:p>
          <a:p>
            <a:endParaRPr lang="en-US" sz="3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6866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side page ar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7091" y="1330811"/>
            <a:ext cx="8686801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u="sng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Single Matter Can Have Multiple Appearances:</a:t>
            </a:r>
          </a:p>
          <a:p>
            <a:r>
              <a:rPr lang="en-US" sz="3000" dirty="0"/>
              <a:t>There can be multiple appearances related to one single matter, and each appearance must be reported separately.</a:t>
            </a:r>
          </a:p>
          <a:p>
            <a:endParaRPr lang="en-US" sz="1200" u="sng" dirty="0"/>
          </a:p>
          <a:p>
            <a:r>
              <a:rPr lang="en-US" sz="3400" b="1" u="sng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Only One Report Per Meeting:</a:t>
            </a:r>
          </a:p>
          <a:p>
            <a:r>
              <a:rPr lang="en-US" sz="3000" dirty="0"/>
              <a:t>If multiple decision makers and advisors attend a meeting together, only one report is necessary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/>
              <a:t> Each meeting need only be entered into the Project Sunlight database once by one mandated reporter.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50291" y="0"/>
            <a:ext cx="72136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</a:rPr>
              <a:t>Project Sunlight </a:t>
            </a:r>
            <a:r>
              <a:rPr lang="en-US" sz="4000" b="1" dirty="0">
                <a:solidFill>
                  <a:schemeClr val="bg1"/>
                </a:solidFill>
              </a:rPr>
              <a:t>Appearances: </a:t>
            </a:r>
            <a:br>
              <a:rPr lang="en-US" sz="3900" b="1" dirty="0">
                <a:solidFill>
                  <a:schemeClr val="bg1"/>
                </a:solidFill>
              </a:rPr>
            </a:br>
            <a:r>
              <a:rPr lang="en-US" sz="3100" b="1" dirty="0">
                <a:solidFill>
                  <a:schemeClr val="bg1"/>
                </a:solidFill>
              </a:rPr>
              <a:t>Interpretations of </a:t>
            </a:r>
            <a:r>
              <a:rPr lang="en-US" sz="3100" b="1" dirty="0">
                <a:solidFill>
                  <a:srgbClr val="FF0000"/>
                </a:solidFill>
              </a:rPr>
              <a:t>WHAT</a:t>
            </a:r>
            <a:r>
              <a:rPr lang="en-US" sz="3100" b="1" dirty="0">
                <a:solidFill>
                  <a:schemeClr val="bg1"/>
                </a:solidFill>
              </a:rPr>
              <a:t> must be reported</a:t>
            </a:r>
          </a:p>
          <a:p>
            <a:endParaRPr lang="en-US" sz="3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4647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side page ar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00360"/>
            <a:ext cx="9144000" cy="6858000"/>
          </a:xfrm>
          <a:prstGeom prst="rect">
            <a:avLst/>
          </a:prstGeom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2080515"/>
              </p:ext>
            </p:extLst>
          </p:nvPr>
        </p:nvGraphicFramePr>
        <p:xfrm>
          <a:off x="2066191" y="-411376"/>
          <a:ext cx="5741378" cy="74307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4" imgW="5829199" imgH="7543800" progId="Acrobat.Document.2015">
                  <p:embed/>
                </p:oleObj>
              </mc:Choice>
              <mc:Fallback>
                <p:oleObj name="Acrobat Document" r:id="rId4" imgW="5829199" imgH="7543800" progId="Acrobat.Document.20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66191" y="-411376"/>
                        <a:ext cx="5741378" cy="74307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5387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side page ar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2229" y="1333500"/>
            <a:ext cx="8911771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u="sng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WHO is a decision-maker or decision advisor:</a:t>
            </a:r>
          </a:p>
          <a:p>
            <a:r>
              <a:rPr lang="en-US" sz="3000" dirty="0"/>
              <a:t>Campuses have different levels of employees who have the authority to </a:t>
            </a:r>
            <a:r>
              <a:rPr lang="en-US" sz="3000" b="1" dirty="0"/>
              <a:t>make or influence</a:t>
            </a:r>
            <a:r>
              <a:rPr lang="en-US" sz="3000" dirty="0"/>
              <a:t> procurement decisions such that they are Project Sunlight reporters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/>
              <a:t> Determining the decision makers and advisors will depend upon the facts of a particular procurement and the purchasing structure at the campus</a:t>
            </a:r>
          </a:p>
          <a:p>
            <a:endParaRPr lang="en-US" sz="1200" dirty="0"/>
          </a:p>
          <a:p>
            <a:r>
              <a:rPr lang="en-US" sz="2400" u="sng" dirty="0">
                <a:solidFill>
                  <a:schemeClr val="tx2">
                    <a:lumMod val="75000"/>
                  </a:schemeClr>
                </a:solidFill>
              </a:rPr>
              <a:t>Example: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 A Faculty member meets with microscope vendors to find the best microscope for their academic program needs, and advises the procurement employee which microscope to purchase </a:t>
            </a:r>
          </a:p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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Faculty member is a mandated Project Sunlight reporter in this fact scenario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40792" y="0"/>
            <a:ext cx="70460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900" b="1" dirty="0">
                <a:solidFill>
                  <a:srgbClr val="FF0000"/>
                </a:solidFill>
              </a:rPr>
              <a:t>WHO</a:t>
            </a:r>
            <a:r>
              <a:rPr lang="en-US" sz="3900" b="1" dirty="0">
                <a:solidFill>
                  <a:schemeClr val="bg1"/>
                </a:solidFill>
              </a:rPr>
              <a:t> Is a DECISION MAKER under </a:t>
            </a:r>
            <a:r>
              <a:rPr lang="en-US" sz="3900" b="1" dirty="0">
                <a:solidFill>
                  <a:srgbClr val="FFFF00"/>
                </a:solidFill>
              </a:rPr>
              <a:t>PROJECT SUNLIGHT</a:t>
            </a:r>
            <a:endParaRPr lang="en-US" sz="3000" b="1" dirty="0">
              <a:solidFill>
                <a:srgbClr val="FFFF00"/>
              </a:solidFill>
            </a:endParaRPr>
          </a:p>
          <a:p>
            <a:endParaRPr lang="en-US" sz="3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0318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5555</TotalTime>
  <Words>1532</Words>
  <Application>Microsoft Office PowerPoint</Application>
  <PresentationFormat>On-screen Show (4:3)</PresentationFormat>
  <Paragraphs>167</Paragraphs>
  <Slides>25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AauxPro OT</vt:lpstr>
      <vt:lpstr>Arial</vt:lpstr>
      <vt:lpstr>Calibri</vt:lpstr>
      <vt:lpstr>Office Theme</vt:lpstr>
      <vt:lpstr>Acrobat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State University of New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Schillinger</dc:creator>
  <cp:lastModifiedBy>Taylor Thompson</cp:lastModifiedBy>
  <cp:revision>438</cp:revision>
  <cp:lastPrinted>2015-12-01T15:45:20Z</cp:lastPrinted>
  <dcterms:created xsi:type="dcterms:W3CDTF">2011-03-09T15:28:05Z</dcterms:created>
  <dcterms:modified xsi:type="dcterms:W3CDTF">2022-11-30T16:01:16Z</dcterms:modified>
</cp:coreProperties>
</file>