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349" r:id="rId6"/>
    <p:sldId id="294" r:id="rId7"/>
    <p:sldId id="288" r:id="rId8"/>
    <p:sldId id="318" r:id="rId9"/>
    <p:sldId id="343" r:id="rId10"/>
    <p:sldId id="344" r:id="rId11"/>
    <p:sldId id="355" r:id="rId12"/>
    <p:sldId id="307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" userDrawn="1">
          <p15:clr>
            <a:srgbClr val="A4A3A4"/>
          </p15:clr>
        </p15:guide>
        <p15:guide id="2" pos="3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3"/>
    <p:restoredTop sz="95068"/>
  </p:normalViewPr>
  <p:slideViewPr>
    <p:cSldViewPr snapToGrid="0" snapToObjects="1">
      <p:cViewPr varScale="1">
        <p:scale>
          <a:sx n="105" d="100"/>
          <a:sy n="105" d="100"/>
        </p:scale>
        <p:origin x="78" y="138"/>
      </p:cViewPr>
      <p:guideLst>
        <p:guide orient="horz" pos="180"/>
        <p:guide pos="31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2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Menlo" panose="020B0609030804020204" pitchFamily="49" charset="0"/>
              </a:rPr>
              <a:t>Charge of committee - back in April, </a:t>
            </a:r>
            <a:r>
              <a:rPr lang="en-US" b="1" u="sng" dirty="0">
                <a:effectLst/>
                <a:latin typeface="Menlo" panose="020B0609030804020204" pitchFamily="49" charset="0"/>
              </a:rPr>
              <a:t>based on a charge from Rick and Laura </a:t>
            </a:r>
            <a:r>
              <a:rPr lang="en-US" b="1" u="sng" dirty="0" err="1">
                <a:effectLst/>
                <a:latin typeface="Menlo" panose="020B0609030804020204" pitchFamily="49" charset="0"/>
              </a:rPr>
              <a:t>Syer</a:t>
            </a:r>
            <a:r>
              <a:rPr lang="en-US" dirty="0">
                <a:effectLst/>
                <a:latin typeface="Menlo" panose="020B0609030804020204" pitchFamily="49" charset="0"/>
              </a:rPr>
              <a:t>, a team was assembled to Look at </a:t>
            </a:r>
            <a:r>
              <a:rPr lang="en-US" u="sng" dirty="0">
                <a:effectLst/>
                <a:latin typeface="Menlo" panose="020B0609030804020204" pitchFamily="49" charset="0"/>
              </a:rPr>
              <a:t>Opportunities</a:t>
            </a:r>
            <a:r>
              <a:rPr lang="en-US" dirty="0">
                <a:effectLst/>
                <a:latin typeface="Menlo" panose="020B0609030804020204" pitchFamily="49" charset="0"/>
              </a:rPr>
              <a:t> to </a:t>
            </a:r>
            <a:r>
              <a:rPr lang="en-US" u="sng" dirty="0">
                <a:effectLst/>
                <a:latin typeface="Menlo" panose="020B0609030804020204" pitchFamily="49" charset="0"/>
              </a:rPr>
              <a:t>Improve the PAR and PAR process</a:t>
            </a:r>
            <a:r>
              <a:rPr lang="en-US" dirty="0">
                <a:effectLst/>
                <a:latin typeface="Menlo" panose="020B0609030804020204" pitchFamily="49" charset="0"/>
              </a:rPr>
              <a:t> </a:t>
            </a: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effectLst/>
                <a:latin typeface="Helvetica Neue" panose="02000503000000020004" pitchFamily="2" charset="0"/>
              </a:rPr>
              <a:t>Core Team</a:t>
            </a:r>
            <a:r>
              <a:rPr lang="en-US" dirty="0">
                <a:effectLst/>
                <a:latin typeface="Helvetica Neue" panose="02000503000000020004" pitchFamily="2" charset="0"/>
              </a:rPr>
              <a:t> assigned to this effort is Mary-Lynn, Jessie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Dimick</a:t>
            </a:r>
            <a:r>
              <a:rPr lang="en-US" dirty="0">
                <a:effectLst/>
                <a:latin typeface="Helvetica Neue" panose="02000503000000020004" pitchFamily="2" charset="0"/>
              </a:rPr>
              <a:t>, Donna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Sutliff</a:t>
            </a:r>
            <a:r>
              <a:rPr lang="en-US" dirty="0">
                <a:effectLst/>
                <a:latin typeface="Helvetica Neue" panose="02000503000000020004" pitchFamily="2" charset="0"/>
              </a:rPr>
              <a:t> and me.</a:t>
            </a: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The process started with a discovery phase that included a </a:t>
            </a:r>
            <a:r>
              <a:rPr lang="en-US" u="sng" dirty="0">
                <a:effectLst/>
                <a:latin typeface="Helvetica Neue" panose="02000503000000020004" pitchFamily="2" charset="0"/>
              </a:rPr>
              <a:t>survey that went out to everyone who interacts with PARs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Working groups were </a:t>
            </a:r>
            <a:r>
              <a:rPr lang="en-US" u="sng" dirty="0">
                <a:effectLst/>
                <a:latin typeface="Helvetica Neue" panose="02000503000000020004" pitchFamily="2" charset="0"/>
              </a:rPr>
              <a:t>assembled and provided feedback</a:t>
            </a:r>
            <a:r>
              <a:rPr lang="en-US" dirty="0">
                <a:effectLst/>
                <a:latin typeface="Helvetica Neue" panose="02000503000000020004" pitchFamily="2" charset="0"/>
              </a:rPr>
              <a:t> Jun - Jul</a:t>
            </a: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effectLst/>
                <a:latin typeface="Helvetica Neue" panose="02000503000000020004" pitchFamily="2" charset="0"/>
              </a:rPr>
              <a:t>Then </a:t>
            </a:r>
            <a:r>
              <a:rPr lang="en-US" b="1" u="sng" dirty="0">
                <a:effectLst/>
                <a:latin typeface="Helvetica Neue" panose="02000503000000020004" pitchFamily="2" charset="0"/>
              </a:rPr>
              <a:t>Findings and Recommendations</a:t>
            </a:r>
            <a:r>
              <a:rPr lang="en-US" dirty="0">
                <a:effectLst/>
                <a:latin typeface="Helvetica Neue" panose="02000503000000020004" pitchFamily="2" charset="0"/>
              </a:rPr>
              <a:t> were presented to Rick and Laura in August </a:t>
            </a: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Over the Last few months - the </a:t>
            </a:r>
            <a:r>
              <a:rPr lang="en-US" b="1" dirty="0">
                <a:effectLst/>
                <a:latin typeface="Helvetica Neue" panose="02000503000000020004" pitchFamily="2" charset="0"/>
              </a:rPr>
              <a:t>New FPAR was designed based on feedback</a:t>
            </a:r>
            <a:r>
              <a:rPr lang="en-US" dirty="0">
                <a:effectLst/>
                <a:latin typeface="Helvetica Neue" panose="02000503000000020004" pitchFamily="2" charset="0"/>
              </a:rPr>
              <a:t> and a </a:t>
            </a:r>
            <a:r>
              <a:rPr lang="en-US" u="sng" dirty="0">
                <a:effectLst/>
                <a:latin typeface="Helvetica Neue" panose="02000503000000020004" pitchFamily="2" charset="0"/>
              </a:rPr>
              <a:t>supporting guidance documents developed</a:t>
            </a:r>
            <a:r>
              <a:rPr lang="en-US" dirty="0">
                <a:effectLst/>
                <a:latin typeface="Helvetica Neue" panose="02000503000000020004" pitchFamily="2" charset="0"/>
              </a:rPr>
              <a:t> </a:t>
            </a:r>
          </a:p>
          <a:p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effectLst/>
                <a:latin typeface="Helvetica Neue" panose="02000503000000020004" pitchFamily="2" charset="0"/>
              </a:rPr>
              <a:t>Next steps</a:t>
            </a:r>
            <a:r>
              <a:rPr lang="en-US" dirty="0">
                <a:effectLst/>
                <a:latin typeface="Helvetica Neue" panose="02000503000000020004" pitchFamily="2" charset="0"/>
              </a:rPr>
              <a:t> are shown in grey and I’ll </a:t>
            </a:r>
            <a:r>
              <a:rPr lang="en-US" u="sng" dirty="0">
                <a:effectLst/>
                <a:latin typeface="Helvetica Neue" panose="02000503000000020004" pitchFamily="2" charset="0"/>
              </a:rPr>
              <a:t>circle back to this at the end of presentation</a:t>
            </a:r>
            <a:r>
              <a:rPr lang="en-US" dirty="0">
                <a:effectLst/>
                <a:latin typeface="Helvetica Neue" panose="02000503000000020004" pitchFamily="2" charset="0"/>
              </a:rPr>
              <a:t> after I’ve shared with you the </a:t>
            </a:r>
            <a:r>
              <a:rPr lang="en-US" u="sng" dirty="0">
                <a:effectLst/>
                <a:latin typeface="Helvetica Neue" panose="02000503000000020004" pitchFamily="2" charset="0"/>
              </a:rPr>
              <a:t>vision and goals</a:t>
            </a:r>
            <a:r>
              <a:rPr lang="en-US" dirty="0">
                <a:effectLst/>
                <a:latin typeface="Helvetica Neue" panose="02000503000000020004" pitchFamily="2" charset="0"/>
              </a:rPr>
              <a:t> of this initiative and shown you our </a:t>
            </a:r>
            <a:r>
              <a:rPr lang="en-US" u="sng" dirty="0">
                <a:effectLst/>
                <a:latin typeface="Helvetica Neue" panose="02000503000000020004" pitchFamily="2" charset="0"/>
              </a:rPr>
              <a:t>new FPAR mock-up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 responses indicated a lack of understanding of why PARs exist; PARs are not going to go away, need to understand the primary purposes of authorization of funds, communication of key conditions, and recordkeeping for reporting and analyses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Keith: 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agreement is reached, I think we also need to highlight the need to communicate this to those involved and provide initial and recurring training on the importance of the PAR, e.g., this is not a block-checking exercise, we are entrusted with stewardship of Cornell’s resources and others need to approve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73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34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Finance manager role much clearer for filling 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45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0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7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lower, indoor, plant, decorated&#10;&#10;Description automatically generated">
            <a:extLst>
              <a:ext uri="{FF2B5EF4-FFF2-40B4-BE49-F238E27FC236}">
                <a16:creationId xmlns:a16="http://schemas.microsoft.com/office/drawing/2014/main" id="{8103D98C-B2D1-AC4D-A7AB-22FBF2D7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4" b="7650"/>
          <a:stretch/>
        </p:blipFill>
        <p:spPr>
          <a:xfrm>
            <a:off x="0" y="102392"/>
            <a:ext cx="9144000" cy="50411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7/18/22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PAR Revision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cu white lrg.psd">
            <a:extLst>
              <a:ext uri="{FF2B5EF4-FFF2-40B4-BE49-F238E27FC236}">
                <a16:creationId xmlns:a16="http://schemas.microsoft.com/office/drawing/2014/main" id="{FBBE9620-A569-E342-86F1-8A5D60290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4" name="Title 18">
            <a:extLst>
              <a:ext uri="{FF2B5EF4-FFF2-40B4-BE49-F238E27FC236}">
                <a16:creationId xmlns:a16="http://schemas.microsoft.com/office/drawing/2014/main" id="{EBDFF706-523C-3443-A746-980EE949C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777596" cy="861774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 anchor="t"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F5CFD81-593A-174A-ABE5-171DDF25EC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72" y="3568340"/>
            <a:ext cx="4137025" cy="646331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</a:rPr>
              <a:t>Click to 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79AF82-2025-4A46-9A8F-C7EBC5A38F02}"/>
              </a:ext>
            </a:extLst>
          </p:cNvPr>
          <p:cNvSpPr/>
          <p:nvPr userDrawn="1"/>
        </p:nvSpPr>
        <p:spPr>
          <a:xfrm>
            <a:off x="0" y="4967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 Revision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5" y="1085850"/>
            <a:ext cx="4050507" cy="3657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10" y="1085850"/>
            <a:ext cx="4358795" cy="3657600"/>
          </a:xfrm>
        </p:spPr>
        <p:txBody>
          <a:bodyPr numCol="1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DE780E24-C73F-2641-BCA8-7EB5A5CFB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4933950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7/18/22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33950"/>
            <a:ext cx="2895600" cy="273844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PAR Revision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4933950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9785"/>
            <a:ext cx="9144000" cy="4039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973933"/>
            <a:ext cx="8458200" cy="4036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1543050"/>
            <a:ext cx="7467600" cy="3028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cu white lrg.psd">
            <a:extLst>
              <a:ext uri="{FF2B5EF4-FFF2-40B4-BE49-F238E27FC236}">
                <a16:creationId xmlns:a16="http://schemas.microsoft.com/office/drawing/2014/main" id="{C4484C72-ACA8-0D4F-B547-E196BF6EA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ellow flowers in a field&#10;&#10;Description automatically generated with low confidence">
            <a:extLst>
              <a:ext uri="{FF2B5EF4-FFF2-40B4-BE49-F238E27FC236}">
                <a16:creationId xmlns:a16="http://schemas.microsoft.com/office/drawing/2014/main" id="{ACA169FA-2D96-DF4A-B5B0-AAC51553F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b="14063"/>
          <a:stretch/>
        </p:blipFill>
        <p:spPr>
          <a:xfrm>
            <a:off x="0" y="102392"/>
            <a:ext cx="9144000" cy="50411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7/18/22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PAR Revision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C07E3104-5F71-A147-BCA6-8FF456BD5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9E41D6A-CEE2-BC49-9C75-C30C9FFE8C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2197058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87C51-FE91-4C44-9A72-98873C27B89F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ss, outdoor, tree, park&#10;&#10;Description automatically generated">
            <a:extLst>
              <a:ext uri="{FF2B5EF4-FFF2-40B4-BE49-F238E27FC236}">
                <a16:creationId xmlns:a16="http://schemas.microsoft.com/office/drawing/2014/main" id="{8E4C5A30-AB21-844A-8D57-490EAB22C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 b="11739"/>
          <a:stretch/>
        </p:blipFill>
        <p:spPr>
          <a:xfrm>
            <a:off x="15498" y="102392"/>
            <a:ext cx="9144000" cy="50411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7/18/22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PAR Revision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1833D975-7B22-4E40-AE6D-467998510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5A76E2-9570-0E41-99BE-143060C302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3696830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5EC99D-D93D-F247-AB06-8EAA0780C5ED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ck tower in a city&#10;&#10;Description automatically generated with low confidence">
            <a:extLst>
              <a:ext uri="{FF2B5EF4-FFF2-40B4-BE49-F238E27FC236}">
                <a16:creationId xmlns:a16="http://schemas.microsoft.com/office/drawing/2014/main" id="{661E066B-CAF1-C041-B194-F828E7317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2" b="2812"/>
          <a:stretch/>
        </p:blipFill>
        <p:spPr>
          <a:xfrm>
            <a:off x="12914" y="102393"/>
            <a:ext cx="9143999" cy="50411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7/18/22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PAR Revision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419631-6A90-1D4B-9AC3-E03C8AA89D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2197058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F398FED1-7045-FB49-9E7A-73D72B791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F0080C-2D86-EE4D-9499-8C7E75FAA76D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steeple and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5DACFDB4-5258-2747-BB47-08DFA53AA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4"/>
          <a:stretch/>
        </p:blipFill>
        <p:spPr>
          <a:xfrm>
            <a:off x="0" y="102391"/>
            <a:ext cx="9144000" cy="504788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7/18/22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PAR Revision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777596" cy="861774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 anchor="t"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E4BB0DCA-7A92-6B40-8BBB-8F95D90EF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72" y="3568340"/>
            <a:ext cx="4137025" cy="646331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</a:rPr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C1DC78-2376-0349-8F5F-611A76241AF7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>
            <a:extLst>
              <a:ext uri="{FF2B5EF4-FFF2-40B4-BE49-F238E27FC236}">
                <a16:creationId xmlns:a16="http://schemas.microsoft.com/office/drawing/2014/main" id="{18B6D14B-CB71-3D4E-99F7-A9E0C7778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2EEF5C78-A480-2D4B-B0AD-F63531246B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50"/>
            <a:ext cx="9155317" cy="51371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7/18/22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PAR Revision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777596" cy="861774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 anchor="t"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E4BB0DCA-7A92-6B40-8BBB-8F95D90EF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72" y="3568340"/>
            <a:ext cx="4137025" cy="646331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</a:rPr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C1DC78-2376-0349-8F5F-611A76241AF7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>
            <a:extLst>
              <a:ext uri="{FF2B5EF4-FFF2-40B4-BE49-F238E27FC236}">
                <a16:creationId xmlns:a16="http://schemas.microsoft.com/office/drawing/2014/main" id="{18B6D14B-CB71-3D4E-99F7-A9E0C7778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 Revision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28801"/>
            <a:ext cx="9144000" cy="18049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0" y="1371600"/>
            <a:ext cx="9144000" cy="4572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2F0129F0-F30E-CA46-95D8-485C2699B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90F953-0249-5D43-BD33-B0BA15959AE8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under a tree&#10;&#10;Description automatically generated with medium confidence">
            <a:extLst>
              <a:ext uri="{FF2B5EF4-FFF2-40B4-BE49-F238E27FC236}">
                <a16:creationId xmlns:a16="http://schemas.microsoft.com/office/drawing/2014/main" id="{DE502F0A-373A-BE48-AF41-49D60A20F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46125" r="1920" b="13478"/>
          <a:stretch/>
        </p:blipFill>
        <p:spPr>
          <a:xfrm>
            <a:off x="1" y="2590801"/>
            <a:ext cx="9144000" cy="2552699"/>
          </a:xfrm>
          <a:prstGeom prst="rect">
            <a:avLst/>
          </a:prstGeom>
        </p:spPr>
      </p:pic>
      <p:pic>
        <p:nvPicPr>
          <p:cNvPr id="12" name="Picture 11" descr="cu screen b31b1b.psd">
            <a:extLst>
              <a:ext uri="{FF2B5EF4-FFF2-40B4-BE49-F238E27FC236}">
                <a16:creationId xmlns:a16="http://schemas.microsoft.com/office/drawing/2014/main" id="{66A8AAA4-1989-724F-95DE-DE37D4FCC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493395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7/18/22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933950"/>
            <a:ext cx="2895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PAR Revision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493395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0" y="572318"/>
            <a:ext cx="9144000" cy="342082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A83950-FFBA-554A-B588-D6A580D0D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048BE-D63D-3C4B-B69F-DEEA9A7291A7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tree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B0AA7431-FB12-6748-A33B-FC733DA17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r="4762"/>
          <a:stretch/>
        </p:blipFill>
        <p:spPr>
          <a:xfrm>
            <a:off x="0" y="2571750"/>
            <a:ext cx="9144000" cy="2667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7/18/22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PAR Revision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0" y="572318"/>
            <a:ext cx="9144000" cy="342082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pic>
        <p:nvPicPr>
          <p:cNvPr id="12" name="Picture 11" descr="cu screen b31b1b.psd">
            <a:extLst>
              <a:ext uri="{FF2B5EF4-FFF2-40B4-BE49-F238E27FC236}">
                <a16:creationId xmlns:a16="http://schemas.microsoft.com/office/drawing/2014/main" id="{3992565B-390F-0E49-BEBB-FCFB7B0F9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EBA6B5-B8A6-AA4A-8C89-E307EC9BBF7B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outdoor, plant, wood&#10;&#10;Description automatically generated">
            <a:extLst>
              <a:ext uri="{FF2B5EF4-FFF2-40B4-BE49-F238E27FC236}">
                <a16:creationId xmlns:a16="http://schemas.microsoft.com/office/drawing/2014/main" id="{FF85C5B3-62A1-1E41-A19A-118C04107E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" t="26360" r="3613" b="33094"/>
          <a:stretch/>
        </p:blipFill>
        <p:spPr>
          <a:xfrm>
            <a:off x="-76200" y="2579158"/>
            <a:ext cx="9220200" cy="256434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7/18/22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PAR Revision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0" y="572318"/>
            <a:ext cx="9144000" cy="342082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700C50E-FCED-974E-AE11-01401D94F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53244A25-21F2-D24A-ABB6-38D0F9AAA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D1926D-C92B-6A40-8BE8-8DB719C491A3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4933950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7/18/22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3950"/>
            <a:ext cx="2895600" cy="273844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PAR Revision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933950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81" y="-117766"/>
            <a:ext cx="1370059" cy="3918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3" y="1314452"/>
            <a:ext cx="8678863" cy="29991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800100"/>
            <a:ext cx="8677656" cy="5143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D217F-405D-D842-BCF8-605A468DB0E6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u white lrg.psd">
            <a:extLst>
              <a:ext uri="{FF2B5EF4-FFF2-40B4-BE49-F238E27FC236}">
                <a16:creationId xmlns:a16="http://schemas.microsoft.com/office/drawing/2014/main" id="{C88FCF1F-2A07-B442-9D02-E6E2CE89B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 Revision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9" y="2908169"/>
            <a:ext cx="8558213" cy="20871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461820"/>
            <a:ext cx="6554707" cy="6463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143000"/>
            <a:ext cx="8534400" cy="1657350"/>
          </a:xfrm>
        </p:spPr>
        <p:txBody>
          <a:bodyPr numCol="2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78D9ACAA-FDE2-2E47-B810-92F2D7384B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7/18/22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PAR Revision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72" r:id="rId3"/>
    <p:sldLayoutId id="2147483651" r:id="rId4"/>
    <p:sldLayoutId id="2147483660" r:id="rId5"/>
    <p:sldLayoutId id="2147483670" r:id="rId6"/>
    <p:sldLayoutId id="2147483664" r:id="rId7"/>
    <p:sldLayoutId id="2147483650" r:id="rId8"/>
    <p:sldLayoutId id="2147483661" r:id="rId9"/>
    <p:sldLayoutId id="2147483665" r:id="rId10"/>
    <p:sldLayoutId id="2147483657" r:id="rId11"/>
    <p:sldLayoutId id="2147483666" r:id="rId12"/>
    <p:sldLayoutId id="2147483667" r:id="rId13"/>
    <p:sldLayoutId id="214748366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914377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67B1-41D5-C947-A157-91B87BAE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472" y="2903375"/>
            <a:ext cx="8306328" cy="1354217"/>
          </a:xfrm>
          <a:noFill/>
        </p:spPr>
        <p:txBody>
          <a:bodyPr/>
          <a:lstStyle/>
          <a:p>
            <a:r>
              <a:rPr lang="en-US" dirty="0"/>
              <a:t>PAR Revision Initiative</a:t>
            </a:r>
            <a:br>
              <a:rPr lang="en-US" dirty="0"/>
            </a:br>
            <a:r>
              <a:rPr lang="en-US" dirty="0"/>
              <a:t>Leadership Council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6F53B-CFB8-F149-BA55-47F1A35A6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9575" y="4363819"/>
            <a:ext cx="4137025" cy="646331"/>
          </a:xfrm>
          <a:noFill/>
        </p:spPr>
        <p:txBody>
          <a:bodyPr/>
          <a:lstStyle/>
          <a:p>
            <a:r>
              <a:rPr lang="en-US" dirty="0"/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38675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1CE08-92EC-F046-AFD3-56A05D9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78" y="216080"/>
            <a:ext cx="8677656" cy="514350"/>
          </a:xfrm>
        </p:spPr>
        <p:txBody>
          <a:bodyPr>
            <a:noAutofit/>
          </a:bodyPr>
          <a:lstStyle/>
          <a:p>
            <a:r>
              <a:rPr lang="en-US" sz="2800" dirty="0"/>
              <a:t>PAR Revision Initiative - Timeline and Process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E3AC8-726E-C8AE-29B4-AE81267E855F}"/>
              </a:ext>
            </a:extLst>
          </p:cNvPr>
          <p:cNvSpPr txBox="1"/>
          <p:nvPr/>
        </p:nvSpPr>
        <p:spPr>
          <a:xfrm>
            <a:off x="1824175" y="773073"/>
            <a:ext cx="621340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Discovery Phase			May - Jun</a:t>
            </a:r>
          </a:p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Working Group &amp; Stakeholders 	Jun - Jul</a:t>
            </a:r>
          </a:p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Confirm Approach 			Aug</a:t>
            </a:r>
          </a:p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FPAR Document Design 		Aug - Oct</a:t>
            </a:r>
          </a:p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FPAR Guidance Document		Oct - Nov</a:t>
            </a:r>
          </a:p>
          <a:p>
            <a:pPr>
              <a:lnSpc>
                <a:spcPts val="2360"/>
              </a:lnSpc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eBuilder Process 		Oct – Nov</a:t>
            </a:r>
          </a:p>
          <a:p>
            <a:pPr>
              <a:lnSpc>
                <a:spcPts val="2360"/>
              </a:lnSpc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Confirmations with Stakeholders	Nov</a:t>
            </a:r>
          </a:p>
          <a:p>
            <a:pPr>
              <a:lnSpc>
                <a:spcPts val="236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PMPD, FDR &amp; COG Updates		Dec</a:t>
            </a:r>
          </a:p>
          <a:p>
            <a:pPr>
              <a:lnSpc>
                <a:spcPts val="236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eBuilder Testing Complete 		Dec 23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360"/>
              </a:lnSpc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Implementation, Training &amp; Pilot	Jan</a:t>
            </a:r>
          </a:p>
          <a:p>
            <a:pPr>
              <a:lnSpc>
                <a:spcPts val="236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to CF&amp;PC			Jan 11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360"/>
              </a:lnSpc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FPAR Go Live for CF&amp;PC		Feb  1</a:t>
            </a:r>
            <a:r>
              <a:rPr lang="en-US" sz="1800" baseline="30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2360"/>
              </a:lnSpc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Implementation 		Feb - Jun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DDF02-D503-0853-11B1-4EE60FD963CF}"/>
              </a:ext>
            </a:extLst>
          </p:cNvPr>
          <p:cNvSpPr txBox="1"/>
          <p:nvPr/>
        </p:nvSpPr>
        <p:spPr>
          <a:xfrm>
            <a:off x="-3104439" y="3408457"/>
            <a:ext cx="79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pic>
        <p:nvPicPr>
          <p:cNvPr id="6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C7C3FA11-438C-7AC1-0CEB-CF2C1219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47" y="848711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D83E431D-7B28-0A10-6055-D8D119A5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47" y="1143135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FFADC726-4C66-9F92-3AEE-F615261E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79" y="1449167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248E0551-FECD-1A27-6BCA-BFE17A7C7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119" y="1766159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47301F96-2B9A-A1A6-ED2B-19D933FD3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59" y="2046575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42237-171A-0BAC-815B-2BB58FAA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3820A-E322-06A0-6FE4-9628F89B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 Revision Initiative - Report to Sponsors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98178-A680-3D3E-1C20-9D510469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73DCD3-726C-024A-AB11-EFC6B5FA3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195" y="1112393"/>
            <a:ext cx="7127874" cy="3733800"/>
          </a:xfrm>
        </p:spPr>
        <p:txBody>
          <a:bodyPr>
            <a:normAutofit/>
          </a:bodyPr>
          <a:lstStyle/>
          <a:p>
            <a:pPr>
              <a:lnSpc>
                <a:spcPts val="3280"/>
              </a:lnSpc>
            </a:pPr>
            <a:r>
              <a:rPr lang="en-US" dirty="0"/>
              <a:t>Reimagine and reengineer the PAR, and PAR process from the ground up</a:t>
            </a:r>
          </a:p>
          <a:p>
            <a:pPr>
              <a:lnSpc>
                <a:spcPts val="3280"/>
              </a:lnSpc>
            </a:pPr>
            <a:r>
              <a:rPr lang="en-US" dirty="0"/>
              <a:t>Reflect current business needs</a:t>
            </a:r>
          </a:p>
          <a:p>
            <a:pPr>
              <a:lnSpc>
                <a:spcPts val="3280"/>
              </a:lnSpc>
            </a:pPr>
            <a:r>
              <a:rPr lang="en-US" dirty="0"/>
              <a:t>Leverage and acknowledge expertise of staff subject matter experts</a:t>
            </a:r>
          </a:p>
          <a:p>
            <a:pPr>
              <a:lnSpc>
                <a:spcPts val="3280"/>
              </a:lnSpc>
            </a:pPr>
            <a:r>
              <a:rPr lang="en-US" dirty="0"/>
              <a:t>Design for decision-making, analysis, and reporting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1CE08-92EC-F046-AFD3-56A05D9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208407"/>
            <a:ext cx="8677656" cy="5143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Vision and Goals of Initiative </a:t>
            </a:r>
          </a:p>
        </p:txBody>
      </p:sp>
    </p:spTree>
    <p:extLst>
      <p:ext uri="{BB962C8B-B14F-4D97-AF65-F5344CB8AC3E}">
        <p14:creationId xmlns:p14="http://schemas.microsoft.com/office/powerpoint/2010/main" val="13903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73DCD3-726C-024A-AB11-EFC6B5FA3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4" y="864108"/>
            <a:ext cx="8678863" cy="40576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Substantiates the expectations and limitations for a </a:t>
            </a:r>
            <a:r>
              <a:rPr lang="en-US" u="sng" dirty="0"/>
              <a:t>financial authorization</a:t>
            </a:r>
            <a:r>
              <a:rPr lang="en-US" dirty="0"/>
              <a:t>, at the thresholds and approvers as determined by Policy 4.2, Transaction Authority and Payment Approval</a:t>
            </a:r>
          </a:p>
          <a:p>
            <a:pPr>
              <a:spcBef>
                <a:spcPts val="800"/>
              </a:spcBef>
            </a:pPr>
            <a:r>
              <a:rPr lang="en-US" u="sng" dirty="0"/>
              <a:t>Communicates to transactional authorities</a:t>
            </a:r>
            <a:r>
              <a:rPr lang="en-US" dirty="0"/>
              <a:t> the scope, schedule, financial commitment and impact considerations for a facilities–related capital project executed by Cornell staff and/or external parties</a:t>
            </a:r>
          </a:p>
          <a:p>
            <a:pPr>
              <a:spcBef>
                <a:spcPts val="800"/>
              </a:spcBef>
            </a:pPr>
            <a:r>
              <a:rPr lang="en-US" dirty="0"/>
              <a:t>Serves as the </a:t>
            </a:r>
            <a:r>
              <a:rPr lang="en-US" u="sng" dirty="0"/>
              <a:t>data of record</a:t>
            </a:r>
            <a:r>
              <a:rPr lang="en-US" dirty="0"/>
              <a:t> for capital accounting activities, consistent with Policy 3.9, Capital Assets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sz="2200" i="1" dirty="0">
                <a:solidFill>
                  <a:srgbClr val="00B050"/>
                </a:solidFill>
              </a:rPr>
              <a:t>The PAR is not intended, nor to be used, as a substitute for advocates and project managers to communicate with each other and with stakeholders.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1CE08-92EC-F046-AFD3-56A05D9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2" y="230886"/>
            <a:ext cx="8677656" cy="5143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Re-Affirmed: Purpose and Need of PARs</a:t>
            </a:r>
          </a:p>
        </p:txBody>
      </p:sp>
    </p:spTree>
    <p:extLst>
      <p:ext uri="{BB962C8B-B14F-4D97-AF65-F5344CB8AC3E}">
        <p14:creationId xmlns:p14="http://schemas.microsoft.com/office/powerpoint/2010/main" val="133335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73DCD3-726C-024A-AB11-EFC6B5FA3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398" y="1074273"/>
            <a:ext cx="7686002" cy="3847485"/>
          </a:xfrm>
        </p:spPr>
        <p:txBody>
          <a:bodyPr>
            <a:normAutofit/>
          </a:bodyPr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Times" pitchFamily="2" charset="0"/>
              </a:rPr>
              <a:t>Keep what is valuable and working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lnSpc>
                <a:spcPts val="3280"/>
              </a:lnSpc>
            </a:pPr>
            <a:r>
              <a:rPr lang="en-US" sz="2400" dirty="0"/>
              <a:t>Keep what is valuable and working</a:t>
            </a:r>
            <a:endParaRPr lang="en-US" dirty="0"/>
          </a:p>
          <a:p>
            <a:pPr marR="0" fontAlgn="auto">
              <a:lnSpc>
                <a:spcPts val="3280"/>
              </a:lnSpc>
              <a:spcAft>
                <a:spcPts val="0"/>
              </a:spcAft>
            </a:pPr>
            <a:r>
              <a:rPr lang="en-US" dirty="0"/>
              <a:t>Revise what is valuable but not working</a:t>
            </a:r>
          </a:p>
          <a:p>
            <a:pPr marR="0" fontAlgn="auto">
              <a:lnSpc>
                <a:spcPts val="3280"/>
              </a:lnSpc>
              <a:spcAft>
                <a:spcPts val="0"/>
              </a:spcAft>
            </a:pPr>
            <a:r>
              <a:rPr lang="en-US" dirty="0"/>
              <a:t>Revisit and consider removing what appears not-valuable</a:t>
            </a:r>
          </a:p>
          <a:p>
            <a:pPr marR="0" fontAlgn="auto">
              <a:lnSpc>
                <a:spcPts val="3280"/>
              </a:lnSpc>
              <a:spcAft>
                <a:spcPts val="0"/>
              </a:spcAft>
            </a:pPr>
            <a:r>
              <a:rPr lang="en-US" dirty="0"/>
              <a:t>Add what is valuable but currently missing</a:t>
            </a:r>
          </a:p>
          <a:p>
            <a:pPr marR="0" fontAlgn="auto">
              <a:lnSpc>
                <a:spcPts val="3280"/>
              </a:lnSpc>
              <a:spcAft>
                <a:spcPts val="0"/>
              </a:spcAft>
            </a:pPr>
            <a:r>
              <a:rPr lang="en-US" dirty="0"/>
              <a:t>Leverage System Capabilities: </a:t>
            </a:r>
            <a:r>
              <a:rPr lang="en-US" i="1" dirty="0"/>
              <a:t>Pull data from other modules and data fields rather than data re-entry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71CE08-92EC-F046-AFD3-56A05D9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58" y="221742"/>
            <a:ext cx="8677656" cy="5143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Process and Approach to Re-design</a:t>
            </a:r>
          </a:p>
        </p:txBody>
      </p:sp>
    </p:spTree>
    <p:extLst>
      <p:ext uri="{BB962C8B-B14F-4D97-AF65-F5344CB8AC3E}">
        <p14:creationId xmlns:p14="http://schemas.microsoft.com/office/powerpoint/2010/main" val="7872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C9FF9C00-7E69-87F7-98C3-57BFA84DC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801" y="306081"/>
            <a:ext cx="3594930" cy="464635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16BAE93E-A87E-192F-2D69-E5B48F8B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78" y="216080"/>
            <a:ext cx="3119803" cy="5143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Draft PAR Mockup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415DF-02E2-970A-00FE-A7547C9FFFFA}"/>
              </a:ext>
            </a:extLst>
          </p:cNvPr>
          <p:cNvSpPr txBox="1"/>
          <p:nvPr/>
        </p:nvSpPr>
        <p:spPr>
          <a:xfrm>
            <a:off x="3478701" y="1560489"/>
            <a:ext cx="155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Grid with key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F4DC1-20C3-1076-853F-A6ADF7F15FB8}"/>
              </a:ext>
            </a:extLst>
          </p:cNvPr>
          <p:cNvSpPr txBox="1"/>
          <p:nvPr/>
        </p:nvSpPr>
        <p:spPr>
          <a:xfrm>
            <a:off x="1674247" y="4301094"/>
            <a:ext cx="1557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PAR History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FC7AB-5922-D432-3E80-47E366398E00}"/>
              </a:ext>
            </a:extLst>
          </p:cNvPr>
          <p:cNvSpPr txBox="1"/>
          <p:nvPr/>
        </p:nvSpPr>
        <p:spPr>
          <a:xfrm>
            <a:off x="415589" y="4296437"/>
            <a:ext cx="1960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Sources &amp; Uses 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661FBA-9040-B5FB-51EF-0B21B86020E4}"/>
              </a:ext>
            </a:extLst>
          </p:cNvPr>
          <p:cNvSpPr txBox="1"/>
          <p:nvPr/>
        </p:nvSpPr>
        <p:spPr>
          <a:xfrm>
            <a:off x="457236" y="2595541"/>
            <a:ext cx="1557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FPAR Page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12C339-A623-DDBE-632F-9EAAC255213A}"/>
              </a:ext>
            </a:extLst>
          </p:cNvPr>
          <p:cNvSpPr txBox="1"/>
          <p:nvPr/>
        </p:nvSpPr>
        <p:spPr>
          <a:xfrm>
            <a:off x="1674246" y="2595541"/>
            <a:ext cx="1557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FPAR Page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0D5013-1897-F885-2A6F-43E86040842F}"/>
              </a:ext>
            </a:extLst>
          </p:cNvPr>
          <p:cNvSpPr txBox="1"/>
          <p:nvPr/>
        </p:nvSpPr>
        <p:spPr>
          <a:xfrm>
            <a:off x="3478702" y="2337317"/>
            <a:ext cx="143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Request description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5B467D-F654-79F8-2EBC-5BC80EC67AD2}"/>
              </a:ext>
            </a:extLst>
          </p:cNvPr>
          <p:cNvSpPr txBox="1"/>
          <p:nvPr/>
        </p:nvSpPr>
        <p:spPr>
          <a:xfrm>
            <a:off x="3494858" y="3275300"/>
            <a:ext cx="1557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Purpose &amp; need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9A64C4-D0EF-BEB9-B57B-B4F7027A000A}"/>
              </a:ext>
            </a:extLst>
          </p:cNvPr>
          <p:cNvSpPr txBox="1"/>
          <p:nvPr/>
        </p:nvSpPr>
        <p:spPr>
          <a:xfrm>
            <a:off x="3494858" y="4295946"/>
            <a:ext cx="129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Simplified schedule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ACFC6F-5431-C194-4256-090795830592}"/>
              </a:ext>
            </a:extLst>
          </p:cNvPr>
          <p:cNvSpPr txBox="1"/>
          <p:nvPr/>
        </p:nvSpPr>
        <p:spPr>
          <a:xfrm>
            <a:off x="3494858" y="4007797"/>
            <a:ext cx="1557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Scope of work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50E4300-914F-0E21-CE2B-D9039C6A3E2F}"/>
              </a:ext>
            </a:extLst>
          </p:cNvPr>
          <p:cNvCxnSpPr>
            <a:cxnSpLocks/>
          </p:cNvCxnSpPr>
          <p:nvPr/>
        </p:nvCxnSpPr>
        <p:spPr>
          <a:xfrm>
            <a:off x="4561404" y="1870757"/>
            <a:ext cx="6882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D9E99E-1E6B-4B55-5BD9-4F5A4F081448}"/>
              </a:ext>
            </a:extLst>
          </p:cNvPr>
          <p:cNvCxnSpPr>
            <a:cxnSpLocks/>
          </p:cNvCxnSpPr>
          <p:nvPr/>
        </p:nvCxnSpPr>
        <p:spPr>
          <a:xfrm>
            <a:off x="4530515" y="2693241"/>
            <a:ext cx="7190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8713E08-B593-0A46-BDB6-F8F22EF41457}"/>
              </a:ext>
            </a:extLst>
          </p:cNvPr>
          <p:cNvSpPr txBox="1"/>
          <p:nvPr/>
        </p:nvSpPr>
        <p:spPr>
          <a:xfrm>
            <a:off x="3480182" y="2791435"/>
            <a:ext cx="143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Variance explanation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282327-17A9-7268-6D6F-726108B4D74B}"/>
              </a:ext>
            </a:extLst>
          </p:cNvPr>
          <p:cNvCxnSpPr>
            <a:cxnSpLocks/>
          </p:cNvCxnSpPr>
          <p:nvPr/>
        </p:nvCxnSpPr>
        <p:spPr>
          <a:xfrm>
            <a:off x="4395871" y="3023195"/>
            <a:ext cx="853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585A39-B43D-2568-B236-8DEA63B0BBEF}"/>
              </a:ext>
            </a:extLst>
          </p:cNvPr>
          <p:cNvCxnSpPr>
            <a:cxnSpLocks/>
          </p:cNvCxnSpPr>
          <p:nvPr/>
        </p:nvCxnSpPr>
        <p:spPr>
          <a:xfrm>
            <a:off x="4789446" y="3413812"/>
            <a:ext cx="46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E7EC8C5-2439-01E4-08C7-9A5BF512D871}"/>
              </a:ext>
            </a:extLst>
          </p:cNvPr>
          <p:cNvCxnSpPr>
            <a:cxnSpLocks/>
          </p:cNvCxnSpPr>
          <p:nvPr/>
        </p:nvCxnSpPr>
        <p:spPr>
          <a:xfrm>
            <a:off x="4789446" y="4153541"/>
            <a:ext cx="46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6FB25D4-42DC-7F27-2776-109DAF80EFD9}"/>
              </a:ext>
            </a:extLst>
          </p:cNvPr>
          <p:cNvCxnSpPr>
            <a:cxnSpLocks/>
          </p:cNvCxnSpPr>
          <p:nvPr/>
        </p:nvCxnSpPr>
        <p:spPr>
          <a:xfrm>
            <a:off x="4588218" y="4526480"/>
            <a:ext cx="6613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78C975FB-ECE4-AFA7-2DE6-8AFB17AC9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7" y="1223941"/>
            <a:ext cx="1061222" cy="13716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F360CC2-6239-3DDC-4803-A6C206BF5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509" y="2927166"/>
            <a:ext cx="1055861" cy="13716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1EE97EA-1BC8-4ADB-5587-87C1CB78F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58" y="2920180"/>
            <a:ext cx="1058480" cy="13716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46B5F82-B6C3-7232-D0D9-187712BC6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944" y="1223941"/>
            <a:ext cx="1058480" cy="13716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1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B4BF5-9415-B8E1-39A3-1E5309D9FF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52"/>
          <a:stretch/>
        </p:blipFill>
        <p:spPr>
          <a:xfrm>
            <a:off x="5120836" y="275430"/>
            <a:ext cx="3750778" cy="4677128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50FBF48-4A79-2E4E-3E93-AC3A83906E61}"/>
              </a:ext>
            </a:extLst>
          </p:cNvPr>
          <p:cNvSpPr txBox="1"/>
          <p:nvPr/>
        </p:nvSpPr>
        <p:spPr>
          <a:xfrm>
            <a:off x="1674247" y="4301094"/>
            <a:ext cx="1557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PAR History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B5BA90-5493-BE87-9B7B-2407305478BD}"/>
              </a:ext>
            </a:extLst>
          </p:cNvPr>
          <p:cNvSpPr txBox="1"/>
          <p:nvPr/>
        </p:nvSpPr>
        <p:spPr>
          <a:xfrm>
            <a:off x="415589" y="4296437"/>
            <a:ext cx="1960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Sources &amp; Uses Table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30CD3C-E449-4F74-CBF4-5B657E00E854}"/>
              </a:ext>
            </a:extLst>
          </p:cNvPr>
          <p:cNvSpPr txBox="1"/>
          <p:nvPr/>
        </p:nvSpPr>
        <p:spPr>
          <a:xfrm>
            <a:off x="457236" y="2595541"/>
            <a:ext cx="1557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FPAR Page 1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E51DA63-44F0-C8EB-407F-507B94E9A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77" y="1223941"/>
            <a:ext cx="1061222" cy="13716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44E322F-FD89-8E9E-761B-DC67DAFA7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509" y="2927166"/>
            <a:ext cx="1055861" cy="13716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7F54827-000A-4334-DFB7-4EAAB8D87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58" y="2920180"/>
            <a:ext cx="1058480" cy="13716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859D967-5CED-D497-8035-5955BF1411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4944" y="1223941"/>
            <a:ext cx="1058480" cy="13716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5BF41D8-860B-47B8-D510-3EE886B167C3}"/>
              </a:ext>
            </a:extLst>
          </p:cNvPr>
          <p:cNvSpPr txBox="1"/>
          <p:nvPr/>
        </p:nvSpPr>
        <p:spPr>
          <a:xfrm>
            <a:off x="1674246" y="2595541"/>
            <a:ext cx="1557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FPAR Page 2</a:t>
            </a:r>
          </a:p>
        </p:txBody>
      </p:sp>
      <p:sp>
        <p:nvSpPr>
          <p:cNvPr id="58" name="Title 2">
            <a:extLst>
              <a:ext uri="{FF2B5EF4-FFF2-40B4-BE49-F238E27FC236}">
                <a16:creationId xmlns:a16="http://schemas.microsoft.com/office/drawing/2014/main" id="{8EE6155D-98F0-F1D3-F2B3-7E84F8FD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78" y="216080"/>
            <a:ext cx="3119803" cy="5143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Draft PAR Mockup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44A1445-B785-B17D-548B-1B498C478215}"/>
              </a:ext>
            </a:extLst>
          </p:cNvPr>
          <p:cNvSpPr txBox="1"/>
          <p:nvPr/>
        </p:nvSpPr>
        <p:spPr>
          <a:xfrm>
            <a:off x="3097286" y="3450426"/>
            <a:ext cx="193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Leadership &amp; committee direction (documented) 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FCF549B-E2FF-CB72-7FB6-FBFC4F6296FD}"/>
              </a:ext>
            </a:extLst>
          </p:cNvPr>
          <p:cNvCxnSpPr>
            <a:cxnSpLocks/>
          </p:cNvCxnSpPr>
          <p:nvPr/>
        </p:nvCxnSpPr>
        <p:spPr>
          <a:xfrm>
            <a:off x="4950078" y="3750639"/>
            <a:ext cx="341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FEC7A41-4514-3D10-5682-AF848ED77463}"/>
              </a:ext>
            </a:extLst>
          </p:cNvPr>
          <p:cNvGrpSpPr/>
          <p:nvPr/>
        </p:nvGrpSpPr>
        <p:grpSpPr>
          <a:xfrm>
            <a:off x="2906353" y="1437374"/>
            <a:ext cx="1972813" cy="461665"/>
            <a:chOff x="2933484" y="1275262"/>
            <a:chExt cx="1972813" cy="4616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A93FAD-F3A7-E98E-0FFF-D5E67026819B}"/>
                </a:ext>
              </a:extLst>
            </p:cNvPr>
            <p:cNvSpPr txBox="1"/>
            <p:nvPr/>
          </p:nvSpPr>
          <p:spPr>
            <a:xfrm>
              <a:off x="2933484" y="1275262"/>
              <a:ext cx="1678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Institutional context and direction 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312CDE8-94C5-70EB-6B88-00ACB12B6E27}"/>
                </a:ext>
              </a:extLst>
            </p:cNvPr>
            <p:cNvCxnSpPr>
              <a:cxnSpLocks/>
            </p:cNvCxnSpPr>
            <p:nvPr/>
          </p:nvCxnSpPr>
          <p:spPr>
            <a:xfrm>
              <a:off x="4198890" y="1600669"/>
              <a:ext cx="7074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710FE3-DF88-C9DE-420C-558C54B39AE3}"/>
              </a:ext>
            </a:extLst>
          </p:cNvPr>
          <p:cNvGrpSpPr/>
          <p:nvPr/>
        </p:nvGrpSpPr>
        <p:grpSpPr>
          <a:xfrm>
            <a:off x="2941857" y="2855098"/>
            <a:ext cx="2091908" cy="276999"/>
            <a:chOff x="2981536" y="2294830"/>
            <a:chExt cx="2091908" cy="276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DB4BE2-C0A7-46CE-89E5-9B9BC6EA6D93}"/>
                </a:ext>
              </a:extLst>
            </p:cNvPr>
            <p:cNvSpPr txBox="1"/>
            <p:nvPr/>
          </p:nvSpPr>
          <p:spPr>
            <a:xfrm>
              <a:off x="2981536" y="2294830"/>
              <a:ext cx="1557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Authorizations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5C27443-BA72-FF3F-A8AC-B945BB322662}"/>
                </a:ext>
              </a:extLst>
            </p:cNvPr>
            <p:cNvCxnSpPr>
              <a:cxnSpLocks/>
            </p:cNvCxnSpPr>
            <p:nvPr/>
          </p:nvCxnSpPr>
          <p:spPr>
            <a:xfrm>
              <a:off x="4271058" y="2454820"/>
              <a:ext cx="8023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Left Brace 8">
            <a:extLst>
              <a:ext uri="{FF2B5EF4-FFF2-40B4-BE49-F238E27FC236}">
                <a16:creationId xmlns:a16="http://schemas.microsoft.com/office/drawing/2014/main" id="{8E741164-D445-F4DC-E010-B13FF543537B}"/>
              </a:ext>
            </a:extLst>
          </p:cNvPr>
          <p:cNvSpPr/>
          <p:nvPr/>
        </p:nvSpPr>
        <p:spPr>
          <a:xfrm>
            <a:off x="4954319" y="875899"/>
            <a:ext cx="118195" cy="1750186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34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1CE08-92EC-F046-AFD3-56A05D9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78" y="216080"/>
            <a:ext cx="8677656" cy="514350"/>
          </a:xfrm>
        </p:spPr>
        <p:txBody>
          <a:bodyPr>
            <a:noAutofit/>
          </a:bodyPr>
          <a:lstStyle/>
          <a:p>
            <a:r>
              <a:rPr lang="en-US" sz="2800" dirty="0"/>
              <a:t>PAR Revision Initiative - Timeline and Process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E3AC8-726E-C8AE-29B4-AE81267E855F}"/>
              </a:ext>
            </a:extLst>
          </p:cNvPr>
          <p:cNvSpPr txBox="1"/>
          <p:nvPr/>
        </p:nvSpPr>
        <p:spPr>
          <a:xfrm>
            <a:off x="1824175" y="773073"/>
            <a:ext cx="621340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Discovery Phase			May - Jun</a:t>
            </a:r>
          </a:p>
          <a:p>
            <a:pPr>
              <a:lnSpc>
                <a:spcPts val="236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&amp; Stakeholders 	Jun - Jul</a:t>
            </a:r>
          </a:p>
          <a:p>
            <a:pPr>
              <a:lnSpc>
                <a:spcPts val="236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 Approach 			Aug</a:t>
            </a:r>
          </a:p>
          <a:p>
            <a:pPr>
              <a:lnSpc>
                <a:spcPts val="236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FPAR Document Design 		Aug - Oct</a:t>
            </a:r>
          </a:p>
          <a:p>
            <a:pPr>
              <a:lnSpc>
                <a:spcPts val="236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FPAR Guidance Document		Oct - Nov</a:t>
            </a:r>
          </a:p>
          <a:p>
            <a:pPr>
              <a:lnSpc>
                <a:spcPts val="2360"/>
              </a:lnSpc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eBuilder Process 		Oct – Nov</a:t>
            </a:r>
          </a:p>
          <a:p>
            <a:pPr>
              <a:lnSpc>
                <a:spcPts val="2360"/>
              </a:lnSpc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Confirmations with Stakeholders	Nov</a:t>
            </a:r>
          </a:p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PMPD, FDR &amp; COG Updates		Dec</a:t>
            </a:r>
          </a:p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eBuilder Testing Complete 		Dec 23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36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Implementation, Training &amp; Pilot	Jan</a:t>
            </a:r>
          </a:p>
          <a:p>
            <a:pPr>
              <a:lnSpc>
                <a:spcPts val="236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Report to CF&amp;PC			Jan 11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36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FPAR Go Live for CF&amp;PC		Feb  1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236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Evaluate Implementation 		Feb - Jun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DDF02-D503-0853-11B1-4EE60FD963CF}"/>
              </a:ext>
            </a:extLst>
          </p:cNvPr>
          <p:cNvSpPr txBox="1"/>
          <p:nvPr/>
        </p:nvSpPr>
        <p:spPr>
          <a:xfrm>
            <a:off x="-3104439" y="3408457"/>
            <a:ext cx="79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pic>
        <p:nvPicPr>
          <p:cNvPr id="6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C7C3FA11-438C-7AC1-0CEB-CF2C1219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47" y="848711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D83E431D-7B28-0A10-6055-D8D119A5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47" y="1143135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FFADC726-4C66-9F92-3AEE-F615261E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79" y="1449167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248E0551-FECD-1A27-6BCA-BFE17A7C7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119" y="1766159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ownload HD Green Checkmark ✓ Transparent PNG Image - NicePNG.com">
            <a:extLst>
              <a:ext uri="{FF2B5EF4-FFF2-40B4-BE49-F238E27FC236}">
                <a16:creationId xmlns:a16="http://schemas.microsoft.com/office/drawing/2014/main" id="{47301F96-2B9A-A1A6-ED2B-19D933FD3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59" y="2046575"/>
            <a:ext cx="286646" cy="23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42237-171A-0BAC-815B-2BB58FAA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3820A-E322-06A0-6FE4-9628F89B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 Revision Initiative - Report to Sponsors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98178-A680-3D3E-1C20-9D510469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771F8-5D4E-AF2A-9806-F579A1E0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7/18/22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98722-77F4-3FC9-65AB-61CD93D3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 Revision Initiative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C86C2-00EF-6BFE-9374-A6CAF91E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545C89-439F-A569-6A6B-50051C813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872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43F5A46B-17FA-144A-BCDA-A5178FF58789}" vid="{439F54C5-9DD2-344C-A931-0208B62323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B31B1B"/>
    </a:accent1>
    <a:accent2>
      <a:srgbClr val="4D4F53"/>
    </a:accent2>
    <a:accent3>
      <a:srgbClr val="A2998B"/>
    </a:accent3>
    <a:accent4>
      <a:srgbClr val="EF9595"/>
    </a:accent4>
    <a:accent5>
      <a:srgbClr val="7D7364"/>
    </a:accent5>
    <a:accent6>
      <a:srgbClr val="A8B1C4"/>
    </a:accent6>
    <a:hlink>
      <a:srgbClr val="3B4558"/>
    </a:hlink>
    <a:folHlink>
      <a:srgbClr val="59678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83D5884FD3B3449E2981245AC9502E" ma:contentTypeVersion="10" ma:contentTypeDescription="Create a new document." ma:contentTypeScope="" ma:versionID="e6ce97e0347ce79b898eb5d4e0a3ea35">
  <xsd:schema xmlns:xsd="http://www.w3.org/2001/XMLSchema" xmlns:xs="http://www.w3.org/2001/XMLSchema" xmlns:p="http://schemas.microsoft.com/office/2006/metadata/properties" xmlns:ns2="085345e3-9f91-4790-a302-b076f314d697" xmlns:ns3="f38cbf9e-3bbd-45eb-8c4f-0892868fbdb1" targetNamespace="http://schemas.microsoft.com/office/2006/metadata/properties" ma:root="true" ma:fieldsID="868849b01b1df1b0e13f65e6f6ea0e86" ns2:_="" ns3:_="">
    <xsd:import namespace="085345e3-9f91-4790-a302-b076f314d697"/>
    <xsd:import namespace="f38cbf9e-3bbd-45eb-8c4f-0892868fbd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345e3-9f91-4790-a302-b076f314d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8e4bf1-390e-4d69-b605-753bdc4c27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cbf9e-3bbd-45eb-8c4f-0892868fbdb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e6d3b92-e3ea-4abf-8330-de49b8790892}" ma:internalName="TaxCatchAll" ma:showField="CatchAllData" ma:web="f38cbf9e-3bbd-45eb-8c4f-0892868fbd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8cbf9e-3bbd-45eb-8c4f-0892868fbdb1" xsi:nil="true"/>
    <lcf76f155ced4ddcb4097134ff3c332f xmlns="085345e3-9f91-4790-a302-b076f314d6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B47310-BDD4-4A39-A6C4-B7A22DB3B900}">
  <ds:schemaRefs>
    <ds:schemaRef ds:uri="085345e3-9f91-4790-a302-b076f314d697"/>
    <ds:schemaRef ds:uri="f38cbf9e-3bbd-45eb-8c4f-0892868fbd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F620E12-394A-4974-9B74-2D029386EB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schemas.microsoft.com/office/2006/metadata/properties"/>
    <ds:schemaRef ds:uri="http://www.w3.org/XML/1998/namespace"/>
    <ds:schemaRef ds:uri="f38cbf9e-3bbd-45eb-8c4f-0892868fbdb1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85345e3-9f91-4790-a302-b076f314d697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8080</TotalTime>
  <Words>788</Words>
  <Application>Microsoft Office PowerPoint</Application>
  <PresentationFormat>On-screen Show (16:9)</PresentationFormat>
  <Paragraphs>104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</vt:lpstr>
      <vt:lpstr>Helvetica Neue</vt:lpstr>
      <vt:lpstr>Menlo</vt:lpstr>
      <vt:lpstr>Times</vt:lpstr>
      <vt:lpstr>Office Theme</vt:lpstr>
      <vt:lpstr>PAR Revision Initiative Leadership Council Update</vt:lpstr>
      <vt:lpstr>PAR Revision Initiative - Timeline and Process </vt:lpstr>
      <vt:lpstr>Vision and Goals of Initiative </vt:lpstr>
      <vt:lpstr>Re-Affirmed: Purpose and Need of PARs</vt:lpstr>
      <vt:lpstr>Process and Approach to Re-design</vt:lpstr>
      <vt:lpstr>Draft PAR Mockup</vt:lpstr>
      <vt:lpstr>Draft PAR Mockup</vt:lpstr>
      <vt:lpstr>PAR Revision Initiative - Timeline and Process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D. Howard</dc:creator>
  <cp:lastModifiedBy>Taylor Thompson</cp:lastModifiedBy>
  <cp:revision>57</cp:revision>
  <cp:lastPrinted>2022-11-07T18:47:11Z</cp:lastPrinted>
  <dcterms:created xsi:type="dcterms:W3CDTF">2020-01-14T16:49:06Z</dcterms:created>
  <dcterms:modified xsi:type="dcterms:W3CDTF">2022-11-30T16:01:28Z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0x0101009283D5884FD3B3449E2981245AC9502E</vt:lpwstr>
  </property>
  <property fmtid="{D5CDD505-2E9C-101B-9397-08002B2CF9AE}" pid="3" name="MediaServiceImageTags">
    <vt:lpwstr/>
  </property>
</Properties>
</file>