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8" r:id="rId3"/>
    <p:sldId id="269" r:id="rId4"/>
    <p:sldId id="270" r:id="rId5"/>
    <p:sldId id="275" r:id="rId6"/>
    <p:sldId id="257" r:id="rId7"/>
    <p:sldId id="273" r:id="rId8"/>
    <p:sldId id="266" r:id="rId9"/>
    <p:sldId id="274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65D7B6-7E35-4DD8-90F5-B4CB86E0EA81}">
          <p14:sldIdLst>
            <p14:sldId id="256"/>
          </p14:sldIdLst>
        </p14:section>
        <p14:section name="Untitled Section" id="{5B13AB6C-C5E2-47CE-A8D7-D7EAA90BE389}">
          <p14:sldIdLst>
            <p14:sldId id="268"/>
            <p14:sldId id="269"/>
            <p14:sldId id="270"/>
            <p14:sldId id="275"/>
            <p14:sldId id="257"/>
            <p14:sldId id="273"/>
            <p14:sldId id="266"/>
            <p14:sldId id="274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4063" autoAdjust="0"/>
  </p:normalViewPr>
  <p:slideViewPr>
    <p:cSldViewPr snapToGrid="0">
      <p:cViewPr varScale="1">
        <p:scale>
          <a:sx n="62" d="100"/>
          <a:sy n="62" d="100"/>
        </p:scale>
        <p:origin x="10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7DE40-D377-444F-9B9D-35F9C455985C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43B0F-1AC9-4E5D-B983-914F43A362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4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10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82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73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650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97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289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81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43B0F-1AC9-4E5D-B983-914F43A3625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06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AA926-B9A0-A9B6-806C-BE716D9CB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59CA41-8418-0D2B-89FE-E356AECDA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6BB01-18E4-CB2A-7874-A62D4900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93326-8656-000F-AD00-50A486F21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E54AF-2FA4-F657-6AF6-33AD06FF4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76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9AFF-CAFF-D7EF-CD92-363D3E47D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39BB8-F23B-D570-8E1C-05F3E6BCF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0397-8F16-421F-6AA8-04BD7B7ED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A3593-1C10-D817-02FF-E2F4E3FA6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847CD-321D-C982-0A2E-2DA568FD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197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4FA71B-553B-0D1F-8C2A-AAE71EC1D2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13A8C-D6AB-5B9F-068D-34A07AA76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F8FCD-A0C7-D10E-1B68-47F7228E8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3C50C-C7D3-3202-407B-BFBCAAD79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B34B4-7667-75F4-5D9F-9C6AFCBEB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34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13009-B0B5-D9B6-0EF5-764E39714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B0111-B5FD-1121-7D2A-B2F6FA700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AB506-AC60-AF9B-4D4C-5856C14B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120BB-9944-6CFE-EB67-A5177DB99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77D0E-CC27-4340-1C75-AA7FC2504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616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2BFFF-84CB-C49E-1E6D-4232CE341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75300-DEBF-23F2-D21B-62BE6E987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8B3C8-E5A1-AE4D-AF51-BAD80BFCB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003FB-6495-C4B7-96D7-523910068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F0F50-CD58-0010-7A5B-B2751F68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7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E97BC-60F0-7802-8951-780774AC5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B4633-9A80-3767-95B8-613A96CFF8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37F2D-CC65-957A-661E-2167FDF94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3B608-8A1E-B5C3-0667-4C8048764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A059E-BBEF-6B00-802C-C065C4175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4E364-5EFE-3DD7-8138-A8CBFF10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9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FF3A2-9B7D-4831-AE69-567E171F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90A84-C98E-597E-8CD6-C03EFC49A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31119-AD8B-9DED-8774-866F46A7A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3E09F0-F5B6-5FE8-B5DB-B902BD71C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E32CA3-6695-7B2A-B536-3EC70218A8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A5BD3C-4976-7CD3-9AD3-91AA41A4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878187-1F73-5F8A-C540-E06F6D249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F413A0-B19C-783E-2757-199534ACD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27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92D86-9C6C-F95F-5505-8DB3B6BBD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5D82A-6C4F-3D2C-5FDB-1BE12E5E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337BFB-AB68-FD25-B1B7-4C777960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8BEB6-F4AD-AFE6-50D4-0A942B95C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26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3D91A-D971-FE6C-66DB-5B2938A10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835538-C78D-6C31-0A2F-157590B15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A27EB-6145-C9BF-0698-C35547D4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93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559C-764F-6328-1CC5-6FBEE2AFA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8F649-6DD1-FC6B-19A6-0B65D95A3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7F2CD-5295-06D1-64A1-0364E6C7E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14160-F71B-B336-628C-4E3CCA682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A37E6-1E2A-6136-9C3C-332099BFF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7ED9E-B2BC-9607-BF2F-B3EBE542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74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8C30F-1587-E76C-A77B-3EC3C95F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F2F8F-F637-11D5-3D59-1DFA40D5F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E82678-A4B3-2AF7-7500-7605454A4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9603D-AE72-916C-BD53-6CA821EA1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44D1-4B3B-4699-9F57-CF0CE7D87B7E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DE781-6CB9-1B35-0BBC-6D75698BA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4E9B6-3BA1-C6CF-8566-49A9E39A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2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9228D-147D-5F73-1B28-26434D339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AF282-E3F0-9E0E-2C1B-BE320A600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76C3A-FFE2-E593-35D2-0629313C8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344D1-4B3B-4699-9F57-CF0CE7D87B7E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15B4D-7703-7EA3-57C9-A3BFF6B45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3998E-188B-1845-B75B-CE69DC917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6D745-9AEF-4C2C-8DF0-C2DE22986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7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etr33@cornell.ed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E5D999-C49F-C4E1-EC18-BB2EACF5A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7" t="8738" b="93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F7468A-8806-12DB-F019-AFA832926B33}"/>
              </a:ext>
            </a:extLst>
          </p:cNvPr>
          <p:cNvSpPr txBox="1"/>
          <p:nvPr/>
        </p:nvSpPr>
        <p:spPr>
          <a:xfrm>
            <a:off x="103404" y="5574307"/>
            <a:ext cx="69826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Standard Update/Changes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Cornell Design and Construction Standards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260923</a:t>
            </a:r>
            <a:r>
              <a:rPr lang="en-US" sz="2000" dirty="0"/>
              <a:t> </a:t>
            </a:r>
            <a:r>
              <a:rPr lang="en-US" sz="2000" b="1" dirty="0">
                <a:solidFill>
                  <a:schemeClr val="bg1"/>
                </a:solidFill>
              </a:rPr>
              <a:t>Lighting Controls Design Standard</a:t>
            </a:r>
          </a:p>
          <a:p>
            <a:br>
              <a:rPr lang="en-US" sz="2000" b="1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25959C-D01C-8613-23FB-6B0D1931FDD4}"/>
              </a:ext>
            </a:extLst>
          </p:cNvPr>
          <p:cNvSpPr txBox="1"/>
          <p:nvPr/>
        </p:nvSpPr>
        <p:spPr>
          <a:xfrm>
            <a:off x="4423317" y="5574307"/>
            <a:ext cx="76652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</a:rPr>
              <a:t>Erich Reichard(ETR33)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Facilities Engineering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November 2022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1F626-BA3E-21C3-1D78-41C518467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87458"/>
            <a:ext cx="10515600" cy="1643365"/>
          </a:xfrm>
        </p:spPr>
        <p:txBody>
          <a:bodyPr/>
          <a:lstStyle/>
          <a:p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>Questions?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DDE072-9D07-CFEE-0564-19E64AD3911C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0331BF48-8FD4-4EE0-A41F-17DC40920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DDE2445-CCCB-7659-60E6-3A938874DAB1}"/>
              </a:ext>
            </a:extLst>
          </p:cNvPr>
          <p:cNvSpPr txBox="1">
            <a:spLocks/>
          </p:cNvSpPr>
          <p:nvPr/>
        </p:nvSpPr>
        <p:spPr>
          <a:xfrm>
            <a:off x="640079" y="221691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500AA0-8EA4-BF8A-80C2-B0D6F7BC9BCA}"/>
              </a:ext>
            </a:extLst>
          </p:cNvPr>
          <p:cNvSpPr txBox="1"/>
          <p:nvPr/>
        </p:nvSpPr>
        <p:spPr>
          <a:xfrm>
            <a:off x="640080" y="2030823"/>
            <a:ext cx="6586489" cy="3785419"/>
          </a:xfrm>
          <a:prstGeom prst="rect">
            <a:avLst/>
          </a:prstGeom>
          <a:ln w="12700"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Please contact me with questions or comments: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Erich Reichard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hlinkClick r:id="rId3"/>
              </a:rPr>
              <a:t>etr33@cornell.edu</a:t>
            </a:r>
            <a:r>
              <a:rPr lang="en-US" sz="20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607-255-3934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	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7057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386AB-1E1C-5908-7C1A-515E4AE6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84481"/>
            <a:ext cx="10515600" cy="1325563"/>
          </a:xfrm>
        </p:spPr>
        <p:txBody>
          <a:bodyPr/>
          <a:lstStyle/>
          <a:p>
            <a:r>
              <a:rPr lang="en-US" u="sng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39BA1-A0F3-3077-5138-B290FBCF2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18347"/>
            <a:ext cx="11275968" cy="4786472"/>
          </a:xfrm>
        </p:spPr>
        <p:txBody>
          <a:bodyPr>
            <a:normAutofit/>
          </a:bodyPr>
          <a:lstStyle/>
          <a:p>
            <a:r>
              <a:rPr lang="en-US" dirty="0"/>
              <a:t>Previous version – dating back to 2016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FE collaboration with former </a:t>
            </a:r>
            <a:r>
              <a:rPr lang="en-US" sz="2400" dirty="0"/>
              <a:t>Director of Utilities and Distribution and Energy Management </a:t>
            </a:r>
            <a:r>
              <a:rPr lang="en-US" dirty="0"/>
              <a:t>Lanny Joyce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Goal was to remove proprietary systems, specifically Lutron Quantum</a:t>
            </a:r>
          </a:p>
          <a:p>
            <a:r>
              <a:rPr lang="en-US" dirty="0"/>
              <a:t>Gates Hall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Lutron Quantum wanted to charge for software upgrade, server hardware, single workstation for control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Legacy systems installed in Gates as well as other buildings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Cornell refused to pay for the upgraded software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Created conversation for all controls on Building Automated Control System (BACS) </a:t>
            </a:r>
          </a:p>
          <a:p>
            <a:r>
              <a:rPr lang="en-US" dirty="0"/>
              <a:t>Lighting control on BACS gave Cornell control of any changes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BA374C24-D361-8979-FD2C-65435B496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D7F337-5934-B03F-1E1C-E2F579C383FF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103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13912-7A58-957C-F611-73B52BCD3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838"/>
            <a:ext cx="10515600" cy="1325563"/>
          </a:xfrm>
        </p:spPr>
        <p:txBody>
          <a:bodyPr/>
          <a:lstStyle/>
          <a:p>
            <a:r>
              <a:rPr lang="en-US" u="sng" dirty="0"/>
              <a:t>Types of Systems – Previous Terminology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20888-3CAA-41CA-16FF-8EC3EEA51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917"/>
            <a:ext cx="10515600" cy="3434352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Integrated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Connected and controlled through BACS</a:t>
            </a:r>
          </a:p>
          <a:p>
            <a:r>
              <a:rPr lang="en-US" sz="3000" dirty="0"/>
              <a:t>Stand alone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Controlled by individual components using low voltage or wireless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No connection to any other rooms or spaces. No internet, building control connections </a:t>
            </a:r>
          </a:p>
          <a:p>
            <a:r>
              <a:rPr lang="en-US" sz="3000" dirty="0"/>
              <a:t>Networked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Stand alone systems connected through hubs/nodes to network devices together using ethernet, wireless or proprietary networks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DF811971-64B5-59F2-C750-A0E8BA1D3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4F234F-3957-50DF-7E63-C72C63AB4D06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701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4CF8A-961C-8815-4098-1B14A163F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992" y="89518"/>
            <a:ext cx="6889545" cy="648418"/>
          </a:xfrm>
        </p:spPr>
        <p:txBody>
          <a:bodyPr>
            <a:normAutofit fontScale="90000"/>
          </a:bodyPr>
          <a:lstStyle/>
          <a:p>
            <a:r>
              <a:rPr lang="en-US" dirty="0"/>
              <a:t>BACS Controlled Lighting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8CA46B-9AD1-23EA-3813-DC9563289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671" y="4097339"/>
            <a:ext cx="2090601" cy="1752600"/>
          </a:xfrm>
          <a:prstGeom prst="rect">
            <a:avLst/>
          </a:prstGeom>
        </p:spPr>
      </p:pic>
      <p:pic>
        <p:nvPicPr>
          <p:cNvPr id="1028" name="Picture 4" descr="White">
            <a:extLst>
              <a:ext uri="{FF2B5EF4-FFF2-40B4-BE49-F238E27FC236}">
                <a16:creationId xmlns:a16="http://schemas.microsoft.com/office/drawing/2014/main" id="{AD1B5927-2755-C3DE-59B9-1B2F0BE3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12" y="4545014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5EA1C8-8974-3178-3D18-D701D3120502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0049272" y="4973639"/>
            <a:ext cx="48809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8" name="Picture 14" descr="Enclosed Dry Contact Input Relay - 20 Amp SPDT, Class 2 (208-277 VAC)">
            <a:extLst>
              <a:ext uri="{FF2B5EF4-FFF2-40B4-BE49-F238E27FC236}">
                <a16:creationId xmlns:a16="http://schemas.microsoft.com/office/drawing/2014/main" id="{337CB60B-BF5A-851F-4CB6-685BA212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408" y="1677084"/>
            <a:ext cx="61912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96C3A5E-B267-44C6-CC8D-4F607A754FC1}"/>
              </a:ext>
            </a:extLst>
          </p:cNvPr>
          <p:cNvCxnSpPr>
            <a:cxnSpLocks/>
            <a:stCxn id="1028" idx="3"/>
            <a:endCxn id="6" idx="1"/>
          </p:cNvCxnSpPr>
          <p:nvPr/>
        </p:nvCxnSpPr>
        <p:spPr>
          <a:xfrm>
            <a:off x="1491062" y="4973639"/>
            <a:ext cx="6467609" cy="0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17C91496-5048-3A50-2FFF-5C8A93631EE6}"/>
              </a:ext>
            </a:extLst>
          </p:cNvPr>
          <p:cNvCxnSpPr>
            <a:cxnSpLocks/>
          </p:cNvCxnSpPr>
          <p:nvPr/>
        </p:nvCxnSpPr>
        <p:spPr>
          <a:xfrm>
            <a:off x="3027692" y="1981506"/>
            <a:ext cx="4930979" cy="2746676"/>
          </a:xfrm>
          <a:prstGeom prst="bentConnector3">
            <a:avLst>
              <a:gd name="adj1" fmla="val 27747"/>
            </a:avLst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79F1ACB-5CEB-AEC1-1918-AB17C4B2A910}"/>
              </a:ext>
            </a:extLst>
          </p:cNvPr>
          <p:cNvCxnSpPr>
            <a:cxnSpLocks/>
            <a:stCxn id="6" idx="0"/>
            <a:endCxn id="1038" idx="2"/>
          </p:cNvCxnSpPr>
          <p:nvPr/>
        </p:nvCxnSpPr>
        <p:spPr>
          <a:xfrm flipH="1" flipV="1">
            <a:off x="9003971" y="2296209"/>
            <a:ext cx="1" cy="1801130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A8DB9CB-7BF5-4E48-ED5A-473A221768C8}"/>
              </a:ext>
            </a:extLst>
          </p:cNvPr>
          <p:cNvCxnSpPr>
            <a:cxnSpLocks/>
            <a:endCxn id="1038" idx="3"/>
          </p:cNvCxnSpPr>
          <p:nvPr/>
        </p:nvCxnSpPr>
        <p:spPr>
          <a:xfrm flipH="1">
            <a:off x="9313533" y="1986647"/>
            <a:ext cx="122382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77F84B28-FF07-7874-CBA6-C671954CC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0572" y="913562"/>
            <a:ext cx="2136136" cy="1644973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A5DB018-0A8F-DE9B-DA83-E44944C6154F}"/>
              </a:ext>
            </a:extLst>
          </p:cNvPr>
          <p:cNvCxnSpPr>
            <a:cxnSpLocks/>
            <a:stCxn id="1038" idx="1"/>
          </p:cNvCxnSpPr>
          <p:nvPr/>
        </p:nvCxnSpPr>
        <p:spPr>
          <a:xfrm flipH="1">
            <a:off x="7271647" y="1986647"/>
            <a:ext cx="142276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390C7242-89B3-0C56-1861-73BCB6AB4F5F}"/>
              </a:ext>
            </a:extLst>
          </p:cNvPr>
          <p:cNvCxnSpPr>
            <a:cxnSpLocks/>
          </p:cNvCxnSpPr>
          <p:nvPr/>
        </p:nvCxnSpPr>
        <p:spPr>
          <a:xfrm rot="16200000" flipV="1">
            <a:off x="6418829" y="2481509"/>
            <a:ext cx="1682198" cy="1549462"/>
          </a:xfrm>
          <a:prstGeom prst="bentConnector3">
            <a:avLst>
              <a:gd name="adj1" fmla="val 50000"/>
            </a:avLst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Title 1">
            <a:extLst>
              <a:ext uri="{FF2B5EF4-FFF2-40B4-BE49-F238E27FC236}">
                <a16:creationId xmlns:a16="http://schemas.microsoft.com/office/drawing/2014/main" id="{49A5D466-FE9A-BF5E-C7AB-E583AE29E5EE}"/>
              </a:ext>
            </a:extLst>
          </p:cNvPr>
          <p:cNvSpPr txBox="1">
            <a:spLocks/>
          </p:cNvSpPr>
          <p:nvPr/>
        </p:nvSpPr>
        <p:spPr>
          <a:xfrm>
            <a:off x="438822" y="5292367"/>
            <a:ext cx="1247230" cy="648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Wall Switch</a:t>
            </a:r>
          </a:p>
        </p:txBody>
      </p:sp>
      <p:sp>
        <p:nvSpPr>
          <p:cNvPr id="1039" name="Title 1">
            <a:extLst>
              <a:ext uri="{FF2B5EF4-FFF2-40B4-BE49-F238E27FC236}">
                <a16:creationId xmlns:a16="http://schemas.microsoft.com/office/drawing/2014/main" id="{7F1DF9D9-8F76-57B4-8D47-261502623688}"/>
              </a:ext>
            </a:extLst>
          </p:cNvPr>
          <p:cNvSpPr txBox="1">
            <a:spLocks/>
          </p:cNvSpPr>
          <p:nvPr/>
        </p:nvSpPr>
        <p:spPr>
          <a:xfrm>
            <a:off x="4671936" y="1906655"/>
            <a:ext cx="2039709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Light Fixture</a:t>
            </a:r>
          </a:p>
        </p:txBody>
      </p:sp>
      <p:sp>
        <p:nvSpPr>
          <p:cNvPr id="1041" name="Title 1">
            <a:extLst>
              <a:ext uri="{FF2B5EF4-FFF2-40B4-BE49-F238E27FC236}">
                <a16:creationId xmlns:a16="http://schemas.microsoft.com/office/drawing/2014/main" id="{FB93FA13-172C-153E-DC62-C80C7963BE39}"/>
              </a:ext>
            </a:extLst>
          </p:cNvPr>
          <p:cNvSpPr txBox="1">
            <a:spLocks/>
          </p:cNvSpPr>
          <p:nvPr/>
        </p:nvSpPr>
        <p:spPr>
          <a:xfrm>
            <a:off x="8694408" y="1008061"/>
            <a:ext cx="2039709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Relay</a:t>
            </a:r>
          </a:p>
        </p:txBody>
      </p:sp>
      <p:sp>
        <p:nvSpPr>
          <p:cNvPr id="1042" name="Title 1">
            <a:extLst>
              <a:ext uri="{FF2B5EF4-FFF2-40B4-BE49-F238E27FC236}">
                <a16:creationId xmlns:a16="http://schemas.microsoft.com/office/drawing/2014/main" id="{B9E6DD39-7F44-4123-4896-E0F5F204A36E}"/>
              </a:ext>
            </a:extLst>
          </p:cNvPr>
          <p:cNvSpPr txBox="1">
            <a:spLocks/>
          </p:cNvSpPr>
          <p:nvPr/>
        </p:nvSpPr>
        <p:spPr>
          <a:xfrm>
            <a:off x="4848215" y="4143956"/>
            <a:ext cx="2039709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Control Wiring</a:t>
            </a:r>
          </a:p>
        </p:txBody>
      </p:sp>
      <p:sp>
        <p:nvSpPr>
          <p:cNvPr id="1043" name="Title 1">
            <a:extLst>
              <a:ext uri="{FF2B5EF4-FFF2-40B4-BE49-F238E27FC236}">
                <a16:creationId xmlns:a16="http://schemas.microsoft.com/office/drawing/2014/main" id="{ADC1FE72-771C-C2CF-F210-A93C5C560E80}"/>
              </a:ext>
            </a:extLst>
          </p:cNvPr>
          <p:cNvSpPr txBox="1">
            <a:spLocks/>
          </p:cNvSpPr>
          <p:nvPr/>
        </p:nvSpPr>
        <p:spPr>
          <a:xfrm>
            <a:off x="1762798" y="4312817"/>
            <a:ext cx="2039709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Control Wiring</a:t>
            </a:r>
          </a:p>
        </p:txBody>
      </p:sp>
      <p:sp>
        <p:nvSpPr>
          <p:cNvPr id="1045" name="Title 1">
            <a:extLst>
              <a:ext uri="{FF2B5EF4-FFF2-40B4-BE49-F238E27FC236}">
                <a16:creationId xmlns:a16="http://schemas.microsoft.com/office/drawing/2014/main" id="{2914899E-2FE6-AC5D-BA09-2C5FE2135F14}"/>
              </a:ext>
            </a:extLst>
          </p:cNvPr>
          <p:cNvSpPr txBox="1">
            <a:spLocks/>
          </p:cNvSpPr>
          <p:nvPr/>
        </p:nvSpPr>
        <p:spPr>
          <a:xfrm>
            <a:off x="9667459" y="1367727"/>
            <a:ext cx="2039709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Power Wiring</a:t>
            </a:r>
          </a:p>
        </p:txBody>
      </p:sp>
      <p:sp>
        <p:nvSpPr>
          <p:cNvPr id="1046" name="Title 1">
            <a:extLst>
              <a:ext uri="{FF2B5EF4-FFF2-40B4-BE49-F238E27FC236}">
                <a16:creationId xmlns:a16="http://schemas.microsoft.com/office/drawing/2014/main" id="{FE686D43-D939-29B7-C010-4BCDA098E9DF}"/>
              </a:ext>
            </a:extLst>
          </p:cNvPr>
          <p:cNvSpPr txBox="1">
            <a:spLocks/>
          </p:cNvSpPr>
          <p:nvPr/>
        </p:nvSpPr>
        <p:spPr>
          <a:xfrm>
            <a:off x="7268685" y="1371193"/>
            <a:ext cx="2039709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Power Wiring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E8CFB46E-78C9-668B-59EC-D4A81BC4B99A}"/>
              </a:ext>
            </a:extLst>
          </p:cNvPr>
          <p:cNvSpPr txBox="1"/>
          <p:nvPr/>
        </p:nvSpPr>
        <p:spPr>
          <a:xfrm>
            <a:off x="10537362" y="4478934"/>
            <a:ext cx="17350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To Building Automation Control System</a:t>
            </a:r>
          </a:p>
        </p:txBody>
      </p:sp>
      <p:sp>
        <p:nvSpPr>
          <p:cNvPr id="1065" name="Title 1">
            <a:extLst>
              <a:ext uri="{FF2B5EF4-FFF2-40B4-BE49-F238E27FC236}">
                <a16:creationId xmlns:a16="http://schemas.microsoft.com/office/drawing/2014/main" id="{D02FB204-41D7-B7D4-6447-BD42DB5624A0}"/>
              </a:ext>
            </a:extLst>
          </p:cNvPr>
          <p:cNvSpPr txBox="1">
            <a:spLocks/>
          </p:cNvSpPr>
          <p:nvPr/>
        </p:nvSpPr>
        <p:spPr>
          <a:xfrm>
            <a:off x="9105406" y="3392495"/>
            <a:ext cx="1457052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Control Module</a:t>
            </a:r>
          </a:p>
        </p:txBody>
      </p:sp>
      <p:pic>
        <p:nvPicPr>
          <p:cNvPr id="1066" name="Picture 1065">
            <a:extLst>
              <a:ext uri="{FF2B5EF4-FFF2-40B4-BE49-F238E27FC236}">
                <a16:creationId xmlns:a16="http://schemas.microsoft.com/office/drawing/2014/main" id="{13A1A3B1-5C0E-3531-5E12-34FD66E95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9141" y="1532921"/>
            <a:ext cx="855982" cy="807243"/>
          </a:xfrm>
          <a:prstGeom prst="rect">
            <a:avLst/>
          </a:prstGeom>
        </p:spPr>
      </p:pic>
      <p:pic>
        <p:nvPicPr>
          <p:cNvPr id="1067" name="Picture 1066" descr="A picture containing logo&#10;&#10;Description automatically generated">
            <a:extLst>
              <a:ext uri="{FF2B5EF4-FFF2-40B4-BE49-F238E27FC236}">
                <a16:creationId xmlns:a16="http://schemas.microsoft.com/office/drawing/2014/main" id="{54DBD98D-EC2F-3BDE-A48F-B122F22C2C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1068" name="Straight Connector 1067">
            <a:extLst>
              <a:ext uri="{FF2B5EF4-FFF2-40B4-BE49-F238E27FC236}">
                <a16:creationId xmlns:a16="http://schemas.microsoft.com/office/drawing/2014/main" id="{22E8F679-8DDB-A73C-B857-9FC4905CF735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85CB84BF-DE01-CA00-0B74-801420C1BCFF}"/>
              </a:ext>
            </a:extLst>
          </p:cNvPr>
          <p:cNvSpPr txBox="1">
            <a:spLocks/>
          </p:cNvSpPr>
          <p:nvPr/>
        </p:nvSpPr>
        <p:spPr>
          <a:xfrm>
            <a:off x="6485197" y="2647470"/>
            <a:ext cx="2039709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Control Wiring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21FE4D-2E8C-4B58-4BBC-EDA38E8FF4A8}"/>
              </a:ext>
            </a:extLst>
          </p:cNvPr>
          <p:cNvSpPr txBox="1">
            <a:spLocks/>
          </p:cNvSpPr>
          <p:nvPr/>
        </p:nvSpPr>
        <p:spPr>
          <a:xfrm>
            <a:off x="9001335" y="2411784"/>
            <a:ext cx="2039709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Control Wiring</a:t>
            </a:r>
          </a:p>
        </p:txBody>
      </p:sp>
      <p:pic>
        <p:nvPicPr>
          <p:cNvPr id="1026" name="Picture 2" descr="Understanding 0-10V Dimming with Today's LED Commercial Fixtures – The  Lighting Blog">
            <a:extLst>
              <a:ext uri="{FF2B5EF4-FFF2-40B4-BE49-F238E27FC236}">
                <a16:creationId xmlns:a16="http://schemas.microsoft.com/office/drawing/2014/main" id="{81A7FA8A-FCA4-A87A-3799-07B7C5EE6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371" y="3701742"/>
            <a:ext cx="1189813" cy="8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3BC95D-26BA-39A0-2D17-16EF93E9F363}"/>
              </a:ext>
            </a:extLst>
          </p:cNvPr>
          <p:cNvSpPr txBox="1">
            <a:spLocks/>
          </p:cNvSpPr>
          <p:nvPr/>
        </p:nvSpPr>
        <p:spPr>
          <a:xfrm>
            <a:off x="1457883" y="917215"/>
            <a:ext cx="2039709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Occupancy/Vacancy Sensor</a:t>
            </a:r>
          </a:p>
        </p:txBody>
      </p:sp>
    </p:spTree>
    <p:extLst>
      <p:ext uri="{BB962C8B-B14F-4D97-AF65-F5344CB8AC3E}">
        <p14:creationId xmlns:p14="http://schemas.microsoft.com/office/powerpoint/2010/main" val="3087137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4CF8A-961C-8815-4098-1B14A163F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364" y="145037"/>
            <a:ext cx="4868091" cy="648418"/>
          </a:xfrm>
        </p:spPr>
        <p:txBody>
          <a:bodyPr>
            <a:normAutofit fontScale="90000"/>
          </a:bodyPr>
          <a:lstStyle/>
          <a:p>
            <a:r>
              <a:rPr lang="en-US" dirty="0"/>
              <a:t>Stand Alone System</a:t>
            </a:r>
          </a:p>
        </p:txBody>
      </p:sp>
      <p:pic>
        <p:nvPicPr>
          <p:cNvPr id="1026" name="Picture 2" descr="Wattstopper LMRC-111 DLM Room Controller Spec Sheet">
            <a:extLst>
              <a:ext uri="{FF2B5EF4-FFF2-40B4-BE49-F238E27FC236}">
                <a16:creationId xmlns:a16="http://schemas.microsoft.com/office/drawing/2014/main" id="{1454A672-D90A-F855-1D60-5F05F3D2C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254" y="1956595"/>
            <a:ext cx="1165236" cy="8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ite">
            <a:extLst>
              <a:ext uri="{FF2B5EF4-FFF2-40B4-BE49-F238E27FC236}">
                <a16:creationId xmlns:a16="http://schemas.microsoft.com/office/drawing/2014/main" id="{AD1B5927-2755-C3DE-59B9-1B2F0BE3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02" y="5015267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17C91496-5048-3A50-2FFF-5C8A93631EE6}"/>
              </a:ext>
            </a:extLst>
          </p:cNvPr>
          <p:cNvCxnSpPr>
            <a:cxnSpLocks/>
          </p:cNvCxnSpPr>
          <p:nvPr/>
        </p:nvCxnSpPr>
        <p:spPr>
          <a:xfrm rot="5400000">
            <a:off x="874727" y="3097802"/>
            <a:ext cx="2425367" cy="1444399"/>
          </a:xfrm>
          <a:prstGeom prst="bentConnector3">
            <a:avLst>
              <a:gd name="adj1" fmla="val 50000"/>
            </a:avLst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A8DB9CB-7BF5-4E48-ED5A-473A221768C8}"/>
              </a:ext>
            </a:extLst>
          </p:cNvPr>
          <p:cNvCxnSpPr>
            <a:cxnSpLocks/>
          </p:cNvCxnSpPr>
          <p:nvPr/>
        </p:nvCxnSpPr>
        <p:spPr>
          <a:xfrm flipH="1">
            <a:off x="10315030" y="2474318"/>
            <a:ext cx="122382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77F84B28-FF07-7874-CBA6-C671954CC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484" y="1432378"/>
            <a:ext cx="2136136" cy="1644973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A5DB018-0A8F-DE9B-DA83-E44944C6154F}"/>
              </a:ext>
            </a:extLst>
          </p:cNvPr>
          <p:cNvCxnSpPr>
            <a:cxnSpLocks/>
          </p:cNvCxnSpPr>
          <p:nvPr/>
        </p:nvCxnSpPr>
        <p:spPr>
          <a:xfrm flipH="1">
            <a:off x="7855131" y="2470615"/>
            <a:ext cx="1358538" cy="37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7D30668-CDD0-94EB-67E5-E20B27033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1614" y="1800075"/>
            <a:ext cx="855982" cy="807243"/>
          </a:xfrm>
          <a:prstGeom prst="rect">
            <a:avLst/>
          </a:prstGeom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1AE342D9-0AA7-6BB3-1BF6-D02D80A2B2B0}"/>
              </a:ext>
            </a:extLst>
          </p:cNvPr>
          <p:cNvCxnSpPr>
            <a:cxnSpLocks/>
          </p:cNvCxnSpPr>
          <p:nvPr/>
        </p:nvCxnSpPr>
        <p:spPr>
          <a:xfrm flipV="1">
            <a:off x="1715589" y="2470615"/>
            <a:ext cx="4307821" cy="2955007"/>
          </a:xfrm>
          <a:prstGeom prst="bentConnector3">
            <a:avLst>
              <a:gd name="adj1" fmla="val 50000"/>
            </a:avLst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91579E75-978F-D421-9A48-5475863DCD1F}"/>
              </a:ext>
            </a:extLst>
          </p:cNvPr>
          <p:cNvCxnSpPr>
            <a:cxnSpLocks/>
            <a:stCxn id="1026" idx="2"/>
          </p:cNvCxnSpPr>
          <p:nvPr/>
        </p:nvCxnSpPr>
        <p:spPr>
          <a:xfrm rot="5400000">
            <a:off x="4265141" y="217078"/>
            <a:ext cx="2917180" cy="8016283"/>
          </a:xfrm>
          <a:prstGeom prst="bentConnector2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7223C8D6-693F-6995-A50F-7FC5EF3E14E1}"/>
              </a:ext>
            </a:extLst>
          </p:cNvPr>
          <p:cNvSpPr txBox="1">
            <a:spLocks/>
          </p:cNvSpPr>
          <p:nvPr/>
        </p:nvSpPr>
        <p:spPr>
          <a:xfrm>
            <a:off x="793992" y="5778233"/>
            <a:ext cx="1247230" cy="648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Wall Switch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745D921-2A55-9D9D-9B98-CAE003275607}"/>
              </a:ext>
            </a:extLst>
          </p:cNvPr>
          <p:cNvSpPr txBox="1">
            <a:spLocks/>
          </p:cNvSpPr>
          <p:nvPr/>
        </p:nvSpPr>
        <p:spPr>
          <a:xfrm>
            <a:off x="1570940" y="1174191"/>
            <a:ext cx="2039709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Occupancy/Vacancy Sensor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437B3925-4C47-48CA-1FBE-21C551AD3F87}"/>
              </a:ext>
            </a:extLst>
          </p:cNvPr>
          <p:cNvSpPr txBox="1">
            <a:spLocks/>
          </p:cNvSpPr>
          <p:nvPr/>
        </p:nvSpPr>
        <p:spPr>
          <a:xfrm>
            <a:off x="6280512" y="2870561"/>
            <a:ext cx="2039709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Light Fixture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30086B72-0DBB-ED49-9010-B6E2A2B05DC7}"/>
              </a:ext>
            </a:extLst>
          </p:cNvPr>
          <p:cNvSpPr txBox="1">
            <a:spLocks/>
          </p:cNvSpPr>
          <p:nvPr/>
        </p:nvSpPr>
        <p:spPr>
          <a:xfrm>
            <a:off x="8790531" y="1326382"/>
            <a:ext cx="2039709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Power Pack/Relay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597D07A0-09C6-2608-7A47-5BE15771A9B6}"/>
              </a:ext>
            </a:extLst>
          </p:cNvPr>
          <p:cNvSpPr txBox="1">
            <a:spLocks/>
          </p:cNvSpPr>
          <p:nvPr/>
        </p:nvSpPr>
        <p:spPr>
          <a:xfrm>
            <a:off x="10281634" y="1838147"/>
            <a:ext cx="2039709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Power Wiring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F890022-54D1-D85D-FDA3-E2E9758F2E18}"/>
              </a:ext>
            </a:extLst>
          </p:cNvPr>
          <p:cNvSpPr txBox="1">
            <a:spLocks/>
          </p:cNvSpPr>
          <p:nvPr/>
        </p:nvSpPr>
        <p:spPr>
          <a:xfrm>
            <a:off x="5944228" y="5103269"/>
            <a:ext cx="2039709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Control Wiring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AE352B7-AF1D-430E-DE7B-475508840D46}"/>
              </a:ext>
            </a:extLst>
          </p:cNvPr>
          <p:cNvSpPr txBox="1">
            <a:spLocks/>
          </p:cNvSpPr>
          <p:nvPr/>
        </p:nvSpPr>
        <p:spPr>
          <a:xfrm>
            <a:off x="4211222" y="1891779"/>
            <a:ext cx="2039709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Control Wiring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E99817B8-3F82-A042-FA47-124BFB4BBBDA}"/>
              </a:ext>
            </a:extLst>
          </p:cNvPr>
          <p:cNvSpPr txBox="1">
            <a:spLocks/>
          </p:cNvSpPr>
          <p:nvPr/>
        </p:nvSpPr>
        <p:spPr>
          <a:xfrm>
            <a:off x="1318763" y="3205893"/>
            <a:ext cx="2039709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Control Wiring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F3F1113F-6C12-C86C-ACA5-CE4035DFEE5A}"/>
              </a:ext>
            </a:extLst>
          </p:cNvPr>
          <p:cNvSpPr txBox="1">
            <a:spLocks/>
          </p:cNvSpPr>
          <p:nvPr/>
        </p:nvSpPr>
        <p:spPr>
          <a:xfrm>
            <a:off x="7770677" y="1855398"/>
            <a:ext cx="2039709" cy="92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Power Wiring</a:t>
            </a:r>
          </a:p>
        </p:txBody>
      </p:sp>
      <p:pic>
        <p:nvPicPr>
          <p:cNvPr id="57" name="Picture 56" descr="A picture containing logo&#10;&#10;Description automatically generated">
            <a:extLst>
              <a:ext uri="{FF2B5EF4-FFF2-40B4-BE49-F238E27FC236}">
                <a16:creationId xmlns:a16="http://schemas.microsoft.com/office/drawing/2014/main" id="{A3CD655E-525B-94C5-9365-F895CACA89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B667100-C990-6294-57DF-BA71282994CA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Understanding 0-10V Dimming with Today's LED Commercial Fixtures – The  Lighting Blog">
            <a:extLst>
              <a:ext uri="{FF2B5EF4-FFF2-40B4-BE49-F238E27FC236}">
                <a16:creationId xmlns:a16="http://schemas.microsoft.com/office/drawing/2014/main" id="{3D93DFDC-66E3-75DD-DEFD-51F75B9BD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09" y="4519037"/>
            <a:ext cx="1189813" cy="8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213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8A6E48-0C88-612D-1435-D6476B11789F}"/>
              </a:ext>
            </a:extLst>
          </p:cNvPr>
          <p:cNvSpPr txBox="1"/>
          <p:nvPr/>
        </p:nvSpPr>
        <p:spPr>
          <a:xfrm>
            <a:off x="362170" y="691308"/>
            <a:ext cx="1153455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Who were the primary authors/editors of the revised standard?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FE Electrical Engineer Chris Wayman and myself were primary authors in collaboration with: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FE Mechanical – Senior Mechanical Engineer Elizabeth Kolacki and Mechanical Section Leader Jim Feeley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Utilities/E&amp;S – Former Director of Utilities and Distribution and Energy Management Mark Howe and current interim Director of Utilities and Distribution and Energy Management Cole Tucker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FCS Control Shop – Controls Shop Manager Dustin Darnell and Controls Shop DDC Applications Designer Jason Arnold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8C15C-2404-B194-F5CD-FD32438B0521}"/>
              </a:ext>
            </a:extLst>
          </p:cNvPr>
          <p:cNvSpPr txBox="1"/>
          <p:nvPr/>
        </p:nvSpPr>
        <p:spPr>
          <a:xfrm>
            <a:off x="362170" y="0"/>
            <a:ext cx="11829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260923 Lighting Controls Design Standard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D487D60E-1E7E-2E36-DC9E-DBE9C74E4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64879B-0183-3EDA-50DB-C23FFCA540CA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057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8A6E48-0C88-612D-1435-D6476B11789F}"/>
              </a:ext>
            </a:extLst>
          </p:cNvPr>
          <p:cNvSpPr txBox="1"/>
          <p:nvPr/>
        </p:nvSpPr>
        <p:spPr>
          <a:xfrm>
            <a:off x="362170" y="691308"/>
            <a:ext cx="953430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Why did we update the standard?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FE reviews all standards every two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Cost implications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Maintenance implications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Applying lessons learned NCRE and other recent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Confusion over previous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University Stewardship</a:t>
            </a:r>
          </a:p>
          <a:p>
            <a:r>
              <a:rPr lang="en-US" sz="2000" dirty="0"/>
              <a:t>	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8C15C-2404-B194-F5CD-FD32438B0521}"/>
              </a:ext>
            </a:extLst>
          </p:cNvPr>
          <p:cNvSpPr txBox="1"/>
          <p:nvPr/>
        </p:nvSpPr>
        <p:spPr>
          <a:xfrm>
            <a:off x="362170" y="0"/>
            <a:ext cx="11829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260923 Lighting Controls Design Standard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0D1C43AD-E694-BD61-BA7B-7FB4E8411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492AAA-F34E-E882-F7DB-94E8272AE68E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68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8A6E48-0C88-612D-1435-D6476B11789F}"/>
              </a:ext>
            </a:extLst>
          </p:cNvPr>
          <p:cNvSpPr txBox="1"/>
          <p:nvPr/>
        </p:nvSpPr>
        <p:spPr>
          <a:xfrm>
            <a:off x="489760" y="882488"/>
            <a:ext cx="1064577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Reduce up-front cost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Less wiring for control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programming for input/output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Recently BACS control was valued out of most spaces in CIS,  which greatly lowered upfront cost for lighting control</a:t>
            </a:r>
          </a:p>
          <a:p>
            <a:endParaRPr lang="en-US" sz="2800" dirty="0"/>
          </a:p>
          <a:p>
            <a:r>
              <a:rPr lang="en-US" sz="2800" u="sng" dirty="0"/>
              <a:t>Less Maintenance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Less troubleshooting and programming for changes in future by Controls Shop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Devices replaced by Zone Electricians, will not require reprogramming</a:t>
            </a:r>
          </a:p>
          <a:p>
            <a:r>
              <a:rPr lang="en-US" sz="2000" dirty="0"/>
              <a:t>	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8C15C-2404-B194-F5CD-FD32438B0521}"/>
              </a:ext>
            </a:extLst>
          </p:cNvPr>
          <p:cNvSpPr txBox="1"/>
          <p:nvPr/>
        </p:nvSpPr>
        <p:spPr>
          <a:xfrm>
            <a:off x="362169" y="297713"/>
            <a:ext cx="9382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Cost Implications, Installation Impacts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CFBB6547-3FB4-5EC6-F934-35052EDD4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1100E7-0F69-2895-3AF8-B8D0D6AFFD4F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098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8A6E48-0C88-612D-1435-D6476B11789F}"/>
              </a:ext>
            </a:extLst>
          </p:cNvPr>
          <p:cNvSpPr txBox="1"/>
          <p:nvPr/>
        </p:nvSpPr>
        <p:spPr>
          <a:xfrm>
            <a:off x="362170" y="606069"/>
            <a:ext cx="115715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Major Changes</a:t>
            </a:r>
            <a:r>
              <a:rPr lang="en-US" sz="2800" dirty="0"/>
              <a:t>: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Simplified control in most spaces – Offices, classrooms, laboratories,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8C15C-2404-B194-F5CD-FD32438B0521}"/>
              </a:ext>
            </a:extLst>
          </p:cNvPr>
          <p:cNvSpPr txBox="1"/>
          <p:nvPr/>
        </p:nvSpPr>
        <p:spPr>
          <a:xfrm>
            <a:off x="362170" y="0"/>
            <a:ext cx="11829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260923 Lighting Controls Design Standard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21ABBB1-95E4-A858-D52E-67D1A51B7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" y="6010003"/>
            <a:ext cx="3101340" cy="7772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1D8D99-BFB3-D073-F85C-B650AF0D6A00}"/>
              </a:ext>
            </a:extLst>
          </p:cNvPr>
          <p:cNvCxnSpPr>
            <a:cxnSpLocks/>
          </p:cNvCxnSpPr>
          <p:nvPr/>
        </p:nvCxnSpPr>
        <p:spPr>
          <a:xfrm>
            <a:off x="0" y="591312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D4AF60F-8F71-874B-243F-1C69DDA17CF6}"/>
              </a:ext>
            </a:extLst>
          </p:cNvPr>
          <p:cNvSpPr txBox="1"/>
          <p:nvPr/>
        </p:nvSpPr>
        <p:spPr>
          <a:xfrm>
            <a:off x="362169" y="3498587"/>
            <a:ext cx="11656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BACS controlled lighting only in specific spaces – animal rooms, plant growth rooms, atriums and corridors</a:t>
            </a:r>
          </a:p>
        </p:txBody>
      </p:sp>
      <p:pic>
        <p:nvPicPr>
          <p:cNvPr id="2052" name="Picture 4" descr="Office Space in Connecticut | Our Private Offices | OfficePlace">
            <a:extLst>
              <a:ext uri="{FF2B5EF4-FFF2-40B4-BE49-F238E27FC236}">
                <a16:creationId xmlns:a16="http://schemas.microsoft.com/office/drawing/2014/main" id="{1180EF58-4723-232E-03CD-9F51B3774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95" y="1862630"/>
            <a:ext cx="2363199" cy="157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 considerations for laboratory site selection - CRB">
            <a:extLst>
              <a:ext uri="{FF2B5EF4-FFF2-40B4-BE49-F238E27FC236}">
                <a16:creationId xmlns:a16="http://schemas.microsoft.com/office/drawing/2014/main" id="{B3E38C60-BE5E-FE53-6C1E-D8A0F2A7A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273" y="1858853"/>
            <a:ext cx="3150932" cy="157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rbon Dioxide for Plant Growth in Controlled Environments - MineARC Systems">
            <a:extLst>
              <a:ext uri="{FF2B5EF4-FFF2-40B4-BE49-F238E27FC236}">
                <a16:creationId xmlns:a16="http://schemas.microsoft.com/office/drawing/2014/main" id="{64C3E9E6-D042-F4E0-51D1-6C618CE5E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659" y="4184543"/>
            <a:ext cx="2647367" cy="163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52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17264</TotalTime>
  <Words>498</Words>
  <Application>Microsoft Office PowerPoint</Application>
  <PresentationFormat>Widescreen</PresentationFormat>
  <Paragraphs>97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Courier New</vt:lpstr>
      <vt:lpstr>Office Theme</vt:lpstr>
      <vt:lpstr>PowerPoint Presentation</vt:lpstr>
      <vt:lpstr>History</vt:lpstr>
      <vt:lpstr>Types of Systems – Previous Terminology </vt:lpstr>
      <vt:lpstr>BACS Controlled Lighting System</vt:lpstr>
      <vt:lpstr>Stand Alone System</vt:lpstr>
      <vt:lpstr>PowerPoint Presentation</vt:lpstr>
      <vt:lpstr>PowerPoint Presentation</vt:lpstr>
      <vt:lpstr>PowerPoint Presentation</vt:lpstr>
      <vt:lpstr>PowerPoint Presentation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D. Kozlowski</dc:creator>
  <cp:lastModifiedBy>Taylor Thompson</cp:lastModifiedBy>
  <cp:revision>50</cp:revision>
  <dcterms:created xsi:type="dcterms:W3CDTF">2022-09-08T15:46:27Z</dcterms:created>
  <dcterms:modified xsi:type="dcterms:W3CDTF">2022-11-30T16:04:18Z</dcterms:modified>
</cp:coreProperties>
</file>