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.jpg" ContentType="image/jpg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99" r:id="rId5"/>
    <p:sldMasterId id="2147483705" r:id="rId6"/>
  </p:sldMasterIdLst>
  <p:notesMasterIdLst>
    <p:notesMasterId r:id="rId22"/>
  </p:notesMasterIdLst>
  <p:sldIdLst>
    <p:sldId id="256" r:id="rId7"/>
    <p:sldId id="257" r:id="rId8"/>
    <p:sldId id="448" r:id="rId9"/>
    <p:sldId id="453" r:id="rId10"/>
    <p:sldId id="349" r:id="rId11"/>
    <p:sldId id="294" r:id="rId12"/>
    <p:sldId id="288" r:id="rId13"/>
    <p:sldId id="318" r:id="rId14"/>
    <p:sldId id="343" r:id="rId15"/>
    <p:sldId id="344" r:id="rId16"/>
    <p:sldId id="355" r:id="rId17"/>
    <p:sldId id="307" r:id="rId18"/>
    <p:sldId id="450" r:id="rId19"/>
    <p:sldId id="449" r:id="rId20"/>
    <p:sldId id="452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45" autoAdjust="0"/>
    <p:restoredTop sz="79406" autoAdjust="0"/>
  </p:normalViewPr>
  <p:slideViewPr>
    <p:cSldViewPr>
      <p:cViewPr varScale="1">
        <p:scale>
          <a:sx n="70" d="100"/>
          <a:sy n="70" d="100"/>
        </p:scale>
        <p:origin x="126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070C50C-F46C-8A4B-8A41-6A6FBB958D92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53D443-CBAC-934A-8506-FB4DF260D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2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90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Menlo" panose="020B0609030804020204" pitchFamily="49" charset="0"/>
              </a:rPr>
              <a:t>Charge of committee - back in April, </a:t>
            </a:r>
            <a:r>
              <a:rPr lang="en-US" b="1" u="sng" dirty="0">
                <a:effectLst/>
                <a:latin typeface="Menlo" panose="020B0609030804020204" pitchFamily="49" charset="0"/>
              </a:rPr>
              <a:t>based on a charge from Rick and Laura </a:t>
            </a:r>
            <a:r>
              <a:rPr lang="en-US" b="1" u="sng" dirty="0" err="1">
                <a:effectLst/>
                <a:latin typeface="Menlo" panose="020B0609030804020204" pitchFamily="49" charset="0"/>
              </a:rPr>
              <a:t>Syer</a:t>
            </a:r>
            <a:r>
              <a:rPr lang="en-US" dirty="0">
                <a:effectLst/>
                <a:latin typeface="Menlo" panose="020B0609030804020204" pitchFamily="49" charset="0"/>
              </a:rPr>
              <a:t>, a team was assembled to Look at </a:t>
            </a:r>
            <a:r>
              <a:rPr lang="en-US" u="sng" dirty="0">
                <a:effectLst/>
                <a:latin typeface="Menlo" panose="020B0609030804020204" pitchFamily="49" charset="0"/>
              </a:rPr>
              <a:t>Opportunities</a:t>
            </a:r>
            <a:r>
              <a:rPr lang="en-US" dirty="0">
                <a:effectLst/>
                <a:latin typeface="Menlo" panose="020B0609030804020204" pitchFamily="49" charset="0"/>
              </a:rPr>
              <a:t> to </a:t>
            </a:r>
            <a:r>
              <a:rPr lang="en-US" u="sng" dirty="0">
                <a:effectLst/>
                <a:latin typeface="Menlo" panose="020B0609030804020204" pitchFamily="49" charset="0"/>
              </a:rPr>
              <a:t>Improve the PAR and PAR process</a:t>
            </a:r>
            <a:r>
              <a:rPr lang="en-US" dirty="0">
                <a:effectLst/>
                <a:latin typeface="Menlo" panose="020B0609030804020204" pitchFamily="49" charset="0"/>
              </a:rPr>
              <a:t> </a:t>
            </a: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effectLst/>
                <a:latin typeface="Helvetica Neue" panose="02000503000000020004" pitchFamily="2" charset="0"/>
              </a:rPr>
              <a:t>Core Team</a:t>
            </a:r>
            <a:r>
              <a:rPr lang="en-US" dirty="0">
                <a:effectLst/>
                <a:latin typeface="Helvetica Neue" panose="02000503000000020004" pitchFamily="2" charset="0"/>
              </a:rPr>
              <a:t> assigned to this effort is Mary-Lynn, Jessie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Dimick</a:t>
            </a:r>
            <a:r>
              <a:rPr lang="en-US" dirty="0">
                <a:effectLst/>
                <a:latin typeface="Helvetica Neue" panose="02000503000000020004" pitchFamily="2" charset="0"/>
              </a:rPr>
              <a:t>, Donna </a:t>
            </a:r>
            <a:r>
              <a:rPr lang="en-US" dirty="0" err="1">
                <a:effectLst/>
                <a:latin typeface="Helvetica Neue" panose="02000503000000020004" pitchFamily="2" charset="0"/>
              </a:rPr>
              <a:t>Sutliff</a:t>
            </a:r>
            <a:r>
              <a:rPr lang="en-US" dirty="0">
                <a:effectLst/>
                <a:latin typeface="Helvetica Neue" panose="02000503000000020004" pitchFamily="2" charset="0"/>
              </a:rPr>
              <a:t> and me.</a:t>
            </a: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The process started with a discovery phase that included a </a:t>
            </a:r>
            <a:r>
              <a:rPr lang="en-US" u="sng" dirty="0">
                <a:effectLst/>
                <a:latin typeface="Helvetica Neue" panose="02000503000000020004" pitchFamily="2" charset="0"/>
              </a:rPr>
              <a:t>survey that went out to everyone who interacts with PARs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Working groups were </a:t>
            </a:r>
            <a:r>
              <a:rPr lang="en-US" u="sng" dirty="0">
                <a:effectLst/>
                <a:latin typeface="Helvetica Neue" panose="02000503000000020004" pitchFamily="2" charset="0"/>
              </a:rPr>
              <a:t>assembled and provided feedback</a:t>
            </a:r>
            <a:r>
              <a:rPr lang="en-US" dirty="0">
                <a:effectLst/>
                <a:latin typeface="Helvetica Neue" panose="02000503000000020004" pitchFamily="2" charset="0"/>
              </a:rPr>
              <a:t> Jun - Jul</a:t>
            </a: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effectLst/>
                <a:latin typeface="Helvetica Neue" panose="02000503000000020004" pitchFamily="2" charset="0"/>
              </a:rPr>
              <a:t>Then </a:t>
            </a:r>
            <a:r>
              <a:rPr lang="en-US" b="1" u="sng" dirty="0">
                <a:effectLst/>
                <a:latin typeface="Helvetica Neue" panose="02000503000000020004" pitchFamily="2" charset="0"/>
              </a:rPr>
              <a:t>Findings and Recommendations</a:t>
            </a:r>
            <a:r>
              <a:rPr lang="en-US" dirty="0">
                <a:effectLst/>
                <a:latin typeface="Helvetica Neue" panose="02000503000000020004" pitchFamily="2" charset="0"/>
              </a:rPr>
              <a:t> were presented to Rick and Laura in August </a:t>
            </a: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Helvetica Neue" panose="02000503000000020004" pitchFamily="2" charset="0"/>
              </a:rPr>
              <a:t>Over the Last few months - the </a:t>
            </a:r>
            <a:r>
              <a:rPr lang="en-US" b="1" dirty="0">
                <a:effectLst/>
                <a:latin typeface="Helvetica Neue" panose="02000503000000020004" pitchFamily="2" charset="0"/>
              </a:rPr>
              <a:t>New FPAR was designed based on feedback</a:t>
            </a:r>
            <a:r>
              <a:rPr lang="en-US" dirty="0">
                <a:effectLst/>
                <a:latin typeface="Helvetica Neue" panose="02000503000000020004" pitchFamily="2" charset="0"/>
              </a:rPr>
              <a:t> and a </a:t>
            </a:r>
            <a:r>
              <a:rPr lang="en-US" u="sng" dirty="0">
                <a:effectLst/>
                <a:latin typeface="Helvetica Neue" panose="02000503000000020004" pitchFamily="2" charset="0"/>
              </a:rPr>
              <a:t>supporting guidance documents developed</a:t>
            </a:r>
            <a:r>
              <a:rPr lang="en-US" dirty="0">
                <a:effectLst/>
                <a:latin typeface="Helvetica Neue" panose="02000503000000020004" pitchFamily="2" charset="0"/>
              </a:rPr>
              <a:t> </a:t>
            </a:r>
          </a:p>
          <a:p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u="sng" dirty="0">
                <a:effectLst/>
                <a:latin typeface="Helvetica Neue" panose="02000503000000020004" pitchFamily="2" charset="0"/>
              </a:rPr>
              <a:t>Next steps</a:t>
            </a:r>
            <a:r>
              <a:rPr lang="en-US" dirty="0">
                <a:effectLst/>
                <a:latin typeface="Helvetica Neue" panose="02000503000000020004" pitchFamily="2" charset="0"/>
              </a:rPr>
              <a:t> are shown in grey and I’ll </a:t>
            </a:r>
            <a:r>
              <a:rPr lang="en-US" u="sng" dirty="0">
                <a:effectLst/>
                <a:latin typeface="Helvetica Neue" panose="02000503000000020004" pitchFamily="2" charset="0"/>
              </a:rPr>
              <a:t>circle back to this at the end of presentation</a:t>
            </a:r>
            <a:r>
              <a:rPr lang="en-US" dirty="0">
                <a:effectLst/>
                <a:latin typeface="Helvetica Neue" panose="02000503000000020004" pitchFamily="2" charset="0"/>
              </a:rPr>
              <a:t> after I’ve shared with you the </a:t>
            </a:r>
            <a:r>
              <a:rPr lang="en-US" u="sng" dirty="0">
                <a:effectLst/>
                <a:latin typeface="Helvetica Neue" panose="02000503000000020004" pitchFamily="2" charset="0"/>
              </a:rPr>
              <a:t>vision and goals</a:t>
            </a:r>
            <a:r>
              <a:rPr lang="en-US" dirty="0">
                <a:effectLst/>
                <a:latin typeface="Helvetica Neue" panose="02000503000000020004" pitchFamily="2" charset="0"/>
              </a:rPr>
              <a:t> of this initiative and shown you our </a:t>
            </a:r>
            <a:r>
              <a:rPr lang="en-US" u="sng" dirty="0">
                <a:effectLst/>
                <a:latin typeface="Helvetica Neue" panose="02000503000000020004" pitchFamily="2" charset="0"/>
              </a:rPr>
              <a:t>new FPAR mock-up</a:t>
            </a:r>
            <a:endParaRPr lang="en-US" dirty="0"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66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Survey responses indicated a lack of understanding of why PARs exist; PARs are not going to go away, need to understand the primary purposes of authorization of funds, communication of key conditions, and recordkeeping for reporting and analyses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Keith: 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agreement is reached, I think we also need to highlight the need to communicate this to those involved and provide initial and recurring training on the importance of the PAR, e.g., this is not a block-checking exercise, we are entrusted with stewardship of Cornell’s resources and others need to approve 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273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34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Finance manager role much clearer for filling in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4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140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57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315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8307" y="398525"/>
            <a:ext cx="1309878" cy="1277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7162" y="1760464"/>
            <a:ext cx="8329674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508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270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582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93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173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05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827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lower, indoor, plant, decorated&#10;&#10;Description automatically generated">
            <a:extLst>
              <a:ext uri="{FF2B5EF4-FFF2-40B4-BE49-F238E27FC236}">
                <a16:creationId xmlns:a16="http://schemas.microsoft.com/office/drawing/2014/main" id="{8103D98C-B2D1-AC4D-A7AB-22FBF2D72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4" b="7650"/>
          <a:stretch/>
        </p:blipFill>
        <p:spPr>
          <a:xfrm>
            <a:off x="0" y="136523"/>
            <a:ext cx="9144000" cy="672147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cu white lrg.psd">
            <a:extLst>
              <a:ext uri="{FF2B5EF4-FFF2-40B4-BE49-F238E27FC236}">
                <a16:creationId xmlns:a16="http://schemas.microsoft.com/office/drawing/2014/main" id="{FBBE9620-A569-E342-86F1-8A5D60290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763113"/>
            <a:ext cx="1143528" cy="1487555"/>
          </a:xfrm>
          <a:prstGeom prst="rect">
            <a:avLst/>
          </a:prstGeom>
        </p:spPr>
      </p:pic>
      <p:sp>
        <p:nvSpPr>
          <p:cNvPr id="14" name="Title 18">
            <a:extLst>
              <a:ext uri="{FF2B5EF4-FFF2-40B4-BE49-F238E27FC236}">
                <a16:creationId xmlns:a16="http://schemas.microsoft.com/office/drawing/2014/main" id="{EBDFF706-523C-3443-A746-980EE949C5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3415792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AF5CFD81-593A-174A-ABE5-171DDF25EC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3" y="4757787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9AF82-2025-4A46-9A8F-C7EBC5A38F02}"/>
              </a:ext>
            </a:extLst>
          </p:cNvPr>
          <p:cNvSpPr/>
          <p:nvPr userDrawn="1"/>
        </p:nvSpPr>
        <p:spPr>
          <a:xfrm>
            <a:off x="0" y="6623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1543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steeple and trees in front of it&#10;&#10;Description automatically generated with low confidence">
            <a:extLst>
              <a:ext uri="{FF2B5EF4-FFF2-40B4-BE49-F238E27FC236}">
                <a16:creationId xmlns:a16="http://schemas.microsoft.com/office/drawing/2014/main" id="{5DACFDB4-5258-2747-BB47-08DFA53AAD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4"/>
          <a:stretch/>
        </p:blipFill>
        <p:spPr>
          <a:xfrm>
            <a:off x="0" y="136522"/>
            <a:ext cx="9144000" cy="67305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3415792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3" y="4757787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763113"/>
            <a:ext cx="1143528" cy="14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ss, outdoor&#10;&#10;Description automatically generated">
            <a:extLst>
              <a:ext uri="{FF2B5EF4-FFF2-40B4-BE49-F238E27FC236}">
                <a16:creationId xmlns:a16="http://schemas.microsoft.com/office/drawing/2014/main" id="{2EEF5C78-A480-2D4B-B0AD-F63531246B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467"/>
            <a:ext cx="9155317" cy="684953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8">
            <a:extLst>
              <a:ext uri="{FF2B5EF4-FFF2-40B4-BE49-F238E27FC236}">
                <a16:creationId xmlns:a16="http://schemas.microsoft.com/office/drawing/2014/main" id="{DC0A9285-546C-824E-BB82-80DD4A7E57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272" y="3415792"/>
            <a:ext cx="4777596" cy="861774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 anchor="t">
            <a:sp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E4BB0DCA-7A92-6B40-8BBB-8F95D90EFE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273" y="4757787"/>
            <a:ext cx="4137025" cy="646331"/>
          </a:xfr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lIns="182880" tIns="182880" rIns="182880" bIns="182880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+mn-lt"/>
              </a:rPr>
              <a:t>Click to add text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C1DC78-2376-0349-8F5F-611A76241AF7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18B6D14B-CB71-3D4E-99F7-A9E0C7778A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763113"/>
            <a:ext cx="1143528" cy="148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02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 Revision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38401"/>
            <a:ext cx="9144000" cy="240665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sz="2800">
                <a:solidFill>
                  <a:srgbClr val="A7998B"/>
                </a:solidFill>
                <a:latin typeface="+mj-lt"/>
              </a:rPr>
              <a:t>Click to add title</a:t>
            </a:r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2F0129F0-F30E-CA46-95D8-485C2699B0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4" y="536225"/>
            <a:ext cx="1113367" cy="135973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A90F953-0249-5D43-BD33-B0BA15959AE8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78008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under a tree&#10;&#10;Description automatically generated with medium confidence">
            <a:extLst>
              <a:ext uri="{FF2B5EF4-FFF2-40B4-BE49-F238E27FC236}">
                <a16:creationId xmlns:a16="http://schemas.microsoft.com/office/drawing/2014/main" id="{DE502F0A-373A-BE48-AF41-49D60A20F6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t="46125" r="1920" b="13478"/>
          <a:stretch/>
        </p:blipFill>
        <p:spPr>
          <a:xfrm>
            <a:off x="1" y="3454402"/>
            <a:ext cx="9144000" cy="3403599"/>
          </a:xfrm>
          <a:prstGeom prst="rect">
            <a:avLst/>
          </a:prstGeom>
        </p:spPr>
      </p:pic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66A8AAA4-1989-724F-95DE-DE37D4FCC4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4" y="536225"/>
            <a:ext cx="1113367" cy="135973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78600"/>
            <a:ext cx="2895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578600"/>
            <a:ext cx="21336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sz="2800">
                <a:solidFill>
                  <a:srgbClr val="A7998B"/>
                </a:solidFill>
                <a:latin typeface="+mj-lt"/>
              </a:rPr>
              <a:t>Click to add title</a:t>
            </a:r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0A83950-FFBA-554A-B588-D6A580D0D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71604"/>
            <a:ext cx="9144000" cy="175260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0048BE-D63D-3C4B-B69F-DEEA9A7291A7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7800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tree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B0AA7431-FB12-6748-A33B-FC733DA178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 r="4762"/>
          <a:stretch/>
        </p:blipFill>
        <p:spPr>
          <a:xfrm>
            <a:off x="0" y="3429000"/>
            <a:ext cx="9144000" cy="3556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71604"/>
            <a:ext cx="9144000" cy="175260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sz="2800">
                <a:solidFill>
                  <a:srgbClr val="A7998B"/>
                </a:solidFill>
                <a:latin typeface="+mj-lt"/>
              </a:rPr>
              <a:t>Click to add title</a:t>
            </a:r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pic>
        <p:nvPicPr>
          <p:cNvPr id="12" name="Picture 11" descr="cu screen b31b1b.psd">
            <a:extLst>
              <a:ext uri="{FF2B5EF4-FFF2-40B4-BE49-F238E27FC236}">
                <a16:creationId xmlns:a16="http://schemas.microsoft.com/office/drawing/2014/main" id="{3992565B-390F-0E49-BEBB-FCFB7B0F9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4" y="536225"/>
            <a:ext cx="1113367" cy="1359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BEBA6B5-B8A6-AA4A-8C89-E307EC9BBF7B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569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ree, outdoor, plant, wood&#10;&#10;Description automatically generated">
            <a:extLst>
              <a:ext uri="{FF2B5EF4-FFF2-40B4-BE49-F238E27FC236}">
                <a16:creationId xmlns:a16="http://schemas.microsoft.com/office/drawing/2014/main" id="{FF85C5B3-62A1-1E41-A19A-118C04107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3" t="26360" r="3613" b="33094"/>
          <a:stretch/>
        </p:blipFill>
        <p:spPr>
          <a:xfrm>
            <a:off x="-76200" y="3438877"/>
            <a:ext cx="9220200" cy="341912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en-US" sz="2800">
                <a:solidFill>
                  <a:srgbClr val="A7998B"/>
                </a:solidFill>
                <a:latin typeface="+mj-lt"/>
              </a:rPr>
              <a:t>Click to add title</a:t>
            </a:r>
            <a:endParaRPr lang="en-US" sz="280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3" name="Text Placeholder 13">
            <a:extLst>
              <a:ext uri="{FF2B5EF4-FFF2-40B4-BE49-F238E27FC236}">
                <a16:creationId xmlns:a16="http://schemas.microsoft.com/office/drawing/2014/main" id="{F700C50E-FCED-974E-AE11-01401D94F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371604"/>
            <a:ext cx="9144000" cy="1752601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pic>
        <p:nvPicPr>
          <p:cNvPr id="10" name="Picture 9" descr="cu screen b31b1b.psd">
            <a:extLst>
              <a:ext uri="{FF2B5EF4-FFF2-40B4-BE49-F238E27FC236}">
                <a16:creationId xmlns:a16="http://schemas.microsoft.com/office/drawing/2014/main" id="{53244A25-21F2-D24A-ABB6-38D0F9AAA9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4" y="536225"/>
            <a:ext cx="1113367" cy="135973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D1926D-C92B-6A40-8BE8-8DB719C491A3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8773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57860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7/18/22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78600"/>
            <a:ext cx="28956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57860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82" y="-157021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3" y="1752604"/>
            <a:ext cx="8678863" cy="399891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6D217F-405D-D842-BCF8-605A468DB0E6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 descr="cu white lrg.psd">
            <a:extLst>
              <a:ext uri="{FF2B5EF4-FFF2-40B4-BE49-F238E27FC236}">
                <a16:creationId xmlns:a16="http://schemas.microsoft.com/office/drawing/2014/main" id="{C88FCF1F-2A07-B442-9D02-E6E2CE89B9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127000"/>
            <a:ext cx="929024" cy="4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7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 Revision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4756730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900" y="3877559"/>
            <a:ext cx="8558213" cy="27828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61"/>
            <a:ext cx="6554707" cy="8617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78D9ACAA-FDE2-2E47-B810-92F2D7384B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127000"/>
            <a:ext cx="929024" cy="4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8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7/18/22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PAR Revision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38726" y="4756730"/>
            <a:ext cx="825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6" y="1447800"/>
            <a:ext cx="4050507" cy="4876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7"/>
            <a:ext cx="6554707" cy="60344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11" y="1447800"/>
            <a:ext cx="4358795" cy="4876800"/>
          </a:xfrm>
        </p:spPr>
        <p:txBody>
          <a:bodyPr numCol="1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cu white lrg.psd">
            <a:extLst>
              <a:ext uri="{FF2B5EF4-FFF2-40B4-BE49-F238E27FC236}">
                <a16:creationId xmlns:a16="http://schemas.microsoft.com/office/drawing/2014/main" id="{DE780E24-C73F-2641-BCA8-7EB5A5CFB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127000"/>
            <a:ext cx="929024" cy="4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7860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7/18/22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578600"/>
            <a:ext cx="2895600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78600"/>
            <a:ext cx="2133600" cy="365125"/>
          </a:xfrm>
        </p:spPr>
        <p:txBody>
          <a:bodyPr/>
          <a:lstStyle>
            <a:lvl1pPr>
              <a:defRPr sz="1000"/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1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4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81000" y="1298577"/>
            <a:ext cx="8458200" cy="538163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cu white lrg.psd">
            <a:extLst>
              <a:ext uri="{FF2B5EF4-FFF2-40B4-BE49-F238E27FC236}">
                <a16:creationId xmlns:a16="http://schemas.microsoft.com/office/drawing/2014/main" id="{C4484C72-ACA8-0D4F-B547-E196BF6EAB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4103639" y="-127000"/>
            <a:ext cx="929024" cy="47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3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Yellow flowers in a field&#10;&#10;Description automatically generated with low confidence">
            <a:extLst>
              <a:ext uri="{FF2B5EF4-FFF2-40B4-BE49-F238E27FC236}">
                <a16:creationId xmlns:a16="http://schemas.microsoft.com/office/drawing/2014/main" id="{ACA169FA-2D96-DF4A-B5B0-AAC51553FD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14063"/>
          <a:stretch/>
        </p:blipFill>
        <p:spPr>
          <a:xfrm>
            <a:off x="0" y="136523"/>
            <a:ext cx="9144000" cy="672147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C07E3104-5F71-A147-BCA6-8FF456BD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763113"/>
            <a:ext cx="1143528" cy="1487555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9E41D6A-CEE2-BC49-9C75-C30C9FFE8C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7" y="2929411"/>
            <a:ext cx="2498725" cy="905989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C587C51-FE91-4C44-9A72-98873C27B89F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0620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tree, park&#10;&#10;Description automatically generated">
            <a:extLst>
              <a:ext uri="{FF2B5EF4-FFF2-40B4-BE49-F238E27FC236}">
                <a16:creationId xmlns:a16="http://schemas.microsoft.com/office/drawing/2014/main" id="{8E4C5A30-AB21-844A-8D57-490EAB22CB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5" b="11739"/>
          <a:stretch/>
        </p:blipFill>
        <p:spPr>
          <a:xfrm>
            <a:off x="15498" y="136523"/>
            <a:ext cx="9144000" cy="672147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1833D975-7B22-4E40-AE6D-4679985106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763113"/>
            <a:ext cx="1143528" cy="1487555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25A76E2-9570-0E41-99BE-143060C302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7" y="4929107"/>
            <a:ext cx="2498725" cy="905989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5EC99D-D93D-F247-AB06-8EAA0780C5ED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4801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4504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ck tower in a city&#10;&#10;Description automatically generated with low confidence">
            <a:extLst>
              <a:ext uri="{FF2B5EF4-FFF2-40B4-BE49-F238E27FC236}">
                <a16:creationId xmlns:a16="http://schemas.microsoft.com/office/drawing/2014/main" id="{661E066B-CAF1-C041-B194-F828E7317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2" b="2812"/>
          <a:stretch/>
        </p:blipFill>
        <p:spPr>
          <a:xfrm>
            <a:off x="12915" y="136524"/>
            <a:ext cx="9143999" cy="672147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15554C-9387-4378-80C2-5F7076CAC95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E419631-6A90-1D4B-9AC3-E03C8AA89D3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6287" y="2929411"/>
            <a:ext cx="2498725" cy="905989"/>
          </a:xfrm>
          <a:solidFill>
            <a:schemeClr val="tx1">
              <a:alpha val="29000"/>
            </a:schemeClr>
          </a:solidFill>
        </p:spPr>
        <p:txBody>
          <a:bodyPr lIns="182880" tIns="91440" rIns="182880"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9" name="Picture 8" descr="cu white lrg.psd">
            <a:extLst>
              <a:ext uri="{FF2B5EF4-FFF2-40B4-BE49-F238E27FC236}">
                <a16:creationId xmlns:a16="http://schemas.microsoft.com/office/drawing/2014/main" id="{F398FED1-7045-FB49-9E7A-73D72B791B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304272" y="763113"/>
            <a:ext cx="1143528" cy="14875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2F0080C-2D86-EE4D-9499-8C7E75FAA76D}"/>
              </a:ext>
            </a:extLst>
          </p:cNvPr>
          <p:cNvSpPr/>
          <p:nvPr userDrawn="1"/>
        </p:nvSpPr>
        <p:spPr>
          <a:xfrm>
            <a:off x="0" y="0"/>
            <a:ext cx="9144000" cy="222251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0681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12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238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311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150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5641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01E4-3F87-485E-BCF1-0932C51EED9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00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4" r:id="rId4"/>
    <p:sldLayoutId id="2147483650" r:id="rId5"/>
    <p:sldLayoutId id="2147483661" r:id="rId6"/>
    <p:sldLayoutId id="2147483665" r:id="rId7"/>
    <p:sldLayoutId id="2147483657" r:id="rId8"/>
    <p:sldLayoutId id="2147483654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3"/>
                </a:moveTo>
                <a:lnTo>
                  <a:pt x="9144000" y="222503"/>
                </a:lnTo>
                <a:lnTo>
                  <a:pt x="9144000" y="0"/>
                </a:lnTo>
                <a:lnTo>
                  <a:pt x="0" y="0"/>
                </a:lnTo>
                <a:lnTo>
                  <a:pt x="0" y="222503"/>
                </a:lnTo>
                <a:close/>
              </a:path>
            </a:pathLst>
          </a:custGeom>
          <a:solidFill>
            <a:srgbClr val="B3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70959" y="0"/>
            <a:ext cx="1356487" cy="3657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340" y="226567"/>
            <a:ext cx="8529319" cy="8413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3164" y="1072515"/>
            <a:ext cx="8697671" cy="2165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13039" y="6460594"/>
            <a:ext cx="135890" cy="1828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2384">
              <a:lnSpc>
                <a:spcPts val="127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10263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7/18/22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PAR Revision Initiative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0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914377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7162" y="1760464"/>
            <a:ext cx="6527038" cy="99706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</a:t>
            </a:r>
            <a:r>
              <a:rPr sz="3200" b="1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sz="3200" b="1" spc="-2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</a:t>
            </a:r>
            <a:r>
              <a:rPr sz="3200" b="1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sz="3200" b="1" spc="8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  <a:endParaRPr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162" y="4876800"/>
            <a:ext cx="6069838" cy="15293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lang="en-US"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30, 2022</a:t>
            </a:r>
          </a:p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2800" spc="-1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Campus </a:t>
            </a:r>
            <a:r>
              <a:rPr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 </a:t>
            </a:r>
            <a:r>
              <a:rPr sz="2800" spc="-5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Engineering and </a:t>
            </a:r>
            <a:r>
              <a:rPr sz="2800" spc="-1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Management  </a:t>
            </a:r>
            <a:endParaRPr lang="en-US" sz="2800" spc="-1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1B4BF5-9415-B8E1-39A3-1E5309D9FF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52"/>
          <a:stretch/>
        </p:blipFill>
        <p:spPr>
          <a:xfrm>
            <a:off x="5120836" y="1132680"/>
            <a:ext cx="3750778" cy="4677128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50FBF48-4A79-2E4E-3E93-AC3A83906E61}"/>
              </a:ext>
            </a:extLst>
          </p:cNvPr>
          <p:cNvSpPr txBox="1"/>
          <p:nvPr/>
        </p:nvSpPr>
        <p:spPr>
          <a:xfrm>
            <a:off x="1674248" y="5158345"/>
            <a:ext cx="1557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 History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0B5BA90-5493-BE87-9B7B-2407305478BD}"/>
              </a:ext>
            </a:extLst>
          </p:cNvPr>
          <p:cNvSpPr txBox="1"/>
          <p:nvPr/>
        </p:nvSpPr>
        <p:spPr>
          <a:xfrm>
            <a:off x="415590" y="5153688"/>
            <a:ext cx="1960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&amp; Uses Table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30CD3C-E449-4F74-CBF4-5B657E00E854}"/>
              </a:ext>
            </a:extLst>
          </p:cNvPr>
          <p:cNvSpPr txBox="1"/>
          <p:nvPr/>
        </p:nvSpPr>
        <p:spPr>
          <a:xfrm>
            <a:off x="457237" y="3452792"/>
            <a:ext cx="1557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Page 1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4E51DA63-44F0-C8EB-407F-507B94E9A8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77" y="2081191"/>
            <a:ext cx="1061222" cy="1371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44E322F-FD89-8E9E-761B-DC67DAFA7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8510" y="3784416"/>
            <a:ext cx="1055861" cy="1371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7F54827-000A-4334-DFB7-4EAAB8D877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58" y="3777430"/>
            <a:ext cx="1058480" cy="1371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3859D967-5CED-D497-8035-5955BF141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4944" y="2081191"/>
            <a:ext cx="1058480" cy="1371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D5BF41D8-860B-47B8-D510-3EE886B167C3}"/>
              </a:ext>
            </a:extLst>
          </p:cNvPr>
          <p:cNvSpPr txBox="1"/>
          <p:nvPr/>
        </p:nvSpPr>
        <p:spPr>
          <a:xfrm>
            <a:off x="1674247" y="3452792"/>
            <a:ext cx="1557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Page 2</a:t>
            </a:r>
          </a:p>
        </p:txBody>
      </p:sp>
      <p:sp>
        <p:nvSpPr>
          <p:cNvPr id="58" name="Title 2">
            <a:extLst>
              <a:ext uri="{FF2B5EF4-FFF2-40B4-BE49-F238E27FC236}">
                <a16:creationId xmlns:a16="http://schemas.microsoft.com/office/drawing/2014/main" id="{8EE6155D-98F0-F1D3-F2B3-7E84F8FD8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05" y="701753"/>
            <a:ext cx="3119803" cy="5143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Draft PAR Mockup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44A1445-B785-B17D-548B-1B498C478215}"/>
              </a:ext>
            </a:extLst>
          </p:cNvPr>
          <p:cNvSpPr txBox="1"/>
          <p:nvPr/>
        </p:nvSpPr>
        <p:spPr>
          <a:xfrm>
            <a:off x="3097286" y="4307677"/>
            <a:ext cx="1936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Leadership &amp; committee direction (documented) 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BFCF549B-E2FF-CB72-7FB6-FBFC4F6296FD}"/>
              </a:ext>
            </a:extLst>
          </p:cNvPr>
          <p:cNvCxnSpPr>
            <a:cxnSpLocks/>
          </p:cNvCxnSpPr>
          <p:nvPr/>
        </p:nvCxnSpPr>
        <p:spPr>
          <a:xfrm>
            <a:off x="4950079" y="4607889"/>
            <a:ext cx="3415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FEC7A41-4514-3D10-5682-AF848ED77463}"/>
              </a:ext>
            </a:extLst>
          </p:cNvPr>
          <p:cNvGrpSpPr/>
          <p:nvPr/>
        </p:nvGrpSpPr>
        <p:grpSpPr>
          <a:xfrm>
            <a:off x="2906354" y="2294625"/>
            <a:ext cx="1972813" cy="461665"/>
            <a:chOff x="2933484" y="1275262"/>
            <a:chExt cx="1972813" cy="4616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FA93FAD-F3A7-E98E-0FFF-D5E67026819B}"/>
                </a:ext>
              </a:extLst>
            </p:cNvPr>
            <p:cNvSpPr txBox="1"/>
            <p:nvPr/>
          </p:nvSpPr>
          <p:spPr>
            <a:xfrm>
              <a:off x="2933484" y="1275262"/>
              <a:ext cx="1678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Institutional context and direction 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1312CDE8-94C5-70EB-6B88-00ACB12B6E27}"/>
                </a:ext>
              </a:extLst>
            </p:cNvPr>
            <p:cNvCxnSpPr>
              <a:cxnSpLocks/>
            </p:cNvCxnSpPr>
            <p:nvPr/>
          </p:nvCxnSpPr>
          <p:spPr>
            <a:xfrm>
              <a:off x="4198890" y="1600669"/>
              <a:ext cx="70740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710FE3-DF88-C9DE-420C-558C54B39AE3}"/>
              </a:ext>
            </a:extLst>
          </p:cNvPr>
          <p:cNvGrpSpPr/>
          <p:nvPr/>
        </p:nvGrpSpPr>
        <p:grpSpPr>
          <a:xfrm>
            <a:off x="2941857" y="3712349"/>
            <a:ext cx="2091908" cy="276999"/>
            <a:chOff x="2981536" y="2294830"/>
            <a:chExt cx="2091908" cy="27699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CDB4BE2-C0A7-46CE-89E5-9B9BC6EA6D93}"/>
                </a:ext>
              </a:extLst>
            </p:cNvPr>
            <p:cNvSpPr txBox="1"/>
            <p:nvPr/>
          </p:nvSpPr>
          <p:spPr>
            <a:xfrm>
              <a:off x="2981536" y="2294830"/>
              <a:ext cx="1557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Authorizations 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C27443-BA72-FF3F-A8AC-B945BB322662}"/>
                </a:ext>
              </a:extLst>
            </p:cNvPr>
            <p:cNvCxnSpPr>
              <a:cxnSpLocks/>
            </p:cNvCxnSpPr>
            <p:nvPr/>
          </p:nvCxnSpPr>
          <p:spPr>
            <a:xfrm>
              <a:off x="4271058" y="2454820"/>
              <a:ext cx="80238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Left Brace 8">
            <a:extLst>
              <a:ext uri="{FF2B5EF4-FFF2-40B4-BE49-F238E27FC236}">
                <a16:creationId xmlns:a16="http://schemas.microsoft.com/office/drawing/2014/main" id="{8E741164-D445-F4DC-E010-B13FF543537B}"/>
              </a:ext>
            </a:extLst>
          </p:cNvPr>
          <p:cNvSpPr/>
          <p:nvPr/>
        </p:nvSpPr>
        <p:spPr>
          <a:xfrm>
            <a:off x="4954320" y="1733149"/>
            <a:ext cx="118195" cy="1750186"/>
          </a:xfrm>
          <a:prstGeom prst="leftBrac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322634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1CE08-92EC-F046-AFD3-56A05D99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54" y="695069"/>
            <a:ext cx="8677656" cy="514350"/>
          </a:xfrm>
        </p:spPr>
        <p:txBody>
          <a:bodyPr>
            <a:noAutofit/>
          </a:bodyPr>
          <a:lstStyle/>
          <a:p>
            <a:r>
              <a:rPr lang="en-US" sz="2800" dirty="0"/>
              <a:t>PAR Revision Initiative - Timeline and Process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E3AC8-726E-C8AE-29B4-AE81267E855F}"/>
              </a:ext>
            </a:extLst>
          </p:cNvPr>
          <p:cNvSpPr txBox="1"/>
          <p:nvPr/>
        </p:nvSpPr>
        <p:spPr>
          <a:xfrm>
            <a:off x="1824176" y="1630324"/>
            <a:ext cx="621340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Discovery Phase			May - Jun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&amp; Stakeholders 	Jun - Jul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 Approach 			Aug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Document Design 		Aug - Oct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9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Guidance Document		Oct - Nov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B31B1B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eBuilder Process 		Oct – Nov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B31B1B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Confirmations with Stakeholders	Nov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PMPD, FDR &amp; COG Updates		Dec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eBuilder Testing Complete 		Dec 23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Implementation, Training &amp; Pilot	Jan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to CF&amp;PC			Jan 11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Go Live for CF&amp;PC		Feb  1</a:t>
            </a:r>
            <a:r>
              <a:rPr lang="en-US" baseline="30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Implementation 		Feb - Jun</a:t>
            </a:r>
            <a:r>
              <a:rPr lang="en-US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DDF02-D503-0853-11B1-4EE60FD963CF}"/>
              </a:ext>
            </a:extLst>
          </p:cNvPr>
          <p:cNvSpPr txBox="1"/>
          <p:nvPr/>
        </p:nvSpPr>
        <p:spPr>
          <a:xfrm>
            <a:off x="-3104439" y="4265707"/>
            <a:ext cx="796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EDEE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pic>
        <p:nvPicPr>
          <p:cNvPr id="6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C7C3FA11-438C-7AC1-0CEB-CF2C1219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1705962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D83E431D-7B28-0A10-6055-D8D119A56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47" y="2000386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FFADC726-4C66-9F92-3AEE-F615261E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79" y="2306418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248E0551-FECD-1A27-6BCA-BFE17A7C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19" y="2623410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47301F96-2B9A-A1A6-ED2B-19D933FD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59" y="2903826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2237-171A-0BAC-815B-2BB58FAA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Times"/>
              </a:rPr>
              <a:t>Nov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3820A-E322-06A0-6FE4-9628F89B7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Times"/>
              </a:rPr>
              <a:t>PAR Revision Initiative - Report to Sponsors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98178-A680-3D3E-1C20-9D510469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>
                <a:solidFill>
                  <a:prstClr val="black">
                    <a:tint val="75000"/>
                  </a:prstClr>
                </a:solidFill>
                <a:latin typeface="Times"/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65920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771F8-5D4E-AF2A-9806-F579A1E0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Times"/>
              </a:rPr>
              <a:t>7/18/22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398722-77F4-3FC9-65AB-61CD93D39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white"/>
                </a:solidFill>
                <a:latin typeface="Times"/>
              </a:rPr>
              <a:t>PAR Revision Initiative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C86C2-00EF-6BFE-9374-A6CAF91E8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>
                <a:solidFill>
                  <a:prstClr val="white"/>
                </a:solidFill>
                <a:latin typeface="Times"/>
              </a:rPr>
              <a:pPr/>
              <a:t>12</a:t>
            </a:fld>
            <a:endParaRPr lang="en-US">
              <a:solidFill>
                <a:prstClr val="white"/>
              </a:solidFill>
              <a:latin typeface="Times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0545C89-439F-A569-6A6B-50051C8132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0872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7391" y="2998113"/>
            <a:ext cx="6289218" cy="86177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Lighting Controls Standard Update</a:t>
            </a:r>
          </a:p>
        </p:txBody>
      </p:sp>
    </p:spTree>
    <p:extLst>
      <p:ext uri="{BB962C8B-B14F-4D97-AF65-F5344CB8AC3E}">
        <p14:creationId xmlns:p14="http://schemas.microsoft.com/office/powerpoint/2010/main" val="275896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2691" y="2782669"/>
            <a:ext cx="5298618" cy="1292662"/>
          </a:xfrm>
        </p:spPr>
        <p:txBody>
          <a:bodyPr/>
          <a:lstStyle/>
          <a:p>
            <a:pPr marR="0" lvl="0" fontAlgn="base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Fire Protection Systems Acceptance Requirements for Projects</a:t>
            </a:r>
          </a:p>
        </p:txBody>
      </p:sp>
    </p:spTree>
    <p:extLst>
      <p:ext uri="{BB962C8B-B14F-4D97-AF65-F5344CB8AC3E}">
        <p14:creationId xmlns:p14="http://schemas.microsoft.com/office/powerpoint/2010/main" val="340713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7000" y="2998113"/>
            <a:ext cx="4319928" cy="861774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Project Sunlight Training</a:t>
            </a:r>
          </a:p>
        </p:txBody>
      </p:sp>
    </p:spTree>
    <p:extLst>
      <p:ext uri="{BB962C8B-B14F-4D97-AF65-F5344CB8AC3E}">
        <p14:creationId xmlns:p14="http://schemas.microsoft.com/office/powerpoint/2010/main" val="7998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102" y="381000"/>
            <a:ext cx="4263898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7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Today’s</a:t>
            </a:r>
            <a:r>
              <a:rPr sz="3600" b="1" spc="-28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Agenda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31782" y="1206596"/>
            <a:ext cx="5635618" cy="48141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 Revision Initiative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Andrew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Magré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fontAlgn="base"/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Lighting Controls Standard Update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Erich Reichard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fontAlgn="base"/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Fire Protection Systems Acceptance Requirements for Projects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Ron Flynn, Chris McLaughlin, Kathy </a:t>
            </a:r>
            <a:r>
              <a:rPr lang="en-US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MacCheyne</a:t>
            </a:r>
            <a:endParaRPr lang="en-US" sz="2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fontAlgn="base"/>
            <a:endParaRPr lang="en-US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Sunlight Training</a:t>
            </a:r>
          </a:p>
          <a:p>
            <a:pPr marL="800100" lvl="1" indent="-342900" fontAlgn="base">
              <a:buFont typeface="Symbol" panose="05050102010706020507" pitchFamily="18" charset="2"/>
              <a:buChar char=""/>
            </a:pPr>
            <a:r>
              <a: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Danielle Cox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F92C73-DDA1-36BD-7327-0E180505F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1008" y="1803118"/>
            <a:ext cx="2872857" cy="36210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E66454-F222-C30D-39C0-AA54FFE92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4272" y="2998113"/>
            <a:ext cx="3915455" cy="430887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PAR Revision Initiative</a:t>
            </a:r>
          </a:p>
        </p:txBody>
      </p:sp>
    </p:spTree>
    <p:extLst>
      <p:ext uri="{BB962C8B-B14F-4D97-AF65-F5344CB8AC3E}">
        <p14:creationId xmlns:p14="http://schemas.microsoft.com/office/powerpoint/2010/main" val="140403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767B1-41D5-C947-A157-91B87BAEF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472" y="3760626"/>
            <a:ext cx="8306328" cy="1354217"/>
          </a:xfrm>
          <a:noFill/>
        </p:spPr>
        <p:txBody>
          <a:bodyPr/>
          <a:lstStyle/>
          <a:p>
            <a:r>
              <a:rPr lang="en-US" dirty="0"/>
              <a:t>PAR Revision Initiative</a:t>
            </a:r>
            <a:br>
              <a:rPr lang="en-US" dirty="0"/>
            </a:br>
            <a:r>
              <a:rPr lang="en-US" dirty="0"/>
              <a:t>Leadership Council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6F53B-CFB8-F149-BA55-47F1A35A6C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59576" y="5221070"/>
            <a:ext cx="4137025" cy="646331"/>
          </a:xfrm>
          <a:noFill/>
        </p:spPr>
        <p:txBody>
          <a:bodyPr/>
          <a:lstStyle/>
          <a:p>
            <a:r>
              <a:rPr lang="en-US" dirty="0"/>
              <a:t>November 2022</a:t>
            </a:r>
          </a:p>
        </p:txBody>
      </p:sp>
    </p:spTree>
    <p:extLst>
      <p:ext uri="{BB962C8B-B14F-4D97-AF65-F5344CB8AC3E}">
        <p14:creationId xmlns:p14="http://schemas.microsoft.com/office/powerpoint/2010/main" val="386759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1CE08-92EC-F046-AFD3-56A05D99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7" y="732318"/>
            <a:ext cx="8677656" cy="514350"/>
          </a:xfrm>
        </p:spPr>
        <p:txBody>
          <a:bodyPr>
            <a:noAutofit/>
          </a:bodyPr>
          <a:lstStyle/>
          <a:p>
            <a:r>
              <a:rPr lang="en-US" sz="2800" dirty="0"/>
              <a:t>PAR Revision Initiative - Timeline and Process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3E3AC8-726E-C8AE-29B4-AE81267E855F}"/>
              </a:ext>
            </a:extLst>
          </p:cNvPr>
          <p:cNvSpPr txBox="1"/>
          <p:nvPr/>
        </p:nvSpPr>
        <p:spPr>
          <a:xfrm>
            <a:off x="1824176" y="1630324"/>
            <a:ext cx="6213401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Discovery Phase			May - Jun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Working Group &amp; Stakeholders 	Jun - Jul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 Approach 			Aug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Document Design 		Aug - Oct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Guidance Document		Oct - Nov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B31B1B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 eBuilder Process 		Oct – Nov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B31B1B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Confirmations with Stakeholders	Nov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PMPD, FDR &amp; COG Updates		Dec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eBuilder Testing Complete 		Dec 23</a:t>
            </a:r>
            <a:r>
              <a:rPr lang="en-US" baseline="30000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endParaRPr lang="en-US" dirty="0">
              <a:solidFill>
                <a:srgbClr val="DEDEE0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Implementation, Training &amp; Pilot	Jan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 to CF&amp;PC			Jan 11</a:t>
            </a:r>
            <a:r>
              <a:rPr lang="en-US" baseline="30000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en-US" dirty="0">
              <a:solidFill>
                <a:srgbClr val="DEDEE0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Go Live for CF&amp;PC		Feb  1</a:t>
            </a:r>
            <a:r>
              <a:rPr lang="en-US" baseline="30000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ts val="2360"/>
              </a:lnSpc>
            </a:pPr>
            <a:r>
              <a:rPr lang="en-US" dirty="0">
                <a:solidFill>
                  <a:srgbClr val="DEDEE0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 Implementation 		Feb - Jun </a:t>
            </a:r>
          </a:p>
          <a:p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6DDF02-D503-0853-11B1-4EE60FD963CF}"/>
              </a:ext>
            </a:extLst>
          </p:cNvPr>
          <p:cNvSpPr txBox="1"/>
          <p:nvPr/>
        </p:nvSpPr>
        <p:spPr>
          <a:xfrm>
            <a:off x="-3104439" y="4265707"/>
            <a:ext cx="796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DEDEE0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</p:txBody>
      </p:sp>
      <p:pic>
        <p:nvPicPr>
          <p:cNvPr id="6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C7C3FA11-438C-7AC1-0CEB-CF2C12190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47" y="1705962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D83E431D-7B28-0A10-6055-D8D119A56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447" y="2000386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FFADC726-4C66-9F92-3AEE-F615261E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679" y="2306418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248E0551-FECD-1A27-6BCA-BFE17A7C7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119" y="2623410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ownload HD Green Checkmark ✓ Transparent PNG Image - NicePNG.com">
            <a:extLst>
              <a:ext uri="{FF2B5EF4-FFF2-40B4-BE49-F238E27FC236}">
                <a16:creationId xmlns:a16="http://schemas.microsoft.com/office/drawing/2014/main" id="{47301F96-2B9A-A1A6-ED2B-19D933FD3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959" y="2903826"/>
            <a:ext cx="286646" cy="23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42237-171A-0BAC-815B-2BB58FAA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Times"/>
              </a:rPr>
              <a:t>Nov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3820A-E322-06A0-6FE4-9628F89B7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Times"/>
              </a:rPr>
              <a:t>PAR Revision Initiative - Report to Sponsors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98178-A680-3D3E-1C20-9D510469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>
                <a:solidFill>
                  <a:prstClr val="black">
                    <a:tint val="75000"/>
                  </a:prstClr>
                </a:solidFill>
                <a:latin typeface="Times"/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8275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73DCD3-726C-024A-AB11-EFC6B5FA3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1195" y="1969643"/>
            <a:ext cx="7127874" cy="3733800"/>
          </a:xfrm>
        </p:spPr>
        <p:txBody>
          <a:bodyPr>
            <a:normAutofit/>
          </a:bodyPr>
          <a:lstStyle/>
          <a:p>
            <a:pPr>
              <a:lnSpc>
                <a:spcPts val="3280"/>
              </a:lnSpc>
            </a:pPr>
            <a:r>
              <a:rPr lang="en-US" dirty="0"/>
              <a:t>Reimagine and reengineer the PAR, and PAR process from the ground up</a:t>
            </a:r>
          </a:p>
          <a:p>
            <a:pPr>
              <a:lnSpc>
                <a:spcPts val="3280"/>
              </a:lnSpc>
            </a:pPr>
            <a:r>
              <a:rPr lang="en-US" dirty="0"/>
              <a:t>Reflect current business needs</a:t>
            </a:r>
          </a:p>
          <a:p>
            <a:pPr>
              <a:lnSpc>
                <a:spcPts val="3280"/>
              </a:lnSpc>
            </a:pPr>
            <a:r>
              <a:rPr lang="en-US" dirty="0"/>
              <a:t>Leverage and acknowledge expertise of staff subject matter experts</a:t>
            </a:r>
          </a:p>
          <a:p>
            <a:pPr>
              <a:lnSpc>
                <a:spcPts val="3280"/>
              </a:lnSpc>
            </a:pPr>
            <a:r>
              <a:rPr lang="en-US" dirty="0"/>
              <a:t>Design for decision-making, analysis, and reporting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71CE08-92EC-F046-AFD3-56A05D99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" y="654384"/>
            <a:ext cx="8677656" cy="5143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Vision and Goals of Initiative </a:t>
            </a:r>
          </a:p>
        </p:txBody>
      </p:sp>
    </p:spTree>
    <p:extLst>
      <p:ext uri="{BB962C8B-B14F-4D97-AF65-F5344CB8AC3E}">
        <p14:creationId xmlns:p14="http://schemas.microsoft.com/office/powerpoint/2010/main" val="139035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73DCD3-726C-024A-AB11-EFC6B5FA3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55" y="1721358"/>
            <a:ext cx="8678863" cy="40576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Substantiates the expectations and limitations for a </a:t>
            </a:r>
            <a:r>
              <a:rPr lang="en-US" u="sng" dirty="0"/>
              <a:t>financial authorization</a:t>
            </a:r>
            <a:r>
              <a:rPr lang="en-US" dirty="0"/>
              <a:t>, at the thresholds and approvers as determined by Policy 4.2, Transaction Authority and Payment Approval</a:t>
            </a:r>
          </a:p>
          <a:p>
            <a:pPr>
              <a:spcBef>
                <a:spcPts val="800"/>
              </a:spcBef>
            </a:pPr>
            <a:r>
              <a:rPr lang="en-US" u="sng" dirty="0"/>
              <a:t>Communicates to transactional authorities</a:t>
            </a:r>
            <a:r>
              <a:rPr lang="en-US" dirty="0"/>
              <a:t> the scope, schedule, financial commitment and impact considerations for a facilities–related capital project executed by Cornell staff and/or external parties</a:t>
            </a:r>
          </a:p>
          <a:p>
            <a:pPr>
              <a:spcBef>
                <a:spcPts val="800"/>
              </a:spcBef>
            </a:pPr>
            <a:r>
              <a:rPr lang="en-US" dirty="0"/>
              <a:t>Serves as the </a:t>
            </a:r>
            <a:r>
              <a:rPr lang="en-US" u="sng" dirty="0"/>
              <a:t>data of record</a:t>
            </a:r>
            <a:r>
              <a:rPr lang="en-US" dirty="0"/>
              <a:t> for capital accounting activities, consistent with Policy 3.9, Capital Assets</a:t>
            </a:r>
          </a:p>
          <a:p>
            <a:pPr marL="0" indent="0" algn="ctr">
              <a:spcBef>
                <a:spcPts val="800"/>
              </a:spcBef>
              <a:buNone/>
            </a:pPr>
            <a:r>
              <a:rPr lang="en-US" sz="2200" i="1" dirty="0">
                <a:solidFill>
                  <a:srgbClr val="00B050"/>
                </a:solidFill>
              </a:rPr>
              <a:t>The PAR is not intended, nor to be used, as a substitute for advocates and project managers to communicate with each other and with stakeholders.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71CE08-92EC-F046-AFD3-56A05D99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85800"/>
            <a:ext cx="8677656" cy="5143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Helvetica" pitchFamily="2" charset="0"/>
              </a:rPr>
              <a:t>Re-Affirmed: Purpose and Need of PARs</a:t>
            </a:r>
          </a:p>
        </p:txBody>
      </p:sp>
    </p:spTree>
    <p:extLst>
      <p:ext uri="{BB962C8B-B14F-4D97-AF65-F5344CB8AC3E}">
        <p14:creationId xmlns:p14="http://schemas.microsoft.com/office/powerpoint/2010/main" val="13333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73DCD3-726C-024A-AB11-EFC6B5FA3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98" y="1931524"/>
            <a:ext cx="7686002" cy="3847485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</a:pPr>
            <a:r>
              <a:rPr lang="en-US" sz="1800" b="1" dirty="0">
                <a:solidFill>
                  <a:srgbClr val="FFFFFF"/>
                </a:solidFill>
                <a:latin typeface="Times" pitchFamily="2" charset="0"/>
              </a:rPr>
              <a:t>Keep what is valuable and working</a:t>
            </a:r>
            <a:endParaRPr lang="en-US" sz="1800" dirty="0">
              <a:latin typeface="Arial" panose="020B0604020202020204" pitchFamily="34" charset="0"/>
            </a:endParaRPr>
          </a:p>
          <a:p>
            <a:pPr>
              <a:lnSpc>
                <a:spcPts val="3280"/>
              </a:lnSpc>
            </a:pPr>
            <a:r>
              <a:rPr lang="en-US" dirty="0"/>
              <a:t>Keep what is valuable and working</a:t>
            </a:r>
          </a:p>
          <a:p>
            <a:pPr>
              <a:lnSpc>
                <a:spcPts val="3280"/>
              </a:lnSpc>
            </a:pPr>
            <a:r>
              <a:rPr lang="en-US" dirty="0"/>
              <a:t>Revise what is valuable but not working</a:t>
            </a:r>
          </a:p>
          <a:p>
            <a:pPr>
              <a:lnSpc>
                <a:spcPts val="3280"/>
              </a:lnSpc>
            </a:pPr>
            <a:r>
              <a:rPr lang="en-US" dirty="0"/>
              <a:t>Revisit and consider removing what appears not-valuable</a:t>
            </a:r>
          </a:p>
          <a:p>
            <a:pPr>
              <a:lnSpc>
                <a:spcPts val="3280"/>
              </a:lnSpc>
            </a:pPr>
            <a:r>
              <a:rPr lang="en-US" dirty="0"/>
              <a:t>Add what is valuable but currently missing</a:t>
            </a:r>
          </a:p>
          <a:p>
            <a:pPr>
              <a:lnSpc>
                <a:spcPts val="3280"/>
              </a:lnSpc>
            </a:pPr>
            <a:r>
              <a:rPr lang="en-US" dirty="0"/>
              <a:t>Leverage System Capabilities: </a:t>
            </a:r>
            <a:r>
              <a:rPr lang="en-US" i="1" dirty="0"/>
              <a:t>Pull data from other modules and data fields rather than data re-entry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71CE08-92EC-F046-AFD3-56A05D99F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71" y="685800"/>
            <a:ext cx="8677656" cy="5143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Process and Approach to Re-design</a:t>
            </a:r>
          </a:p>
        </p:txBody>
      </p:sp>
    </p:spTree>
    <p:extLst>
      <p:ext uri="{BB962C8B-B14F-4D97-AF65-F5344CB8AC3E}">
        <p14:creationId xmlns:p14="http://schemas.microsoft.com/office/powerpoint/2010/main" val="7872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9FF9C00-7E69-87F7-98C3-57BFA84DC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801" y="1163331"/>
            <a:ext cx="3594930" cy="464635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16BAE93E-A87E-192F-2D69-E5B48F8B6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45" y="762000"/>
            <a:ext cx="3119803" cy="5143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Draft PAR Mockup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415DF-02E2-970A-00FE-A7547C9FFFFA}"/>
              </a:ext>
            </a:extLst>
          </p:cNvPr>
          <p:cNvSpPr txBox="1"/>
          <p:nvPr/>
        </p:nvSpPr>
        <p:spPr>
          <a:xfrm>
            <a:off x="3478702" y="2417740"/>
            <a:ext cx="1557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Grid with key information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8F4DC1-20C3-1076-853F-A6ADF7F15FB8}"/>
              </a:ext>
            </a:extLst>
          </p:cNvPr>
          <p:cNvSpPr txBox="1"/>
          <p:nvPr/>
        </p:nvSpPr>
        <p:spPr>
          <a:xfrm>
            <a:off x="1674248" y="5158345"/>
            <a:ext cx="1557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 History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3FC7AB-5922-D432-3E80-47E366398E00}"/>
              </a:ext>
            </a:extLst>
          </p:cNvPr>
          <p:cNvSpPr txBox="1"/>
          <p:nvPr/>
        </p:nvSpPr>
        <p:spPr>
          <a:xfrm>
            <a:off x="415590" y="5153688"/>
            <a:ext cx="19609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 &amp; Uses 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661FBA-9040-B5FB-51EF-0B21B86020E4}"/>
              </a:ext>
            </a:extLst>
          </p:cNvPr>
          <p:cNvSpPr txBox="1"/>
          <p:nvPr/>
        </p:nvSpPr>
        <p:spPr>
          <a:xfrm>
            <a:off x="457237" y="3452792"/>
            <a:ext cx="1557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Page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12C339-A623-DDBE-632F-9EAAC255213A}"/>
              </a:ext>
            </a:extLst>
          </p:cNvPr>
          <p:cNvSpPr txBox="1"/>
          <p:nvPr/>
        </p:nvSpPr>
        <p:spPr>
          <a:xfrm>
            <a:off x="1674247" y="3452792"/>
            <a:ext cx="15571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FPAR Page 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0D5013-1897-F885-2A6F-43E86040842F}"/>
              </a:ext>
            </a:extLst>
          </p:cNvPr>
          <p:cNvSpPr txBox="1"/>
          <p:nvPr/>
        </p:nvSpPr>
        <p:spPr>
          <a:xfrm>
            <a:off x="3478703" y="3194568"/>
            <a:ext cx="143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Request description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5B467D-F654-79F8-2EBC-5BC80EC67AD2}"/>
              </a:ext>
            </a:extLst>
          </p:cNvPr>
          <p:cNvSpPr txBox="1"/>
          <p:nvPr/>
        </p:nvSpPr>
        <p:spPr>
          <a:xfrm>
            <a:off x="3494858" y="4132551"/>
            <a:ext cx="1557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Purpose &amp; need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9A64C4-D0EF-BEB9-B57B-B4F7027A000A}"/>
              </a:ext>
            </a:extLst>
          </p:cNvPr>
          <p:cNvSpPr txBox="1"/>
          <p:nvPr/>
        </p:nvSpPr>
        <p:spPr>
          <a:xfrm>
            <a:off x="3494859" y="5153197"/>
            <a:ext cx="129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Simplified schedule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ACFC6F-5431-C194-4256-090795830592}"/>
              </a:ext>
            </a:extLst>
          </p:cNvPr>
          <p:cNvSpPr txBox="1"/>
          <p:nvPr/>
        </p:nvSpPr>
        <p:spPr>
          <a:xfrm>
            <a:off x="3494858" y="4865048"/>
            <a:ext cx="15571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Scope of work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50E4300-914F-0E21-CE2B-D9039C6A3E2F}"/>
              </a:ext>
            </a:extLst>
          </p:cNvPr>
          <p:cNvCxnSpPr>
            <a:cxnSpLocks/>
          </p:cNvCxnSpPr>
          <p:nvPr/>
        </p:nvCxnSpPr>
        <p:spPr>
          <a:xfrm>
            <a:off x="4561405" y="2728007"/>
            <a:ext cx="68820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5D9E99E-1E6B-4B55-5BD9-4F5A4F081448}"/>
              </a:ext>
            </a:extLst>
          </p:cNvPr>
          <p:cNvCxnSpPr>
            <a:cxnSpLocks/>
          </p:cNvCxnSpPr>
          <p:nvPr/>
        </p:nvCxnSpPr>
        <p:spPr>
          <a:xfrm>
            <a:off x="4530515" y="3550491"/>
            <a:ext cx="7190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8713E08-B593-0A46-BDB6-F8F22EF41457}"/>
              </a:ext>
            </a:extLst>
          </p:cNvPr>
          <p:cNvSpPr txBox="1"/>
          <p:nvPr/>
        </p:nvSpPr>
        <p:spPr>
          <a:xfrm>
            <a:off x="3480183" y="3648686"/>
            <a:ext cx="1433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explanation 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1282327-17A9-7268-6D6F-726108B4D74B}"/>
              </a:ext>
            </a:extLst>
          </p:cNvPr>
          <p:cNvCxnSpPr>
            <a:cxnSpLocks/>
          </p:cNvCxnSpPr>
          <p:nvPr/>
        </p:nvCxnSpPr>
        <p:spPr>
          <a:xfrm>
            <a:off x="4395871" y="3880445"/>
            <a:ext cx="8537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585A39-B43D-2568-B236-8DEA63B0BBEF}"/>
              </a:ext>
            </a:extLst>
          </p:cNvPr>
          <p:cNvCxnSpPr>
            <a:cxnSpLocks/>
          </p:cNvCxnSpPr>
          <p:nvPr/>
        </p:nvCxnSpPr>
        <p:spPr>
          <a:xfrm>
            <a:off x="4789447" y="4271062"/>
            <a:ext cx="4601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E7EC8C5-2439-01E4-08C7-9A5BF512D871}"/>
              </a:ext>
            </a:extLst>
          </p:cNvPr>
          <p:cNvCxnSpPr>
            <a:cxnSpLocks/>
          </p:cNvCxnSpPr>
          <p:nvPr/>
        </p:nvCxnSpPr>
        <p:spPr>
          <a:xfrm>
            <a:off x="4789447" y="5010791"/>
            <a:ext cx="4601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FB25D4-42DC-7F27-2776-109DAF80EFD9}"/>
              </a:ext>
            </a:extLst>
          </p:cNvPr>
          <p:cNvCxnSpPr>
            <a:cxnSpLocks/>
          </p:cNvCxnSpPr>
          <p:nvPr/>
        </p:nvCxnSpPr>
        <p:spPr>
          <a:xfrm>
            <a:off x="4588219" y="5383730"/>
            <a:ext cx="66138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78C975FB-ECE4-AFA7-2DE6-8AFB17AC9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77" y="2081191"/>
            <a:ext cx="1061222" cy="1371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F360CC2-6239-3DDC-4803-A6C206BF5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8510" y="3784416"/>
            <a:ext cx="1055861" cy="1371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1EE97EA-1BC8-4ADB-5587-87C1CB78F9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58" y="3777430"/>
            <a:ext cx="1058480" cy="1371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46B5F82-B6C3-7232-D0D9-187712BC6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4944" y="2081191"/>
            <a:ext cx="1058480" cy="13716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310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1" id="{43F5A46B-17FA-144A-BCDA-A5178FF58789}" vid="{439F54C5-9DD2-344C-A931-0208B6232376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ysClr val="windowText" lastClr="000000"/>
    </a:dk1>
    <a:lt1>
      <a:sysClr val="window" lastClr="FFFFFF"/>
    </a:lt1>
    <a:dk2>
      <a:srgbClr val="303030"/>
    </a:dk2>
    <a:lt2>
      <a:srgbClr val="DEDEE0"/>
    </a:lt2>
    <a:accent1>
      <a:srgbClr val="B31B1B"/>
    </a:accent1>
    <a:accent2>
      <a:srgbClr val="4D4F53"/>
    </a:accent2>
    <a:accent3>
      <a:srgbClr val="A2998B"/>
    </a:accent3>
    <a:accent4>
      <a:srgbClr val="EF9595"/>
    </a:accent4>
    <a:accent5>
      <a:srgbClr val="7D7364"/>
    </a:accent5>
    <a:accent6>
      <a:srgbClr val="A8B1C4"/>
    </a:accent6>
    <a:hlink>
      <a:srgbClr val="3B4558"/>
    </a:hlink>
    <a:folHlink>
      <a:srgbClr val="596784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a638347-5c04-42d2-a1c3-b7f286227752">
      <UserInfo>
        <DisplayName>Tracy Vosburgh</DisplayName>
        <AccountId>39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AACBE4AB13B47B8C30A36C415A682" ma:contentTypeVersion="1" ma:contentTypeDescription="Create a new document." ma:contentTypeScope="" ma:versionID="389800b144ce6e587e75cb676c8096e8">
  <xsd:schema xmlns:xsd="http://www.w3.org/2001/XMLSchema" xmlns:xs="http://www.w3.org/2001/XMLSchema" xmlns:p="http://schemas.microsoft.com/office/2006/metadata/properties" xmlns:ns2="ba638347-5c04-42d2-a1c3-b7f286227752" targetNamespace="http://schemas.microsoft.com/office/2006/metadata/properties" ma:root="true" ma:fieldsID="142502acf8f3dd4879ea2df89c90e898" ns2:_="">
    <xsd:import namespace="ba638347-5c04-42d2-a1c3-b7f286227752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638347-5c04-42d2-a1c3-b7f2862277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769373-594B-497F-B29F-9AD96F02CA37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a638347-5c04-42d2-a1c3-b7f286227752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CCC4AC2-12A8-495A-AC6B-2C823E1683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a638347-5c04-42d2-a1c3-b7f2862277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61DFF5-A0FD-45DC-86E6-8DA72B2A6F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16136</TotalTime>
  <Words>855</Words>
  <Application>Microsoft Office PowerPoint</Application>
  <PresentationFormat>On-screen Show (4:3)</PresentationFormat>
  <Paragraphs>123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Helvetica Neue</vt:lpstr>
      <vt:lpstr>Menlo</vt:lpstr>
      <vt:lpstr>Symbol</vt:lpstr>
      <vt:lpstr>Times</vt:lpstr>
      <vt:lpstr>Office Theme</vt:lpstr>
      <vt:lpstr>2_Office Theme</vt:lpstr>
      <vt:lpstr>1_Office Theme</vt:lpstr>
      <vt:lpstr>PowerPoint Presentation</vt:lpstr>
      <vt:lpstr>Today’s Agenda</vt:lpstr>
      <vt:lpstr>PowerPoint Presentation</vt:lpstr>
      <vt:lpstr>PAR Revision Initiative Leadership Council Update</vt:lpstr>
      <vt:lpstr>PAR Revision Initiative - Timeline and Process </vt:lpstr>
      <vt:lpstr>Vision and Goals of Initiative </vt:lpstr>
      <vt:lpstr>Re-Affirmed: Purpose and Need of PARs</vt:lpstr>
      <vt:lpstr>Process and Approach to Re-design</vt:lpstr>
      <vt:lpstr>Draft PAR Mockup</vt:lpstr>
      <vt:lpstr>Draft PAR Mockup</vt:lpstr>
      <vt:lpstr>PAR Revision Initiative - Timeline and Process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J. Lind</dc:creator>
  <cp:lastModifiedBy>Taylor Thompson</cp:lastModifiedBy>
  <cp:revision>459</cp:revision>
  <cp:lastPrinted>2019-11-12T19:43:45Z</cp:lastPrinted>
  <dcterms:created xsi:type="dcterms:W3CDTF">2014-05-07T13:58:10Z</dcterms:created>
  <dcterms:modified xsi:type="dcterms:W3CDTF">2022-11-30T16:01:50Z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0x010100934AACBE4AB13B47B8C30A36C415A682</vt:lpwstr>
  </property>
</Properties>
</file>