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59" r:id="rId5"/>
    <p:sldId id="260" r:id="rId6"/>
    <p:sldId id="262" r:id="rId7"/>
    <p:sldId id="263" r:id="rId8"/>
    <p:sldId id="258"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06" autoAdjust="0"/>
    <p:restoredTop sz="94660"/>
  </p:normalViewPr>
  <p:slideViewPr>
    <p:cSldViewPr snapToGrid="0">
      <p:cViewPr varScale="1">
        <p:scale>
          <a:sx n="66" d="100"/>
          <a:sy n="66" d="100"/>
        </p:scale>
        <p:origin x="66" y="7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_rels/data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image" Target="../media/image14.png"/><Relationship Id="rId5" Type="http://schemas.openxmlformats.org/officeDocument/2006/relationships/image" Target="../media/image18.svg"/><Relationship Id="rId4" Type="http://schemas.openxmlformats.org/officeDocument/2006/relationships/image" Target="../media/image17.png"/></Relationships>
</file>

<file path=ppt/diagrams/_rels/data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image" Target="../media/image14.png"/><Relationship Id="rId5" Type="http://schemas.openxmlformats.org/officeDocument/2006/relationships/image" Target="../media/image18.svg"/><Relationship Id="rId4" Type="http://schemas.openxmlformats.org/officeDocument/2006/relationships/image" Target="../media/image1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705EA6A1-E73F-45CD-A0C7-EC85B71C1C35}"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D96576A0-5EA2-4B8F-9AA8-912390DA9085}">
      <dgm:prSet custT="1"/>
      <dgm:spPr/>
      <dgm:t>
        <a:bodyPr/>
        <a:lstStyle/>
        <a:p>
          <a:pPr>
            <a:lnSpc>
              <a:spcPct val="100000"/>
            </a:lnSpc>
          </a:pPr>
          <a:r>
            <a:rPr lang="en-US" sz="1800" dirty="0"/>
            <a:t>Designs must comply with </a:t>
          </a:r>
          <a:r>
            <a:rPr lang="en-US" sz="1800" dirty="0" err="1"/>
            <a:t>NYStretch</a:t>
          </a:r>
          <a:r>
            <a:rPr lang="en-US" sz="1800" dirty="0"/>
            <a:t> Energy Code (IECS).</a:t>
          </a:r>
        </a:p>
      </dgm:t>
    </dgm:pt>
    <dgm:pt modelId="{16F66DBA-AEBA-43CF-8D0B-EF9F7BB19BA7}" type="parTrans" cxnId="{373DACE0-C458-4535-A8CB-E9F56C0E0609}">
      <dgm:prSet/>
      <dgm:spPr/>
      <dgm:t>
        <a:bodyPr/>
        <a:lstStyle/>
        <a:p>
          <a:endParaRPr lang="en-US"/>
        </a:p>
      </dgm:t>
    </dgm:pt>
    <dgm:pt modelId="{34C8DBD0-027C-4EEC-B05D-DB82E504F2DE}" type="sibTrans" cxnId="{373DACE0-C458-4535-A8CB-E9F56C0E0609}">
      <dgm:prSet/>
      <dgm:spPr/>
      <dgm:t>
        <a:bodyPr/>
        <a:lstStyle/>
        <a:p>
          <a:pPr>
            <a:lnSpc>
              <a:spcPct val="100000"/>
            </a:lnSpc>
          </a:pPr>
          <a:endParaRPr lang="en-US"/>
        </a:p>
      </dgm:t>
    </dgm:pt>
    <dgm:pt modelId="{6FB06FFE-DDEC-4859-8196-7EDA6DC453E9}">
      <dgm:prSet custT="1"/>
      <dgm:spPr/>
      <dgm:t>
        <a:bodyPr/>
        <a:lstStyle/>
        <a:p>
          <a:pPr>
            <a:lnSpc>
              <a:spcPct val="100000"/>
            </a:lnSpc>
          </a:pPr>
          <a:r>
            <a:rPr lang="en-US" sz="1800" dirty="0"/>
            <a:t>Commission all new HVAC, Service Water Heating, and Lighting/Electrical systems.  May be completed by project team or in-house if appropriate.</a:t>
          </a:r>
        </a:p>
      </dgm:t>
    </dgm:pt>
    <dgm:pt modelId="{90316D94-502C-445F-ABBB-866D981CE3AF}" type="parTrans" cxnId="{4D1B5026-C6BB-4DCF-A75E-57C2E82356E5}">
      <dgm:prSet/>
      <dgm:spPr/>
      <dgm:t>
        <a:bodyPr/>
        <a:lstStyle/>
        <a:p>
          <a:endParaRPr lang="en-US"/>
        </a:p>
      </dgm:t>
    </dgm:pt>
    <dgm:pt modelId="{0EBE78E5-A0EC-4D81-ACE9-4523F6EE527F}" type="sibTrans" cxnId="{4D1B5026-C6BB-4DCF-A75E-57C2E82356E5}">
      <dgm:prSet/>
      <dgm:spPr/>
      <dgm:t>
        <a:bodyPr/>
        <a:lstStyle/>
        <a:p>
          <a:pPr>
            <a:lnSpc>
              <a:spcPct val="100000"/>
            </a:lnSpc>
          </a:pPr>
          <a:endParaRPr lang="en-US"/>
        </a:p>
      </dgm:t>
    </dgm:pt>
    <dgm:pt modelId="{767B96AA-28E5-4EA4-AFFB-E13D56980CDA}">
      <dgm:prSet custT="1"/>
      <dgm:spPr/>
      <dgm:t>
        <a:bodyPr/>
        <a:lstStyle/>
        <a:p>
          <a:pPr>
            <a:lnSpc>
              <a:spcPct val="100000"/>
            </a:lnSpc>
          </a:pPr>
          <a:r>
            <a:rPr lang="en-US" sz="1800" dirty="0"/>
            <a:t>Preparation of a basic energy model. (Consistent with current standard, IECS)</a:t>
          </a:r>
        </a:p>
      </dgm:t>
    </dgm:pt>
    <dgm:pt modelId="{35F5356B-842B-4279-AE3F-A4B9785B2835}" type="parTrans" cxnId="{243EC3AC-88ED-4C2A-A555-38E2381B0064}">
      <dgm:prSet/>
      <dgm:spPr/>
      <dgm:t>
        <a:bodyPr/>
        <a:lstStyle/>
        <a:p>
          <a:endParaRPr lang="en-US"/>
        </a:p>
      </dgm:t>
    </dgm:pt>
    <dgm:pt modelId="{6A7CACC3-1511-47FD-B44D-BFAD1C02BA5C}" type="sibTrans" cxnId="{243EC3AC-88ED-4C2A-A555-38E2381B0064}">
      <dgm:prSet/>
      <dgm:spPr/>
      <dgm:t>
        <a:bodyPr/>
        <a:lstStyle/>
        <a:p>
          <a:pPr>
            <a:lnSpc>
              <a:spcPct val="100000"/>
            </a:lnSpc>
          </a:pPr>
          <a:endParaRPr lang="en-US"/>
        </a:p>
      </dgm:t>
    </dgm:pt>
    <dgm:pt modelId="{54ED33EA-BC9D-4315-8968-4F4525048262}">
      <dgm:prSet custT="1"/>
      <dgm:spPr/>
      <dgm:t>
        <a:bodyPr/>
        <a:lstStyle/>
        <a:p>
          <a:pPr>
            <a:lnSpc>
              <a:spcPct val="100000"/>
            </a:lnSpc>
          </a:pPr>
          <a:r>
            <a:rPr lang="en-US" sz="1800" dirty="0"/>
            <a:t>Evaluate opportunities for renewable energy integration. (Consistent with current standard, IECS)</a:t>
          </a:r>
        </a:p>
      </dgm:t>
    </dgm:pt>
    <dgm:pt modelId="{50D2DD21-02F6-417C-A66E-1AA6028EFE85}" type="parTrans" cxnId="{F6F9E1A3-F6A5-4224-97F8-545D6672E512}">
      <dgm:prSet/>
      <dgm:spPr/>
      <dgm:t>
        <a:bodyPr/>
        <a:lstStyle/>
        <a:p>
          <a:endParaRPr lang="en-US"/>
        </a:p>
      </dgm:t>
    </dgm:pt>
    <dgm:pt modelId="{3C5B9667-AC80-4678-86DF-A9F7733208BF}" type="sibTrans" cxnId="{F6F9E1A3-F6A5-4224-97F8-545D6672E512}">
      <dgm:prSet/>
      <dgm:spPr/>
      <dgm:t>
        <a:bodyPr/>
        <a:lstStyle/>
        <a:p>
          <a:pPr>
            <a:lnSpc>
              <a:spcPct val="100000"/>
            </a:lnSpc>
          </a:pPr>
          <a:endParaRPr lang="en-US"/>
        </a:p>
      </dgm:t>
    </dgm:pt>
    <dgm:pt modelId="{94A0CC50-F519-471A-9357-6D2FE28D546B}">
      <dgm:prSet custT="1"/>
      <dgm:spPr/>
      <dgm:t>
        <a:bodyPr/>
        <a:lstStyle/>
        <a:p>
          <a:pPr>
            <a:lnSpc>
              <a:spcPct val="100000"/>
            </a:lnSpc>
          </a:pPr>
          <a:r>
            <a:rPr lang="en-US" sz="1800" dirty="0"/>
            <a:t>Seal envelope leaks within the project area.  </a:t>
          </a:r>
        </a:p>
      </dgm:t>
    </dgm:pt>
    <dgm:pt modelId="{DFC3BFFD-275C-4163-B092-B549A659242B}" type="parTrans" cxnId="{8EA8992B-9A9F-4CDC-ABFF-D9699E29932C}">
      <dgm:prSet/>
      <dgm:spPr/>
      <dgm:t>
        <a:bodyPr/>
        <a:lstStyle/>
        <a:p>
          <a:endParaRPr lang="en-US"/>
        </a:p>
      </dgm:t>
    </dgm:pt>
    <dgm:pt modelId="{38E40DF6-C634-4BB3-962F-EF067F4B6FDD}" type="sibTrans" cxnId="{8EA8992B-9A9F-4CDC-ABFF-D9699E29932C}">
      <dgm:prSet/>
      <dgm:spPr/>
      <dgm:t>
        <a:bodyPr/>
        <a:lstStyle/>
        <a:p>
          <a:pPr>
            <a:lnSpc>
              <a:spcPct val="100000"/>
            </a:lnSpc>
          </a:pPr>
          <a:endParaRPr lang="en-US"/>
        </a:p>
      </dgm:t>
    </dgm:pt>
    <dgm:pt modelId="{52247383-580E-4F77-8817-73F013ED87CB}">
      <dgm:prSet custT="1"/>
      <dgm:spPr/>
      <dgm:t>
        <a:bodyPr/>
        <a:lstStyle/>
        <a:p>
          <a:pPr>
            <a:lnSpc>
              <a:spcPct val="100000"/>
            </a:lnSpc>
          </a:pPr>
          <a:r>
            <a:rPr lang="en-US" sz="1800" dirty="0"/>
            <a:t>No new natural gas infrastructure.  No direct replacement of natural gas equipment without evaluating electrification or district energy connection (IECS).</a:t>
          </a:r>
        </a:p>
        <a:p>
          <a:endParaRPr lang="en-US" sz="1100" dirty="0"/>
        </a:p>
      </dgm:t>
    </dgm:pt>
    <dgm:pt modelId="{CF394CA4-64F9-4953-836F-DA0EC1F0F599}" type="parTrans" cxnId="{748FFC4D-D424-47A5-8E3D-F0BB77E08C97}">
      <dgm:prSet/>
      <dgm:spPr/>
      <dgm:t>
        <a:bodyPr/>
        <a:lstStyle/>
        <a:p>
          <a:endParaRPr lang="en-US"/>
        </a:p>
      </dgm:t>
    </dgm:pt>
    <dgm:pt modelId="{48C86DDC-1A65-4B47-A746-12C15D94F02A}" type="sibTrans" cxnId="{748FFC4D-D424-47A5-8E3D-F0BB77E08C97}">
      <dgm:prSet/>
      <dgm:spPr/>
      <dgm:t>
        <a:bodyPr/>
        <a:lstStyle/>
        <a:p>
          <a:endParaRPr lang="en-US"/>
        </a:p>
      </dgm:t>
    </dgm:pt>
    <dgm:pt modelId="{C5A309E6-FF9C-4DDA-B6C1-53E16D2C6E0F}" type="pres">
      <dgm:prSet presAssocID="{705EA6A1-E73F-45CD-A0C7-EC85B71C1C35}" presName="root" presStyleCnt="0">
        <dgm:presLayoutVars>
          <dgm:dir/>
          <dgm:resizeHandles val="exact"/>
        </dgm:presLayoutVars>
      </dgm:prSet>
      <dgm:spPr/>
    </dgm:pt>
    <dgm:pt modelId="{CF2291D8-992C-46CF-92F7-A749EA661305}" type="pres">
      <dgm:prSet presAssocID="{705EA6A1-E73F-45CD-A0C7-EC85B71C1C35}" presName="container" presStyleCnt="0">
        <dgm:presLayoutVars>
          <dgm:dir/>
          <dgm:resizeHandles val="exact"/>
        </dgm:presLayoutVars>
      </dgm:prSet>
      <dgm:spPr/>
    </dgm:pt>
    <dgm:pt modelId="{6CB87E6D-B1C1-4E17-8A38-35B5EEAFC328}" type="pres">
      <dgm:prSet presAssocID="{D96576A0-5EA2-4B8F-9AA8-912390DA9085}" presName="compNode" presStyleCnt="0"/>
      <dgm:spPr/>
    </dgm:pt>
    <dgm:pt modelId="{E8ACA7CA-2D5B-46F8-96AD-3640689C8EBB}" type="pres">
      <dgm:prSet presAssocID="{D96576A0-5EA2-4B8F-9AA8-912390DA9085}" presName="iconBgRect" presStyleLbl="bgShp" presStyleIdx="0" presStyleCnt="6"/>
      <dgm:spPr/>
    </dgm:pt>
    <dgm:pt modelId="{8393A950-5B6F-4664-8696-8AC343C82113}" type="pres">
      <dgm:prSet presAssocID="{D96576A0-5EA2-4B8F-9AA8-912390DA9085}" presName="iconRect" presStyleLbl="nod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lueprint outline"/>
        </a:ext>
      </dgm:extLst>
    </dgm:pt>
    <dgm:pt modelId="{A50D1DA1-E86D-4FE6-BFCA-351B879A85B8}" type="pres">
      <dgm:prSet presAssocID="{D96576A0-5EA2-4B8F-9AA8-912390DA9085}" presName="spaceRect" presStyleCnt="0"/>
      <dgm:spPr/>
    </dgm:pt>
    <dgm:pt modelId="{ACC228CD-AF3F-4984-908A-574DD2BD0B5B}" type="pres">
      <dgm:prSet presAssocID="{D96576A0-5EA2-4B8F-9AA8-912390DA9085}" presName="textRect" presStyleLbl="revTx" presStyleIdx="0" presStyleCnt="6">
        <dgm:presLayoutVars>
          <dgm:chMax val="1"/>
          <dgm:chPref val="1"/>
        </dgm:presLayoutVars>
      </dgm:prSet>
      <dgm:spPr/>
    </dgm:pt>
    <dgm:pt modelId="{D5B40B34-E1FD-4E47-A5F4-79A6F66FDF56}" type="pres">
      <dgm:prSet presAssocID="{34C8DBD0-027C-4EEC-B05D-DB82E504F2DE}" presName="sibTrans" presStyleLbl="sibTrans2D1" presStyleIdx="0" presStyleCnt="0"/>
      <dgm:spPr/>
    </dgm:pt>
    <dgm:pt modelId="{CF0BFDCE-B0EF-4594-95CF-4B5F3EE4F013}" type="pres">
      <dgm:prSet presAssocID="{6FB06FFE-DDEC-4859-8196-7EDA6DC453E9}" presName="compNode" presStyleCnt="0"/>
      <dgm:spPr/>
    </dgm:pt>
    <dgm:pt modelId="{9DBA057A-89A5-4729-90CA-F830861672DF}" type="pres">
      <dgm:prSet presAssocID="{6FB06FFE-DDEC-4859-8196-7EDA6DC453E9}" presName="iconBgRect" presStyleLbl="bgShp" presStyleIdx="1" presStyleCnt="6"/>
      <dgm:spPr/>
    </dgm:pt>
    <dgm:pt modelId="{97E4B393-2BA3-4313-9AB7-1BEAAB5F741A}" type="pres">
      <dgm:prSet presAssocID="{6FB06FFE-DDEC-4859-8196-7EDA6DC453E9}"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lectrician"/>
        </a:ext>
      </dgm:extLst>
    </dgm:pt>
    <dgm:pt modelId="{928680F1-9128-4558-B192-6E738D7446F9}" type="pres">
      <dgm:prSet presAssocID="{6FB06FFE-DDEC-4859-8196-7EDA6DC453E9}" presName="spaceRect" presStyleCnt="0"/>
      <dgm:spPr/>
    </dgm:pt>
    <dgm:pt modelId="{8B52F065-89C3-44C5-A0FA-AEB43580827C}" type="pres">
      <dgm:prSet presAssocID="{6FB06FFE-DDEC-4859-8196-7EDA6DC453E9}" presName="textRect" presStyleLbl="revTx" presStyleIdx="1" presStyleCnt="6">
        <dgm:presLayoutVars>
          <dgm:chMax val="1"/>
          <dgm:chPref val="1"/>
        </dgm:presLayoutVars>
      </dgm:prSet>
      <dgm:spPr/>
    </dgm:pt>
    <dgm:pt modelId="{26075620-693C-45B3-A9DA-771B8476499C}" type="pres">
      <dgm:prSet presAssocID="{0EBE78E5-A0EC-4D81-ACE9-4523F6EE527F}" presName="sibTrans" presStyleLbl="sibTrans2D1" presStyleIdx="0" presStyleCnt="0"/>
      <dgm:spPr/>
    </dgm:pt>
    <dgm:pt modelId="{4486F56D-1CC7-4E46-A883-E3C80718CAB7}" type="pres">
      <dgm:prSet presAssocID="{767B96AA-28E5-4EA4-AFFB-E13D56980CDA}" presName="compNode" presStyleCnt="0"/>
      <dgm:spPr/>
    </dgm:pt>
    <dgm:pt modelId="{92FD0D5C-D8E3-462C-902F-1BA8C88FA8B3}" type="pres">
      <dgm:prSet presAssocID="{767B96AA-28E5-4EA4-AFFB-E13D56980CDA}" presName="iconBgRect" presStyleLbl="bgShp" presStyleIdx="2" presStyleCnt="6"/>
      <dgm:spPr/>
    </dgm:pt>
    <dgm:pt modelId="{9D019325-878B-474A-B8F8-69C51E99CB91}" type="pres">
      <dgm:prSet presAssocID="{767B96AA-28E5-4EA4-AFFB-E13D56980CDA}" presName="iconRect" presStyleLbl="node1" presStyleIdx="2" presStyleCnt="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upply And Demand with solid fill"/>
        </a:ext>
      </dgm:extLst>
    </dgm:pt>
    <dgm:pt modelId="{E53414E7-0583-4966-926D-F7BFD73E6AA0}" type="pres">
      <dgm:prSet presAssocID="{767B96AA-28E5-4EA4-AFFB-E13D56980CDA}" presName="spaceRect" presStyleCnt="0"/>
      <dgm:spPr/>
    </dgm:pt>
    <dgm:pt modelId="{ACDFC6F3-FE4B-445A-BB6D-BAAD50005E70}" type="pres">
      <dgm:prSet presAssocID="{767B96AA-28E5-4EA4-AFFB-E13D56980CDA}" presName="textRect" presStyleLbl="revTx" presStyleIdx="2" presStyleCnt="6">
        <dgm:presLayoutVars>
          <dgm:chMax val="1"/>
          <dgm:chPref val="1"/>
        </dgm:presLayoutVars>
      </dgm:prSet>
      <dgm:spPr/>
    </dgm:pt>
    <dgm:pt modelId="{32E2B8D2-F7D6-486E-B13F-CC2EF69BBCD5}" type="pres">
      <dgm:prSet presAssocID="{6A7CACC3-1511-47FD-B44D-BFAD1C02BA5C}" presName="sibTrans" presStyleLbl="sibTrans2D1" presStyleIdx="0" presStyleCnt="0"/>
      <dgm:spPr/>
    </dgm:pt>
    <dgm:pt modelId="{0C3EA5AC-C4DF-4BB2-B087-689EA840A6E8}" type="pres">
      <dgm:prSet presAssocID="{54ED33EA-BC9D-4315-8968-4F4525048262}" presName="compNode" presStyleCnt="0"/>
      <dgm:spPr/>
    </dgm:pt>
    <dgm:pt modelId="{E332C761-C461-4C95-8F9F-3C3505006DBF}" type="pres">
      <dgm:prSet presAssocID="{54ED33EA-BC9D-4315-8968-4F4525048262}" presName="iconBgRect" presStyleLbl="bgShp" presStyleIdx="3" presStyleCnt="6"/>
      <dgm:spPr/>
    </dgm:pt>
    <dgm:pt modelId="{077AF404-3182-4BF5-AB53-4E9FEEB62DE9}" type="pres">
      <dgm:prSet presAssocID="{54ED33EA-BC9D-4315-8968-4F452504826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un"/>
        </a:ext>
      </dgm:extLst>
    </dgm:pt>
    <dgm:pt modelId="{A7392543-7113-4E53-BAE2-62278D0B4533}" type="pres">
      <dgm:prSet presAssocID="{54ED33EA-BC9D-4315-8968-4F4525048262}" presName="spaceRect" presStyleCnt="0"/>
      <dgm:spPr/>
    </dgm:pt>
    <dgm:pt modelId="{6F722309-C3C9-4728-8550-D2BE8A7D9B6F}" type="pres">
      <dgm:prSet presAssocID="{54ED33EA-BC9D-4315-8968-4F4525048262}" presName="textRect" presStyleLbl="revTx" presStyleIdx="3" presStyleCnt="6">
        <dgm:presLayoutVars>
          <dgm:chMax val="1"/>
          <dgm:chPref val="1"/>
        </dgm:presLayoutVars>
      </dgm:prSet>
      <dgm:spPr/>
    </dgm:pt>
    <dgm:pt modelId="{AB6B0F24-E90C-478E-B76C-D5E48149FFF0}" type="pres">
      <dgm:prSet presAssocID="{3C5B9667-AC80-4678-86DF-A9F7733208BF}" presName="sibTrans" presStyleLbl="sibTrans2D1" presStyleIdx="0" presStyleCnt="0"/>
      <dgm:spPr/>
    </dgm:pt>
    <dgm:pt modelId="{04C9E309-BDA6-4843-B856-4ADCCE8C06CD}" type="pres">
      <dgm:prSet presAssocID="{94A0CC50-F519-471A-9357-6D2FE28D546B}" presName="compNode" presStyleCnt="0"/>
      <dgm:spPr/>
    </dgm:pt>
    <dgm:pt modelId="{B8B2DFC4-0CD8-480F-BBEA-6C19E322CD72}" type="pres">
      <dgm:prSet presAssocID="{94A0CC50-F519-471A-9357-6D2FE28D546B}" presName="iconBgRect" presStyleLbl="bgShp" presStyleIdx="4" presStyleCnt="6"/>
      <dgm:spPr/>
    </dgm:pt>
    <dgm:pt modelId="{6C448248-1C0F-406B-9A80-96C591549D8B}" type="pres">
      <dgm:prSet presAssocID="{94A0CC50-F519-471A-9357-6D2FE28D546B}" presName="iconRect" presStyleLbl="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Windy with solid fill"/>
        </a:ext>
      </dgm:extLst>
    </dgm:pt>
    <dgm:pt modelId="{72E5D436-E495-4E8C-9469-FAF1E5472B77}" type="pres">
      <dgm:prSet presAssocID="{94A0CC50-F519-471A-9357-6D2FE28D546B}" presName="spaceRect" presStyleCnt="0"/>
      <dgm:spPr/>
    </dgm:pt>
    <dgm:pt modelId="{05550212-9FD7-40AE-973E-7A7BCA7EFA74}" type="pres">
      <dgm:prSet presAssocID="{94A0CC50-F519-471A-9357-6D2FE28D546B}" presName="textRect" presStyleLbl="revTx" presStyleIdx="4" presStyleCnt="6">
        <dgm:presLayoutVars>
          <dgm:chMax val="1"/>
          <dgm:chPref val="1"/>
        </dgm:presLayoutVars>
      </dgm:prSet>
      <dgm:spPr/>
    </dgm:pt>
    <dgm:pt modelId="{087C3894-1B24-4C51-AC7E-CB8FF00F4045}" type="pres">
      <dgm:prSet presAssocID="{38E40DF6-C634-4BB3-962F-EF067F4B6FDD}" presName="sibTrans" presStyleLbl="sibTrans2D1" presStyleIdx="0" presStyleCnt="0"/>
      <dgm:spPr/>
    </dgm:pt>
    <dgm:pt modelId="{48201B6A-AE57-4A7F-B347-CC6B7779264B}" type="pres">
      <dgm:prSet presAssocID="{52247383-580E-4F77-8817-73F013ED87CB}" presName="compNode" presStyleCnt="0"/>
      <dgm:spPr/>
    </dgm:pt>
    <dgm:pt modelId="{1F0BD2D6-DE6F-4771-8029-D6EA62915D81}" type="pres">
      <dgm:prSet presAssocID="{52247383-580E-4F77-8817-73F013ED87CB}" presName="iconBgRect" presStyleLbl="bgShp" presStyleIdx="5" presStyleCnt="6"/>
      <dgm:spPr/>
    </dgm:pt>
    <dgm:pt modelId="{47B1780F-A8B8-4C8C-A7C0-79042ED7C798}" type="pres">
      <dgm:prSet presAssocID="{52247383-580E-4F77-8817-73F013ED87CB}"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Fire"/>
        </a:ext>
      </dgm:extLst>
    </dgm:pt>
    <dgm:pt modelId="{83BB55F3-DBE0-4F3A-AE5E-D321C9F5D34A}" type="pres">
      <dgm:prSet presAssocID="{52247383-580E-4F77-8817-73F013ED87CB}" presName="spaceRect" presStyleCnt="0"/>
      <dgm:spPr/>
    </dgm:pt>
    <dgm:pt modelId="{90F3CDF5-8B77-4EBC-A29E-00C7F1A7E828}" type="pres">
      <dgm:prSet presAssocID="{52247383-580E-4F77-8817-73F013ED87CB}" presName="textRect" presStyleLbl="revTx" presStyleIdx="5" presStyleCnt="6">
        <dgm:presLayoutVars>
          <dgm:chMax val="1"/>
          <dgm:chPref val="1"/>
        </dgm:presLayoutVars>
      </dgm:prSet>
      <dgm:spPr/>
    </dgm:pt>
  </dgm:ptLst>
  <dgm:cxnLst>
    <dgm:cxn modelId="{04DDE010-F219-4AA4-8A18-1D7A4EF9D381}" type="presOf" srcId="{D96576A0-5EA2-4B8F-9AA8-912390DA9085}" destId="{ACC228CD-AF3F-4984-908A-574DD2BD0B5B}" srcOrd="0" destOrd="0" presId="urn:microsoft.com/office/officeart/2018/2/layout/IconCircleList"/>
    <dgm:cxn modelId="{27CBB712-36C0-4393-92A6-B393D1C016A4}" type="presOf" srcId="{767B96AA-28E5-4EA4-AFFB-E13D56980CDA}" destId="{ACDFC6F3-FE4B-445A-BB6D-BAAD50005E70}" srcOrd="0" destOrd="0" presId="urn:microsoft.com/office/officeart/2018/2/layout/IconCircleList"/>
    <dgm:cxn modelId="{4D1B5026-C6BB-4DCF-A75E-57C2E82356E5}" srcId="{705EA6A1-E73F-45CD-A0C7-EC85B71C1C35}" destId="{6FB06FFE-DDEC-4859-8196-7EDA6DC453E9}" srcOrd="1" destOrd="0" parTransId="{90316D94-502C-445F-ABBB-866D981CE3AF}" sibTransId="{0EBE78E5-A0EC-4D81-ACE9-4523F6EE527F}"/>
    <dgm:cxn modelId="{8EA8992B-9A9F-4CDC-ABFF-D9699E29932C}" srcId="{705EA6A1-E73F-45CD-A0C7-EC85B71C1C35}" destId="{94A0CC50-F519-471A-9357-6D2FE28D546B}" srcOrd="4" destOrd="0" parTransId="{DFC3BFFD-275C-4163-B092-B549A659242B}" sibTransId="{38E40DF6-C634-4BB3-962F-EF067F4B6FDD}"/>
    <dgm:cxn modelId="{716A333D-AC0E-437A-8488-B9D304C450EB}" type="presOf" srcId="{34C8DBD0-027C-4EEC-B05D-DB82E504F2DE}" destId="{D5B40B34-E1FD-4E47-A5F4-79A6F66FDF56}" srcOrd="0" destOrd="0" presId="urn:microsoft.com/office/officeart/2018/2/layout/IconCircleList"/>
    <dgm:cxn modelId="{7689B563-2937-42BC-AD69-91B93F4FBBB1}" type="presOf" srcId="{52247383-580E-4F77-8817-73F013ED87CB}" destId="{90F3CDF5-8B77-4EBC-A29E-00C7F1A7E828}" srcOrd="0" destOrd="0" presId="urn:microsoft.com/office/officeart/2018/2/layout/IconCircleList"/>
    <dgm:cxn modelId="{61AF8E67-FE07-46E8-8FFA-F2FF99A2D915}" type="presOf" srcId="{94A0CC50-F519-471A-9357-6D2FE28D546B}" destId="{05550212-9FD7-40AE-973E-7A7BCA7EFA74}" srcOrd="0" destOrd="0" presId="urn:microsoft.com/office/officeart/2018/2/layout/IconCircleList"/>
    <dgm:cxn modelId="{748FFC4D-D424-47A5-8E3D-F0BB77E08C97}" srcId="{705EA6A1-E73F-45CD-A0C7-EC85B71C1C35}" destId="{52247383-580E-4F77-8817-73F013ED87CB}" srcOrd="5" destOrd="0" parTransId="{CF394CA4-64F9-4953-836F-DA0EC1F0F599}" sibTransId="{48C86DDC-1A65-4B47-A746-12C15D94F02A}"/>
    <dgm:cxn modelId="{3E8B676E-B3C5-495E-88BB-CF9822F6A16A}" type="presOf" srcId="{0EBE78E5-A0EC-4D81-ACE9-4523F6EE527F}" destId="{26075620-693C-45B3-A9DA-771B8476499C}" srcOrd="0" destOrd="0" presId="urn:microsoft.com/office/officeart/2018/2/layout/IconCircleList"/>
    <dgm:cxn modelId="{EE477782-B541-40CD-8DD2-81BDC5B498E9}" type="presOf" srcId="{705EA6A1-E73F-45CD-A0C7-EC85B71C1C35}" destId="{C5A309E6-FF9C-4DDA-B6C1-53E16D2C6E0F}" srcOrd="0" destOrd="0" presId="urn:microsoft.com/office/officeart/2018/2/layout/IconCircleList"/>
    <dgm:cxn modelId="{04FC4183-7BBF-4319-AA0D-830BE6D28810}" type="presOf" srcId="{38E40DF6-C634-4BB3-962F-EF067F4B6FDD}" destId="{087C3894-1B24-4C51-AC7E-CB8FF00F4045}" srcOrd="0" destOrd="0" presId="urn:microsoft.com/office/officeart/2018/2/layout/IconCircleList"/>
    <dgm:cxn modelId="{F6F9E1A3-F6A5-4224-97F8-545D6672E512}" srcId="{705EA6A1-E73F-45CD-A0C7-EC85B71C1C35}" destId="{54ED33EA-BC9D-4315-8968-4F4525048262}" srcOrd="3" destOrd="0" parTransId="{50D2DD21-02F6-417C-A66E-1AA6028EFE85}" sibTransId="{3C5B9667-AC80-4678-86DF-A9F7733208BF}"/>
    <dgm:cxn modelId="{243EC3AC-88ED-4C2A-A555-38E2381B0064}" srcId="{705EA6A1-E73F-45CD-A0C7-EC85B71C1C35}" destId="{767B96AA-28E5-4EA4-AFFB-E13D56980CDA}" srcOrd="2" destOrd="0" parTransId="{35F5356B-842B-4279-AE3F-A4B9785B2835}" sibTransId="{6A7CACC3-1511-47FD-B44D-BFAD1C02BA5C}"/>
    <dgm:cxn modelId="{D03B44C9-BF6D-4E57-A3C9-2B870D8A0B90}" type="presOf" srcId="{3C5B9667-AC80-4678-86DF-A9F7733208BF}" destId="{AB6B0F24-E90C-478E-B76C-D5E48149FFF0}" srcOrd="0" destOrd="0" presId="urn:microsoft.com/office/officeart/2018/2/layout/IconCircleList"/>
    <dgm:cxn modelId="{373DACE0-C458-4535-A8CB-E9F56C0E0609}" srcId="{705EA6A1-E73F-45CD-A0C7-EC85B71C1C35}" destId="{D96576A0-5EA2-4B8F-9AA8-912390DA9085}" srcOrd="0" destOrd="0" parTransId="{16F66DBA-AEBA-43CF-8D0B-EF9F7BB19BA7}" sibTransId="{34C8DBD0-027C-4EEC-B05D-DB82E504F2DE}"/>
    <dgm:cxn modelId="{76FF9FE4-E29A-4772-87C5-96F0CD383064}" type="presOf" srcId="{54ED33EA-BC9D-4315-8968-4F4525048262}" destId="{6F722309-C3C9-4728-8550-D2BE8A7D9B6F}" srcOrd="0" destOrd="0" presId="urn:microsoft.com/office/officeart/2018/2/layout/IconCircleList"/>
    <dgm:cxn modelId="{3D7A08EB-00E7-4849-AB94-94ABA091CD72}" type="presOf" srcId="{6A7CACC3-1511-47FD-B44D-BFAD1C02BA5C}" destId="{32E2B8D2-F7D6-486E-B13F-CC2EF69BBCD5}" srcOrd="0" destOrd="0" presId="urn:microsoft.com/office/officeart/2018/2/layout/IconCircleList"/>
    <dgm:cxn modelId="{193C3BF4-EE49-4AC9-A069-C46FFDDBFE90}" type="presOf" srcId="{6FB06FFE-DDEC-4859-8196-7EDA6DC453E9}" destId="{8B52F065-89C3-44C5-A0FA-AEB43580827C}" srcOrd="0" destOrd="0" presId="urn:microsoft.com/office/officeart/2018/2/layout/IconCircleList"/>
    <dgm:cxn modelId="{19D5F508-56DF-4E10-A6DA-F9ECFAF2A224}" type="presParOf" srcId="{C5A309E6-FF9C-4DDA-B6C1-53E16D2C6E0F}" destId="{CF2291D8-992C-46CF-92F7-A749EA661305}" srcOrd="0" destOrd="0" presId="urn:microsoft.com/office/officeart/2018/2/layout/IconCircleList"/>
    <dgm:cxn modelId="{1F140F73-BB77-42A1-9469-CEC2FBB68CD5}" type="presParOf" srcId="{CF2291D8-992C-46CF-92F7-A749EA661305}" destId="{6CB87E6D-B1C1-4E17-8A38-35B5EEAFC328}" srcOrd="0" destOrd="0" presId="urn:microsoft.com/office/officeart/2018/2/layout/IconCircleList"/>
    <dgm:cxn modelId="{23E5DB05-E902-40A9-9EEB-8C7645672277}" type="presParOf" srcId="{6CB87E6D-B1C1-4E17-8A38-35B5EEAFC328}" destId="{E8ACA7CA-2D5B-46F8-96AD-3640689C8EBB}" srcOrd="0" destOrd="0" presId="urn:microsoft.com/office/officeart/2018/2/layout/IconCircleList"/>
    <dgm:cxn modelId="{B639EE47-3049-495E-B8CF-BF6595E0481E}" type="presParOf" srcId="{6CB87E6D-B1C1-4E17-8A38-35B5EEAFC328}" destId="{8393A950-5B6F-4664-8696-8AC343C82113}" srcOrd="1" destOrd="0" presId="urn:microsoft.com/office/officeart/2018/2/layout/IconCircleList"/>
    <dgm:cxn modelId="{303F41DF-7F78-45ED-9D6B-E66981B71658}" type="presParOf" srcId="{6CB87E6D-B1C1-4E17-8A38-35B5EEAFC328}" destId="{A50D1DA1-E86D-4FE6-BFCA-351B879A85B8}" srcOrd="2" destOrd="0" presId="urn:microsoft.com/office/officeart/2018/2/layout/IconCircleList"/>
    <dgm:cxn modelId="{BCF30533-85ED-4D77-912B-1E3D45644DD1}" type="presParOf" srcId="{6CB87E6D-B1C1-4E17-8A38-35B5EEAFC328}" destId="{ACC228CD-AF3F-4984-908A-574DD2BD0B5B}" srcOrd="3" destOrd="0" presId="urn:microsoft.com/office/officeart/2018/2/layout/IconCircleList"/>
    <dgm:cxn modelId="{B0A553AD-05D5-494E-8DF2-ED161C69190D}" type="presParOf" srcId="{CF2291D8-992C-46CF-92F7-A749EA661305}" destId="{D5B40B34-E1FD-4E47-A5F4-79A6F66FDF56}" srcOrd="1" destOrd="0" presId="urn:microsoft.com/office/officeart/2018/2/layout/IconCircleList"/>
    <dgm:cxn modelId="{78E96E81-E4E6-4352-BAB6-DA649A640363}" type="presParOf" srcId="{CF2291D8-992C-46CF-92F7-A749EA661305}" destId="{CF0BFDCE-B0EF-4594-95CF-4B5F3EE4F013}" srcOrd="2" destOrd="0" presId="urn:microsoft.com/office/officeart/2018/2/layout/IconCircleList"/>
    <dgm:cxn modelId="{9298AA31-2F8F-47E6-BA8E-4DB898C24999}" type="presParOf" srcId="{CF0BFDCE-B0EF-4594-95CF-4B5F3EE4F013}" destId="{9DBA057A-89A5-4729-90CA-F830861672DF}" srcOrd="0" destOrd="0" presId="urn:microsoft.com/office/officeart/2018/2/layout/IconCircleList"/>
    <dgm:cxn modelId="{40EC5579-2A20-4189-8D3B-8EB7E9C11915}" type="presParOf" srcId="{CF0BFDCE-B0EF-4594-95CF-4B5F3EE4F013}" destId="{97E4B393-2BA3-4313-9AB7-1BEAAB5F741A}" srcOrd="1" destOrd="0" presId="urn:microsoft.com/office/officeart/2018/2/layout/IconCircleList"/>
    <dgm:cxn modelId="{758D81E4-986E-402E-A2CD-FCC80D7D17B3}" type="presParOf" srcId="{CF0BFDCE-B0EF-4594-95CF-4B5F3EE4F013}" destId="{928680F1-9128-4558-B192-6E738D7446F9}" srcOrd="2" destOrd="0" presId="urn:microsoft.com/office/officeart/2018/2/layout/IconCircleList"/>
    <dgm:cxn modelId="{E22A7FB3-1645-4D1B-A465-42B7A0715CE0}" type="presParOf" srcId="{CF0BFDCE-B0EF-4594-95CF-4B5F3EE4F013}" destId="{8B52F065-89C3-44C5-A0FA-AEB43580827C}" srcOrd="3" destOrd="0" presId="urn:microsoft.com/office/officeart/2018/2/layout/IconCircleList"/>
    <dgm:cxn modelId="{DC358C3A-C922-4B5F-BF92-0B5710C768FA}" type="presParOf" srcId="{CF2291D8-992C-46CF-92F7-A749EA661305}" destId="{26075620-693C-45B3-A9DA-771B8476499C}" srcOrd="3" destOrd="0" presId="urn:microsoft.com/office/officeart/2018/2/layout/IconCircleList"/>
    <dgm:cxn modelId="{6EACDE6D-299A-4D01-9593-6CE9B4C77060}" type="presParOf" srcId="{CF2291D8-992C-46CF-92F7-A749EA661305}" destId="{4486F56D-1CC7-4E46-A883-E3C80718CAB7}" srcOrd="4" destOrd="0" presId="urn:microsoft.com/office/officeart/2018/2/layout/IconCircleList"/>
    <dgm:cxn modelId="{84218A6E-92BF-4E9C-BE6E-F0FABE1F7107}" type="presParOf" srcId="{4486F56D-1CC7-4E46-A883-E3C80718CAB7}" destId="{92FD0D5C-D8E3-462C-902F-1BA8C88FA8B3}" srcOrd="0" destOrd="0" presId="urn:microsoft.com/office/officeart/2018/2/layout/IconCircleList"/>
    <dgm:cxn modelId="{D65AFA62-D49B-42AC-8F86-E58B82BBC03B}" type="presParOf" srcId="{4486F56D-1CC7-4E46-A883-E3C80718CAB7}" destId="{9D019325-878B-474A-B8F8-69C51E99CB91}" srcOrd="1" destOrd="0" presId="urn:microsoft.com/office/officeart/2018/2/layout/IconCircleList"/>
    <dgm:cxn modelId="{03C7FE74-70C4-4629-BEAC-D5A01DC65733}" type="presParOf" srcId="{4486F56D-1CC7-4E46-A883-E3C80718CAB7}" destId="{E53414E7-0583-4966-926D-F7BFD73E6AA0}" srcOrd="2" destOrd="0" presId="urn:microsoft.com/office/officeart/2018/2/layout/IconCircleList"/>
    <dgm:cxn modelId="{4B71E634-6D49-4701-98B4-53664F367B9B}" type="presParOf" srcId="{4486F56D-1CC7-4E46-A883-E3C80718CAB7}" destId="{ACDFC6F3-FE4B-445A-BB6D-BAAD50005E70}" srcOrd="3" destOrd="0" presId="urn:microsoft.com/office/officeart/2018/2/layout/IconCircleList"/>
    <dgm:cxn modelId="{CB86C52E-382A-431D-9B3C-F744A93A74BA}" type="presParOf" srcId="{CF2291D8-992C-46CF-92F7-A749EA661305}" destId="{32E2B8D2-F7D6-486E-B13F-CC2EF69BBCD5}" srcOrd="5" destOrd="0" presId="urn:microsoft.com/office/officeart/2018/2/layout/IconCircleList"/>
    <dgm:cxn modelId="{5DEB87C4-D220-4805-90A1-D9B7428C0A1D}" type="presParOf" srcId="{CF2291D8-992C-46CF-92F7-A749EA661305}" destId="{0C3EA5AC-C4DF-4BB2-B087-689EA840A6E8}" srcOrd="6" destOrd="0" presId="urn:microsoft.com/office/officeart/2018/2/layout/IconCircleList"/>
    <dgm:cxn modelId="{99635A87-E0AC-4BCF-97B4-070D5302EC92}" type="presParOf" srcId="{0C3EA5AC-C4DF-4BB2-B087-689EA840A6E8}" destId="{E332C761-C461-4C95-8F9F-3C3505006DBF}" srcOrd="0" destOrd="0" presId="urn:microsoft.com/office/officeart/2018/2/layout/IconCircleList"/>
    <dgm:cxn modelId="{37267673-A5EE-4007-96E5-1C8A81F04B6F}" type="presParOf" srcId="{0C3EA5AC-C4DF-4BB2-B087-689EA840A6E8}" destId="{077AF404-3182-4BF5-AB53-4E9FEEB62DE9}" srcOrd="1" destOrd="0" presId="urn:microsoft.com/office/officeart/2018/2/layout/IconCircleList"/>
    <dgm:cxn modelId="{8728844E-A7F9-4CE9-A40D-FB01B0A61B13}" type="presParOf" srcId="{0C3EA5AC-C4DF-4BB2-B087-689EA840A6E8}" destId="{A7392543-7113-4E53-BAE2-62278D0B4533}" srcOrd="2" destOrd="0" presId="urn:microsoft.com/office/officeart/2018/2/layout/IconCircleList"/>
    <dgm:cxn modelId="{DB970E45-E6D6-409D-8EC3-672F108ABED1}" type="presParOf" srcId="{0C3EA5AC-C4DF-4BB2-B087-689EA840A6E8}" destId="{6F722309-C3C9-4728-8550-D2BE8A7D9B6F}" srcOrd="3" destOrd="0" presId="urn:microsoft.com/office/officeart/2018/2/layout/IconCircleList"/>
    <dgm:cxn modelId="{0A86F97E-AA27-4732-8606-067A09854F21}" type="presParOf" srcId="{CF2291D8-992C-46CF-92F7-A749EA661305}" destId="{AB6B0F24-E90C-478E-B76C-D5E48149FFF0}" srcOrd="7" destOrd="0" presId="urn:microsoft.com/office/officeart/2018/2/layout/IconCircleList"/>
    <dgm:cxn modelId="{2CD49E65-C36A-4331-9AB5-DC09A08D1CD9}" type="presParOf" srcId="{CF2291D8-992C-46CF-92F7-A749EA661305}" destId="{04C9E309-BDA6-4843-B856-4ADCCE8C06CD}" srcOrd="8" destOrd="0" presId="urn:microsoft.com/office/officeart/2018/2/layout/IconCircleList"/>
    <dgm:cxn modelId="{1BF441E7-25FB-4680-AECF-FCBBC579BB47}" type="presParOf" srcId="{04C9E309-BDA6-4843-B856-4ADCCE8C06CD}" destId="{B8B2DFC4-0CD8-480F-BBEA-6C19E322CD72}" srcOrd="0" destOrd="0" presId="urn:microsoft.com/office/officeart/2018/2/layout/IconCircleList"/>
    <dgm:cxn modelId="{5B3FD7ED-944A-4E12-95F4-301E2DE424A0}" type="presParOf" srcId="{04C9E309-BDA6-4843-B856-4ADCCE8C06CD}" destId="{6C448248-1C0F-406B-9A80-96C591549D8B}" srcOrd="1" destOrd="0" presId="urn:microsoft.com/office/officeart/2018/2/layout/IconCircleList"/>
    <dgm:cxn modelId="{502059B7-1ED8-4E33-94C2-8B10279E2D52}" type="presParOf" srcId="{04C9E309-BDA6-4843-B856-4ADCCE8C06CD}" destId="{72E5D436-E495-4E8C-9469-FAF1E5472B77}" srcOrd="2" destOrd="0" presId="urn:microsoft.com/office/officeart/2018/2/layout/IconCircleList"/>
    <dgm:cxn modelId="{1B751A83-FF1D-4081-97E0-3BB148B1FAB6}" type="presParOf" srcId="{04C9E309-BDA6-4843-B856-4ADCCE8C06CD}" destId="{05550212-9FD7-40AE-973E-7A7BCA7EFA74}" srcOrd="3" destOrd="0" presId="urn:microsoft.com/office/officeart/2018/2/layout/IconCircleList"/>
    <dgm:cxn modelId="{A0C8BB20-4346-4FA2-836C-6A5FDAE0292E}" type="presParOf" srcId="{CF2291D8-992C-46CF-92F7-A749EA661305}" destId="{087C3894-1B24-4C51-AC7E-CB8FF00F4045}" srcOrd="9" destOrd="0" presId="urn:microsoft.com/office/officeart/2018/2/layout/IconCircleList"/>
    <dgm:cxn modelId="{1CED311A-1693-4D44-BEDE-C5CCD567353F}" type="presParOf" srcId="{CF2291D8-992C-46CF-92F7-A749EA661305}" destId="{48201B6A-AE57-4A7F-B347-CC6B7779264B}" srcOrd="10" destOrd="0" presId="urn:microsoft.com/office/officeart/2018/2/layout/IconCircleList"/>
    <dgm:cxn modelId="{ED3E84F7-51AB-466B-A91A-EB207F333A38}" type="presParOf" srcId="{48201B6A-AE57-4A7F-B347-CC6B7779264B}" destId="{1F0BD2D6-DE6F-4771-8029-D6EA62915D81}" srcOrd="0" destOrd="0" presId="urn:microsoft.com/office/officeart/2018/2/layout/IconCircleList"/>
    <dgm:cxn modelId="{63F29D73-2D62-4CC4-B24D-A9BD82D23652}" type="presParOf" srcId="{48201B6A-AE57-4A7F-B347-CC6B7779264B}" destId="{47B1780F-A8B8-4C8C-A7C0-79042ED7C798}" srcOrd="1" destOrd="0" presId="urn:microsoft.com/office/officeart/2018/2/layout/IconCircleList"/>
    <dgm:cxn modelId="{8860B626-A6F5-4192-91A5-A04A439DA1B8}" type="presParOf" srcId="{48201B6A-AE57-4A7F-B347-CC6B7779264B}" destId="{83BB55F3-DBE0-4F3A-AE5E-D321C9F5D34A}" srcOrd="2" destOrd="0" presId="urn:microsoft.com/office/officeart/2018/2/layout/IconCircleList"/>
    <dgm:cxn modelId="{B6EC83F5-CE1E-42BE-A636-1D73EFC8CB7D}" type="presParOf" srcId="{48201B6A-AE57-4A7F-B347-CC6B7779264B}" destId="{90F3CDF5-8B77-4EBC-A29E-00C7F1A7E828}"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5EA6A1-E73F-45CD-A0C7-EC85B71C1C35}"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D96576A0-5EA2-4B8F-9AA8-912390DA9085}">
      <dgm:prSet/>
      <dgm:spPr/>
      <dgm:t>
        <a:bodyPr/>
        <a:lstStyle/>
        <a:p>
          <a:pPr>
            <a:lnSpc>
              <a:spcPct val="100000"/>
            </a:lnSpc>
          </a:pPr>
          <a:r>
            <a:rPr lang="en-US" dirty="0">
              <a:solidFill>
                <a:schemeClr val="tx1">
                  <a:lumMod val="50000"/>
                  <a:lumOff val="50000"/>
                </a:schemeClr>
              </a:solidFill>
            </a:rPr>
            <a:t>Achieve LEED </a:t>
          </a:r>
          <a:r>
            <a:rPr lang="en-US" dirty="0" err="1">
              <a:solidFill>
                <a:schemeClr val="tx1">
                  <a:lumMod val="50000"/>
                  <a:lumOff val="50000"/>
                </a:schemeClr>
              </a:solidFill>
            </a:rPr>
            <a:t>SIlver</a:t>
          </a:r>
          <a:endParaRPr lang="en-US" dirty="0">
            <a:solidFill>
              <a:schemeClr val="tx1">
                <a:lumMod val="50000"/>
                <a:lumOff val="50000"/>
              </a:schemeClr>
            </a:solidFill>
          </a:endParaRPr>
        </a:p>
      </dgm:t>
    </dgm:pt>
    <dgm:pt modelId="{16F66DBA-AEBA-43CF-8D0B-EF9F7BB19BA7}" type="parTrans" cxnId="{373DACE0-C458-4535-A8CB-E9F56C0E0609}">
      <dgm:prSet/>
      <dgm:spPr/>
      <dgm:t>
        <a:bodyPr/>
        <a:lstStyle/>
        <a:p>
          <a:endParaRPr lang="en-US"/>
        </a:p>
      </dgm:t>
    </dgm:pt>
    <dgm:pt modelId="{34C8DBD0-027C-4EEC-B05D-DB82E504F2DE}" type="sibTrans" cxnId="{373DACE0-C458-4535-A8CB-E9F56C0E0609}">
      <dgm:prSet/>
      <dgm:spPr/>
      <dgm:t>
        <a:bodyPr/>
        <a:lstStyle/>
        <a:p>
          <a:pPr>
            <a:lnSpc>
              <a:spcPct val="100000"/>
            </a:lnSpc>
          </a:pPr>
          <a:endParaRPr lang="en-US"/>
        </a:p>
      </dgm:t>
    </dgm:pt>
    <dgm:pt modelId="{6FB06FFE-DDEC-4859-8196-7EDA6DC453E9}">
      <dgm:prSet/>
      <dgm:spPr/>
      <dgm:t>
        <a:bodyPr/>
        <a:lstStyle/>
        <a:p>
          <a:pPr>
            <a:lnSpc>
              <a:spcPct val="100000"/>
            </a:lnSpc>
          </a:pPr>
          <a:r>
            <a:rPr lang="en-US" dirty="0">
              <a:solidFill>
                <a:srgbClr val="92D050"/>
              </a:solidFill>
            </a:rPr>
            <a:t>Consider envelope upgrades</a:t>
          </a:r>
        </a:p>
      </dgm:t>
    </dgm:pt>
    <dgm:pt modelId="{90316D94-502C-445F-ABBB-866D981CE3AF}" type="parTrans" cxnId="{4D1B5026-C6BB-4DCF-A75E-57C2E82356E5}">
      <dgm:prSet/>
      <dgm:spPr/>
      <dgm:t>
        <a:bodyPr/>
        <a:lstStyle/>
        <a:p>
          <a:endParaRPr lang="en-US"/>
        </a:p>
      </dgm:t>
    </dgm:pt>
    <dgm:pt modelId="{0EBE78E5-A0EC-4D81-ACE9-4523F6EE527F}" type="sibTrans" cxnId="{4D1B5026-C6BB-4DCF-A75E-57C2E82356E5}">
      <dgm:prSet/>
      <dgm:spPr/>
      <dgm:t>
        <a:bodyPr/>
        <a:lstStyle/>
        <a:p>
          <a:pPr>
            <a:lnSpc>
              <a:spcPct val="100000"/>
            </a:lnSpc>
          </a:pPr>
          <a:endParaRPr lang="en-US"/>
        </a:p>
      </dgm:t>
    </dgm:pt>
    <dgm:pt modelId="{767B96AA-28E5-4EA4-AFFB-E13D56980CDA}">
      <dgm:prSet/>
      <dgm:spPr/>
      <dgm:t>
        <a:bodyPr/>
        <a:lstStyle/>
        <a:p>
          <a:pPr>
            <a:lnSpc>
              <a:spcPct val="100000"/>
            </a:lnSpc>
          </a:pPr>
          <a:r>
            <a:rPr lang="en-US" dirty="0">
              <a:solidFill>
                <a:schemeClr val="accent5">
                  <a:lumMod val="75000"/>
                </a:schemeClr>
              </a:solidFill>
            </a:rPr>
            <a:t>All requirements for projects under $5M</a:t>
          </a:r>
        </a:p>
      </dgm:t>
    </dgm:pt>
    <dgm:pt modelId="{35F5356B-842B-4279-AE3F-A4B9785B2835}" type="parTrans" cxnId="{243EC3AC-88ED-4C2A-A555-38E2381B0064}">
      <dgm:prSet/>
      <dgm:spPr/>
      <dgm:t>
        <a:bodyPr/>
        <a:lstStyle/>
        <a:p>
          <a:endParaRPr lang="en-US"/>
        </a:p>
      </dgm:t>
    </dgm:pt>
    <dgm:pt modelId="{6A7CACC3-1511-47FD-B44D-BFAD1C02BA5C}" type="sibTrans" cxnId="{243EC3AC-88ED-4C2A-A555-38E2381B0064}">
      <dgm:prSet/>
      <dgm:spPr/>
      <dgm:t>
        <a:bodyPr/>
        <a:lstStyle/>
        <a:p>
          <a:pPr>
            <a:lnSpc>
              <a:spcPct val="100000"/>
            </a:lnSpc>
          </a:pPr>
          <a:endParaRPr lang="en-US"/>
        </a:p>
      </dgm:t>
    </dgm:pt>
    <dgm:pt modelId="{C5A309E6-FF9C-4DDA-B6C1-53E16D2C6E0F}" type="pres">
      <dgm:prSet presAssocID="{705EA6A1-E73F-45CD-A0C7-EC85B71C1C35}" presName="root" presStyleCnt="0">
        <dgm:presLayoutVars>
          <dgm:dir/>
          <dgm:resizeHandles val="exact"/>
        </dgm:presLayoutVars>
      </dgm:prSet>
      <dgm:spPr/>
    </dgm:pt>
    <dgm:pt modelId="{CF2291D8-992C-46CF-92F7-A749EA661305}" type="pres">
      <dgm:prSet presAssocID="{705EA6A1-E73F-45CD-A0C7-EC85B71C1C35}" presName="container" presStyleCnt="0">
        <dgm:presLayoutVars>
          <dgm:dir/>
          <dgm:resizeHandles val="exact"/>
        </dgm:presLayoutVars>
      </dgm:prSet>
      <dgm:spPr/>
    </dgm:pt>
    <dgm:pt modelId="{6CB87E6D-B1C1-4E17-8A38-35B5EEAFC328}" type="pres">
      <dgm:prSet presAssocID="{D96576A0-5EA2-4B8F-9AA8-912390DA9085}" presName="compNode" presStyleCnt="0"/>
      <dgm:spPr/>
    </dgm:pt>
    <dgm:pt modelId="{E8ACA7CA-2D5B-46F8-96AD-3640689C8EBB}" type="pres">
      <dgm:prSet presAssocID="{D96576A0-5EA2-4B8F-9AA8-912390DA9085}" presName="iconBgRect" presStyleLbl="bgShp" presStyleIdx="0" presStyleCnt="3"/>
      <dgm:spPr>
        <a:solidFill>
          <a:schemeClr val="bg1">
            <a:lumMod val="65000"/>
          </a:schemeClr>
        </a:solidFill>
      </dgm:spPr>
    </dgm:pt>
    <dgm:pt modelId="{8393A950-5B6F-4664-8696-8AC343C82113}" type="pres">
      <dgm:prSet presAssocID="{D96576A0-5EA2-4B8F-9AA8-912390DA908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pt>
    <dgm:pt modelId="{A50D1DA1-E86D-4FE6-BFCA-351B879A85B8}" type="pres">
      <dgm:prSet presAssocID="{D96576A0-5EA2-4B8F-9AA8-912390DA9085}" presName="spaceRect" presStyleCnt="0"/>
      <dgm:spPr/>
    </dgm:pt>
    <dgm:pt modelId="{ACC228CD-AF3F-4984-908A-574DD2BD0B5B}" type="pres">
      <dgm:prSet presAssocID="{D96576A0-5EA2-4B8F-9AA8-912390DA9085}" presName="textRect" presStyleLbl="revTx" presStyleIdx="0" presStyleCnt="3">
        <dgm:presLayoutVars>
          <dgm:chMax val="1"/>
          <dgm:chPref val="1"/>
        </dgm:presLayoutVars>
      </dgm:prSet>
      <dgm:spPr/>
    </dgm:pt>
    <dgm:pt modelId="{D5B40B34-E1FD-4E47-A5F4-79A6F66FDF56}" type="pres">
      <dgm:prSet presAssocID="{34C8DBD0-027C-4EEC-B05D-DB82E504F2DE}" presName="sibTrans" presStyleLbl="sibTrans2D1" presStyleIdx="0" presStyleCnt="0"/>
      <dgm:spPr/>
    </dgm:pt>
    <dgm:pt modelId="{CF0BFDCE-B0EF-4594-95CF-4B5F3EE4F013}" type="pres">
      <dgm:prSet presAssocID="{6FB06FFE-DDEC-4859-8196-7EDA6DC453E9}" presName="compNode" presStyleCnt="0"/>
      <dgm:spPr/>
    </dgm:pt>
    <dgm:pt modelId="{9DBA057A-89A5-4729-90CA-F830861672DF}" type="pres">
      <dgm:prSet presAssocID="{6FB06FFE-DDEC-4859-8196-7EDA6DC453E9}" presName="iconBgRect" presStyleLbl="bgShp" presStyleIdx="1" presStyleCnt="3"/>
      <dgm:spPr>
        <a:solidFill>
          <a:srgbClr val="92D050"/>
        </a:solidFill>
      </dgm:spPr>
    </dgm:pt>
    <dgm:pt modelId="{97E4B393-2BA3-4313-9AB7-1BEAAB5F741A}" type="pres">
      <dgm:prSet presAssocID="{6FB06FFE-DDEC-4859-8196-7EDA6DC453E9}" presName="iconRect" presStyleLbl="node1" presStyleIdx="1" presStyleCnt="3"/>
      <dgm:spPr>
        <a:blipFill>
          <a:blip xmlns:r="http://schemas.openxmlformats.org/officeDocument/2006/relationships" r:embed="rId2">
            <a:extLs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Door Closed with solid fill"/>
        </a:ext>
      </dgm:extLst>
    </dgm:pt>
    <dgm:pt modelId="{928680F1-9128-4558-B192-6E738D7446F9}" type="pres">
      <dgm:prSet presAssocID="{6FB06FFE-DDEC-4859-8196-7EDA6DC453E9}" presName="spaceRect" presStyleCnt="0"/>
      <dgm:spPr/>
    </dgm:pt>
    <dgm:pt modelId="{8B52F065-89C3-44C5-A0FA-AEB43580827C}" type="pres">
      <dgm:prSet presAssocID="{6FB06FFE-DDEC-4859-8196-7EDA6DC453E9}" presName="textRect" presStyleLbl="revTx" presStyleIdx="1" presStyleCnt="3">
        <dgm:presLayoutVars>
          <dgm:chMax val="1"/>
          <dgm:chPref val="1"/>
        </dgm:presLayoutVars>
      </dgm:prSet>
      <dgm:spPr/>
    </dgm:pt>
    <dgm:pt modelId="{26075620-693C-45B3-A9DA-771B8476499C}" type="pres">
      <dgm:prSet presAssocID="{0EBE78E5-A0EC-4D81-ACE9-4523F6EE527F}" presName="sibTrans" presStyleLbl="sibTrans2D1" presStyleIdx="0" presStyleCnt="0"/>
      <dgm:spPr/>
    </dgm:pt>
    <dgm:pt modelId="{4486F56D-1CC7-4E46-A883-E3C80718CAB7}" type="pres">
      <dgm:prSet presAssocID="{767B96AA-28E5-4EA4-AFFB-E13D56980CDA}" presName="compNode" presStyleCnt="0"/>
      <dgm:spPr/>
    </dgm:pt>
    <dgm:pt modelId="{92FD0D5C-D8E3-462C-902F-1BA8C88FA8B3}" type="pres">
      <dgm:prSet presAssocID="{767B96AA-28E5-4EA4-AFFB-E13D56980CDA}" presName="iconBgRect" presStyleLbl="bgShp" presStyleIdx="2" presStyleCnt="3"/>
      <dgm:spPr>
        <a:solidFill>
          <a:srgbClr val="00B0F0"/>
        </a:solidFill>
      </dgm:spPr>
    </dgm:pt>
    <dgm:pt modelId="{9D019325-878B-474A-B8F8-69C51E99CB91}" type="pres">
      <dgm:prSet presAssocID="{767B96AA-28E5-4EA4-AFFB-E13D56980CDA}" presName="iconRect" presStyleLbl="node1" presStyleIdx="2" presStyleCnt="3"/>
      <dgm:spPr>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a:noFill/>
        </a:ln>
      </dgm:spPr>
      <dgm:extLst>
        <a:ext uri="{E40237B7-FDA0-4F09-8148-C483321AD2D9}">
          <dgm14:cNvPr xmlns:dgm14="http://schemas.microsoft.com/office/drawing/2010/diagram" id="0" name="" descr="Clipboard Checked with solid fill"/>
        </a:ext>
      </dgm:extLst>
    </dgm:pt>
    <dgm:pt modelId="{E53414E7-0583-4966-926D-F7BFD73E6AA0}" type="pres">
      <dgm:prSet presAssocID="{767B96AA-28E5-4EA4-AFFB-E13D56980CDA}" presName="spaceRect" presStyleCnt="0"/>
      <dgm:spPr/>
    </dgm:pt>
    <dgm:pt modelId="{ACDFC6F3-FE4B-445A-BB6D-BAAD50005E70}" type="pres">
      <dgm:prSet presAssocID="{767B96AA-28E5-4EA4-AFFB-E13D56980CDA}" presName="textRect" presStyleLbl="revTx" presStyleIdx="2" presStyleCnt="3">
        <dgm:presLayoutVars>
          <dgm:chMax val="1"/>
          <dgm:chPref val="1"/>
        </dgm:presLayoutVars>
      </dgm:prSet>
      <dgm:spPr/>
    </dgm:pt>
  </dgm:ptLst>
  <dgm:cxnLst>
    <dgm:cxn modelId="{68D76C23-C5E1-432F-9671-3804390DF5E6}" type="presOf" srcId="{705EA6A1-E73F-45CD-A0C7-EC85B71C1C35}" destId="{C5A309E6-FF9C-4DDA-B6C1-53E16D2C6E0F}" srcOrd="0" destOrd="0" presId="urn:microsoft.com/office/officeart/2018/2/layout/IconCircleList"/>
    <dgm:cxn modelId="{4D1B5026-C6BB-4DCF-A75E-57C2E82356E5}" srcId="{705EA6A1-E73F-45CD-A0C7-EC85B71C1C35}" destId="{6FB06FFE-DDEC-4859-8196-7EDA6DC453E9}" srcOrd="1" destOrd="0" parTransId="{90316D94-502C-445F-ABBB-866D981CE3AF}" sibTransId="{0EBE78E5-A0EC-4D81-ACE9-4523F6EE527F}"/>
    <dgm:cxn modelId="{77D30174-230B-490B-8EE1-5100CFF99219}" type="presOf" srcId="{767B96AA-28E5-4EA4-AFFB-E13D56980CDA}" destId="{ACDFC6F3-FE4B-445A-BB6D-BAAD50005E70}" srcOrd="0" destOrd="0" presId="urn:microsoft.com/office/officeart/2018/2/layout/IconCircleList"/>
    <dgm:cxn modelId="{74CFAC56-91C1-4555-A67F-1F09B0AC1038}" type="presOf" srcId="{34C8DBD0-027C-4EEC-B05D-DB82E504F2DE}" destId="{D5B40B34-E1FD-4E47-A5F4-79A6F66FDF56}" srcOrd="0" destOrd="0" presId="urn:microsoft.com/office/officeart/2018/2/layout/IconCircleList"/>
    <dgm:cxn modelId="{9B7F499A-8640-48C0-874D-96F6DEABF5A0}" type="presOf" srcId="{0EBE78E5-A0EC-4D81-ACE9-4523F6EE527F}" destId="{26075620-693C-45B3-A9DA-771B8476499C}" srcOrd="0" destOrd="0" presId="urn:microsoft.com/office/officeart/2018/2/layout/IconCircleList"/>
    <dgm:cxn modelId="{243EC3AC-88ED-4C2A-A555-38E2381B0064}" srcId="{705EA6A1-E73F-45CD-A0C7-EC85B71C1C35}" destId="{767B96AA-28E5-4EA4-AFFB-E13D56980CDA}" srcOrd="2" destOrd="0" parTransId="{35F5356B-842B-4279-AE3F-A4B9785B2835}" sibTransId="{6A7CACC3-1511-47FD-B44D-BFAD1C02BA5C}"/>
    <dgm:cxn modelId="{305A21C7-6BCB-4B53-87B8-9441EE1F703E}" type="presOf" srcId="{6FB06FFE-DDEC-4859-8196-7EDA6DC453E9}" destId="{8B52F065-89C3-44C5-A0FA-AEB43580827C}" srcOrd="0" destOrd="0" presId="urn:microsoft.com/office/officeart/2018/2/layout/IconCircleList"/>
    <dgm:cxn modelId="{373DACE0-C458-4535-A8CB-E9F56C0E0609}" srcId="{705EA6A1-E73F-45CD-A0C7-EC85B71C1C35}" destId="{D96576A0-5EA2-4B8F-9AA8-912390DA9085}" srcOrd="0" destOrd="0" parTransId="{16F66DBA-AEBA-43CF-8D0B-EF9F7BB19BA7}" sibTransId="{34C8DBD0-027C-4EEC-B05D-DB82E504F2DE}"/>
    <dgm:cxn modelId="{429745EC-FD93-4C1B-B4CB-B7A54B95AC35}" type="presOf" srcId="{D96576A0-5EA2-4B8F-9AA8-912390DA9085}" destId="{ACC228CD-AF3F-4984-908A-574DD2BD0B5B}" srcOrd="0" destOrd="0" presId="urn:microsoft.com/office/officeart/2018/2/layout/IconCircleList"/>
    <dgm:cxn modelId="{42FBBC67-863B-4FDD-AD68-0DDBDCB3B671}" type="presParOf" srcId="{C5A309E6-FF9C-4DDA-B6C1-53E16D2C6E0F}" destId="{CF2291D8-992C-46CF-92F7-A749EA661305}" srcOrd="0" destOrd="0" presId="urn:microsoft.com/office/officeart/2018/2/layout/IconCircleList"/>
    <dgm:cxn modelId="{09F2CCF4-D0FB-45A9-8CA0-56881E5A6D3A}" type="presParOf" srcId="{CF2291D8-992C-46CF-92F7-A749EA661305}" destId="{6CB87E6D-B1C1-4E17-8A38-35B5EEAFC328}" srcOrd="0" destOrd="0" presId="urn:microsoft.com/office/officeart/2018/2/layout/IconCircleList"/>
    <dgm:cxn modelId="{344BE815-B9B6-4406-9C66-5DB8D3F8FC8B}" type="presParOf" srcId="{6CB87E6D-B1C1-4E17-8A38-35B5EEAFC328}" destId="{E8ACA7CA-2D5B-46F8-96AD-3640689C8EBB}" srcOrd="0" destOrd="0" presId="urn:microsoft.com/office/officeart/2018/2/layout/IconCircleList"/>
    <dgm:cxn modelId="{7963D538-7AC6-4FE7-B093-E33F0E1BB240}" type="presParOf" srcId="{6CB87E6D-B1C1-4E17-8A38-35B5EEAFC328}" destId="{8393A950-5B6F-4664-8696-8AC343C82113}" srcOrd="1" destOrd="0" presId="urn:microsoft.com/office/officeart/2018/2/layout/IconCircleList"/>
    <dgm:cxn modelId="{49D887F8-7927-40CD-A3CC-410520ABF7D3}" type="presParOf" srcId="{6CB87E6D-B1C1-4E17-8A38-35B5EEAFC328}" destId="{A50D1DA1-E86D-4FE6-BFCA-351B879A85B8}" srcOrd="2" destOrd="0" presId="urn:microsoft.com/office/officeart/2018/2/layout/IconCircleList"/>
    <dgm:cxn modelId="{BB961E69-624C-4AF4-A88B-6B1CBF724974}" type="presParOf" srcId="{6CB87E6D-B1C1-4E17-8A38-35B5EEAFC328}" destId="{ACC228CD-AF3F-4984-908A-574DD2BD0B5B}" srcOrd="3" destOrd="0" presId="urn:microsoft.com/office/officeart/2018/2/layout/IconCircleList"/>
    <dgm:cxn modelId="{975FFE66-BF92-461B-B9B0-021DCABD65B7}" type="presParOf" srcId="{CF2291D8-992C-46CF-92F7-A749EA661305}" destId="{D5B40B34-E1FD-4E47-A5F4-79A6F66FDF56}" srcOrd="1" destOrd="0" presId="urn:microsoft.com/office/officeart/2018/2/layout/IconCircleList"/>
    <dgm:cxn modelId="{0FA6C3E6-4063-497E-A4CE-783C055BE1E2}" type="presParOf" srcId="{CF2291D8-992C-46CF-92F7-A749EA661305}" destId="{CF0BFDCE-B0EF-4594-95CF-4B5F3EE4F013}" srcOrd="2" destOrd="0" presId="urn:microsoft.com/office/officeart/2018/2/layout/IconCircleList"/>
    <dgm:cxn modelId="{D26144C8-50F9-4374-A1AA-7F70472126A4}" type="presParOf" srcId="{CF0BFDCE-B0EF-4594-95CF-4B5F3EE4F013}" destId="{9DBA057A-89A5-4729-90CA-F830861672DF}" srcOrd="0" destOrd="0" presId="urn:microsoft.com/office/officeart/2018/2/layout/IconCircleList"/>
    <dgm:cxn modelId="{ECB52D32-569A-4D1E-AEC9-7774830FAF6A}" type="presParOf" srcId="{CF0BFDCE-B0EF-4594-95CF-4B5F3EE4F013}" destId="{97E4B393-2BA3-4313-9AB7-1BEAAB5F741A}" srcOrd="1" destOrd="0" presId="urn:microsoft.com/office/officeart/2018/2/layout/IconCircleList"/>
    <dgm:cxn modelId="{08203596-DCAB-4B7E-9187-6D865254CF1E}" type="presParOf" srcId="{CF0BFDCE-B0EF-4594-95CF-4B5F3EE4F013}" destId="{928680F1-9128-4558-B192-6E738D7446F9}" srcOrd="2" destOrd="0" presId="urn:microsoft.com/office/officeart/2018/2/layout/IconCircleList"/>
    <dgm:cxn modelId="{9FDC2FBD-D0F0-4163-BB45-45D7144F652C}" type="presParOf" srcId="{CF0BFDCE-B0EF-4594-95CF-4B5F3EE4F013}" destId="{8B52F065-89C3-44C5-A0FA-AEB43580827C}" srcOrd="3" destOrd="0" presId="urn:microsoft.com/office/officeart/2018/2/layout/IconCircleList"/>
    <dgm:cxn modelId="{80623044-C67E-40E4-B1D4-1A489B882CF5}" type="presParOf" srcId="{CF2291D8-992C-46CF-92F7-A749EA661305}" destId="{26075620-693C-45B3-A9DA-771B8476499C}" srcOrd="3" destOrd="0" presId="urn:microsoft.com/office/officeart/2018/2/layout/IconCircleList"/>
    <dgm:cxn modelId="{68356096-53C6-4D74-A927-DA526B3DABA0}" type="presParOf" srcId="{CF2291D8-992C-46CF-92F7-A749EA661305}" destId="{4486F56D-1CC7-4E46-A883-E3C80718CAB7}" srcOrd="4" destOrd="0" presId="urn:microsoft.com/office/officeart/2018/2/layout/IconCircleList"/>
    <dgm:cxn modelId="{DDAED308-89BD-404F-AEC4-9ED22B5E1EBF}" type="presParOf" srcId="{4486F56D-1CC7-4E46-A883-E3C80718CAB7}" destId="{92FD0D5C-D8E3-462C-902F-1BA8C88FA8B3}" srcOrd="0" destOrd="0" presId="urn:microsoft.com/office/officeart/2018/2/layout/IconCircleList"/>
    <dgm:cxn modelId="{80A4D75D-352A-41EF-802D-DCA653A8D1B3}" type="presParOf" srcId="{4486F56D-1CC7-4E46-A883-E3C80718CAB7}" destId="{9D019325-878B-474A-B8F8-69C51E99CB91}" srcOrd="1" destOrd="0" presId="urn:microsoft.com/office/officeart/2018/2/layout/IconCircleList"/>
    <dgm:cxn modelId="{BD1398AE-6516-4611-B70C-F77D8A62A41D}" type="presParOf" srcId="{4486F56D-1CC7-4E46-A883-E3C80718CAB7}" destId="{E53414E7-0583-4966-926D-F7BFD73E6AA0}" srcOrd="2" destOrd="0" presId="urn:microsoft.com/office/officeart/2018/2/layout/IconCircleList"/>
    <dgm:cxn modelId="{92777BC5-EFFB-495F-A43B-DE9424CB5A51}" type="presParOf" srcId="{4486F56D-1CC7-4E46-A883-E3C80718CAB7}" destId="{ACDFC6F3-FE4B-445A-BB6D-BAAD50005E70}"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5EA6A1-E73F-45CD-A0C7-EC85B71C1C35}"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D96576A0-5EA2-4B8F-9AA8-912390DA9085}">
      <dgm:prSet/>
      <dgm:spPr/>
      <dgm:t>
        <a:bodyPr/>
        <a:lstStyle/>
        <a:p>
          <a:pPr>
            <a:lnSpc>
              <a:spcPct val="100000"/>
            </a:lnSpc>
          </a:pPr>
          <a:r>
            <a:rPr lang="en-US" dirty="0">
              <a:solidFill>
                <a:schemeClr val="tx1">
                  <a:lumMod val="50000"/>
                  <a:lumOff val="50000"/>
                </a:schemeClr>
              </a:solidFill>
            </a:rPr>
            <a:t>Consider LEED Gold</a:t>
          </a:r>
        </a:p>
      </dgm:t>
    </dgm:pt>
    <dgm:pt modelId="{16F66DBA-AEBA-43CF-8D0B-EF9F7BB19BA7}" type="parTrans" cxnId="{373DACE0-C458-4535-A8CB-E9F56C0E0609}">
      <dgm:prSet/>
      <dgm:spPr/>
      <dgm:t>
        <a:bodyPr/>
        <a:lstStyle/>
        <a:p>
          <a:endParaRPr lang="en-US"/>
        </a:p>
      </dgm:t>
    </dgm:pt>
    <dgm:pt modelId="{34C8DBD0-027C-4EEC-B05D-DB82E504F2DE}" type="sibTrans" cxnId="{373DACE0-C458-4535-A8CB-E9F56C0E0609}">
      <dgm:prSet/>
      <dgm:spPr/>
      <dgm:t>
        <a:bodyPr/>
        <a:lstStyle/>
        <a:p>
          <a:pPr>
            <a:lnSpc>
              <a:spcPct val="100000"/>
            </a:lnSpc>
          </a:pPr>
          <a:endParaRPr lang="en-US"/>
        </a:p>
      </dgm:t>
    </dgm:pt>
    <dgm:pt modelId="{767B96AA-28E5-4EA4-AFFB-E13D56980CDA}">
      <dgm:prSet/>
      <dgm:spPr/>
      <dgm:t>
        <a:bodyPr/>
        <a:lstStyle/>
        <a:p>
          <a:pPr>
            <a:lnSpc>
              <a:spcPct val="100000"/>
            </a:lnSpc>
          </a:pPr>
          <a:r>
            <a:rPr lang="en-US" dirty="0">
              <a:solidFill>
                <a:srgbClr val="FF0000"/>
              </a:solidFill>
            </a:rPr>
            <a:t>All requirements for projects under $10M</a:t>
          </a:r>
        </a:p>
      </dgm:t>
    </dgm:pt>
    <dgm:pt modelId="{35F5356B-842B-4279-AE3F-A4B9785B2835}" type="parTrans" cxnId="{243EC3AC-88ED-4C2A-A555-38E2381B0064}">
      <dgm:prSet/>
      <dgm:spPr/>
      <dgm:t>
        <a:bodyPr/>
        <a:lstStyle/>
        <a:p>
          <a:endParaRPr lang="en-US"/>
        </a:p>
      </dgm:t>
    </dgm:pt>
    <dgm:pt modelId="{6A7CACC3-1511-47FD-B44D-BFAD1C02BA5C}" type="sibTrans" cxnId="{243EC3AC-88ED-4C2A-A555-38E2381B0064}">
      <dgm:prSet/>
      <dgm:spPr/>
      <dgm:t>
        <a:bodyPr/>
        <a:lstStyle/>
        <a:p>
          <a:pPr>
            <a:lnSpc>
              <a:spcPct val="100000"/>
            </a:lnSpc>
          </a:pPr>
          <a:endParaRPr lang="en-US"/>
        </a:p>
      </dgm:t>
    </dgm:pt>
    <dgm:pt modelId="{C5A309E6-FF9C-4DDA-B6C1-53E16D2C6E0F}" type="pres">
      <dgm:prSet presAssocID="{705EA6A1-E73F-45CD-A0C7-EC85B71C1C35}" presName="root" presStyleCnt="0">
        <dgm:presLayoutVars>
          <dgm:dir/>
          <dgm:resizeHandles val="exact"/>
        </dgm:presLayoutVars>
      </dgm:prSet>
      <dgm:spPr/>
    </dgm:pt>
    <dgm:pt modelId="{CF2291D8-992C-46CF-92F7-A749EA661305}" type="pres">
      <dgm:prSet presAssocID="{705EA6A1-E73F-45CD-A0C7-EC85B71C1C35}" presName="container" presStyleCnt="0">
        <dgm:presLayoutVars>
          <dgm:dir/>
          <dgm:resizeHandles val="exact"/>
        </dgm:presLayoutVars>
      </dgm:prSet>
      <dgm:spPr/>
    </dgm:pt>
    <dgm:pt modelId="{6CB87E6D-B1C1-4E17-8A38-35B5EEAFC328}" type="pres">
      <dgm:prSet presAssocID="{D96576A0-5EA2-4B8F-9AA8-912390DA9085}" presName="compNode" presStyleCnt="0"/>
      <dgm:spPr/>
    </dgm:pt>
    <dgm:pt modelId="{E8ACA7CA-2D5B-46F8-96AD-3640689C8EBB}" type="pres">
      <dgm:prSet presAssocID="{D96576A0-5EA2-4B8F-9AA8-912390DA9085}" presName="iconBgRect" presStyleLbl="bgShp" presStyleIdx="0" presStyleCnt="2"/>
      <dgm:spPr>
        <a:solidFill>
          <a:schemeClr val="accent4">
            <a:lumMod val="60000"/>
            <a:lumOff val="40000"/>
          </a:schemeClr>
        </a:solidFill>
      </dgm:spPr>
    </dgm:pt>
    <dgm:pt modelId="{8393A950-5B6F-4664-8696-8AC343C82113}" type="pres">
      <dgm:prSet presAssocID="{D96576A0-5EA2-4B8F-9AA8-912390DA908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pt>
    <dgm:pt modelId="{A50D1DA1-E86D-4FE6-BFCA-351B879A85B8}" type="pres">
      <dgm:prSet presAssocID="{D96576A0-5EA2-4B8F-9AA8-912390DA9085}" presName="spaceRect" presStyleCnt="0"/>
      <dgm:spPr/>
    </dgm:pt>
    <dgm:pt modelId="{ACC228CD-AF3F-4984-908A-574DD2BD0B5B}" type="pres">
      <dgm:prSet presAssocID="{D96576A0-5EA2-4B8F-9AA8-912390DA9085}" presName="textRect" presStyleLbl="revTx" presStyleIdx="0" presStyleCnt="2">
        <dgm:presLayoutVars>
          <dgm:chMax val="1"/>
          <dgm:chPref val="1"/>
        </dgm:presLayoutVars>
      </dgm:prSet>
      <dgm:spPr/>
    </dgm:pt>
    <dgm:pt modelId="{D5B40B34-E1FD-4E47-A5F4-79A6F66FDF56}" type="pres">
      <dgm:prSet presAssocID="{34C8DBD0-027C-4EEC-B05D-DB82E504F2DE}" presName="sibTrans" presStyleLbl="sibTrans2D1" presStyleIdx="0" presStyleCnt="0"/>
      <dgm:spPr/>
    </dgm:pt>
    <dgm:pt modelId="{4486F56D-1CC7-4E46-A883-E3C80718CAB7}" type="pres">
      <dgm:prSet presAssocID="{767B96AA-28E5-4EA4-AFFB-E13D56980CDA}" presName="compNode" presStyleCnt="0"/>
      <dgm:spPr/>
    </dgm:pt>
    <dgm:pt modelId="{92FD0D5C-D8E3-462C-902F-1BA8C88FA8B3}" type="pres">
      <dgm:prSet presAssocID="{767B96AA-28E5-4EA4-AFFB-E13D56980CDA}" presName="iconBgRect" presStyleLbl="bgShp" presStyleIdx="1" presStyleCnt="2"/>
      <dgm:spPr>
        <a:solidFill>
          <a:srgbClr val="FF0000"/>
        </a:solidFill>
      </dgm:spPr>
    </dgm:pt>
    <dgm:pt modelId="{9D019325-878B-474A-B8F8-69C51E99CB91}" type="pres">
      <dgm:prSet presAssocID="{767B96AA-28E5-4EA4-AFFB-E13D56980CDA}" presName="iconRect" presStyleLbl="node1" presStyleIdx="1" presStyleCnt="2"/>
      <dgm:spPr>
        <a:blipFill>
          <a:blip xmlns:r="http://schemas.openxmlformats.org/officeDocument/2006/relationships" r:embed="rId2">
            <a:extLs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Clipboard Checked with solid fill"/>
        </a:ext>
      </dgm:extLst>
    </dgm:pt>
    <dgm:pt modelId="{E53414E7-0583-4966-926D-F7BFD73E6AA0}" type="pres">
      <dgm:prSet presAssocID="{767B96AA-28E5-4EA4-AFFB-E13D56980CDA}" presName="spaceRect" presStyleCnt="0"/>
      <dgm:spPr/>
    </dgm:pt>
    <dgm:pt modelId="{ACDFC6F3-FE4B-445A-BB6D-BAAD50005E70}" type="pres">
      <dgm:prSet presAssocID="{767B96AA-28E5-4EA4-AFFB-E13D56980CDA}" presName="textRect" presStyleLbl="revTx" presStyleIdx="1" presStyleCnt="2">
        <dgm:presLayoutVars>
          <dgm:chMax val="1"/>
          <dgm:chPref val="1"/>
        </dgm:presLayoutVars>
      </dgm:prSet>
      <dgm:spPr/>
    </dgm:pt>
  </dgm:ptLst>
  <dgm:cxnLst>
    <dgm:cxn modelId="{68D76C23-C5E1-432F-9671-3804390DF5E6}" type="presOf" srcId="{705EA6A1-E73F-45CD-A0C7-EC85B71C1C35}" destId="{C5A309E6-FF9C-4DDA-B6C1-53E16D2C6E0F}" srcOrd="0" destOrd="0" presId="urn:microsoft.com/office/officeart/2018/2/layout/IconCircleList"/>
    <dgm:cxn modelId="{77D30174-230B-490B-8EE1-5100CFF99219}" type="presOf" srcId="{767B96AA-28E5-4EA4-AFFB-E13D56980CDA}" destId="{ACDFC6F3-FE4B-445A-BB6D-BAAD50005E70}" srcOrd="0" destOrd="0" presId="urn:microsoft.com/office/officeart/2018/2/layout/IconCircleList"/>
    <dgm:cxn modelId="{74CFAC56-91C1-4555-A67F-1F09B0AC1038}" type="presOf" srcId="{34C8DBD0-027C-4EEC-B05D-DB82E504F2DE}" destId="{D5B40B34-E1FD-4E47-A5F4-79A6F66FDF56}" srcOrd="0" destOrd="0" presId="urn:microsoft.com/office/officeart/2018/2/layout/IconCircleList"/>
    <dgm:cxn modelId="{243EC3AC-88ED-4C2A-A555-38E2381B0064}" srcId="{705EA6A1-E73F-45CD-A0C7-EC85B71C1C35}" destId="{767B96AA-28E5-4EA4-AFFB-E13D56980CDA}" srcOrd="1" destOrd="0" parTransId="{35F5356B-842B-4279-AE3F-A4B9785B2835}" sibTransId="{6A7CACC3-1511-47FD-B44D-BFAD1C02BA5C}"/>
    <dgm:cxn modelId="{373DACE0-C458-4535-A8CB-E9F56C0E0609}" srcId="{705EA6A1-E73F-45CD-A0C7-EC85B71C1C35}" destId="{D96576A0-5EA2-4B8F-9AA8-912390DA9085}" srcOrd="0" destOrd="0" parTransId="{16F66DBA-AEBA-43CF-8D0B-EF9F7BB19BA7}" sibTransId="{34C8DBD0-027C-4EEC-B05D-DB82E504F2DE}"/>
    <dgm:cxn modelId="{429745EC-FD93-4C1B-B4CB-B7A54B95AC35}" type="presOf" srcId="{D96576A0-5EA2-4B8F-9AA8-912390DA9085}" destId="{ACC228CD-AF3F-4984-908A-574DD2BD0B5B}" srcOrd="0" destOrd="0" presId="urn:microsoft.com/office/officeart/2018/2/layout/IconCircleList"/>
    <dgm:cxn modelId="{42FBBC67-863B-4FDD-AD68-0DDBDCB3B671}" type="presParOf" srcId="{C5A309E6-FF9C-4DDA-B6C1-53E16D2C6E0F}" destId="{CF2291D8-992C-46CF-92F7-A749EA661305}" srcOrd="0" destOrd="0" presId="urn:microsoft.com/office/officeart/2018/2/layout/IconCircleList"/>
    <dgm:cxn modelId="{09F2CCF4-D0FB-45A9-8CA0-56881E5A6D3A}" type="presParOf" srcId="{CF2291D8-992C-46CF-92F7-A749EA661305}" destId="{6CB87E6D-B1C1-4E17-8A38-35B5EEAFC328}" srcOrd="0" destOrd="0" presId="urn:microsoft.com/office/officeart/2018/2/layout/IconCircleList"/>
    <dgm:cxn modelId="{344BE815-B9B6-4406-9C66-5DB8D3F8FC8B}" type="presParOf" srcId="{6CB87E6D-B1C1-4E17-8A38-35B5EEAFC328}" destId="{E8ACA7CA-2D5B-46F8-96AD-3640689C8EBB}" srcOrd="0" destOrd="0" presId="urn:microsoft.com/office/officeart/2018/2/layout/IconCircleList"/>
    <dgm:cxn modelId="{7963D538-7AC6-4FE7-B093-E33F0E1BB240}" type="presParOf" srcId="{6CB87E6D-B1C1-4E17-8A38-35B5EEAFC328}" destId="{8393A950-5B6F-4664-8696-8AC343C82113}" srcOrd="1" destOrd="0" presId="urn:microsoft.com/office/officeart/2018/2/layout/IconCircleList"/>
    <dgm:cxn modelId="{49D887F8-7927-40CD-A3CC-410520ABF7D3}" type="presParOf" srcId="{6CB87E6D-B1C1-4E17-8A38-35B5EEAFC328}" destId="{A50D1DA1-E86D-4FE6-BFCA-351B879A85B8}" srcOrd="2" destOrd="0" presId="urn:microsoft.com/office/officeart/2018/2/layout/IconCircleList"/>
    <dgm:cxn modelId="{BB961E69-624C-4AF4-A88B-6B1CBF724974}" type="presParOf" srcId="{6CB87E6D-B1C1-4E17-8A38-35B5EEAFC328}" destId="{ACC228CD-AF3F-4984-908A-574DD2BD0B5B}" srcOrd="3" destOrd="0" presId="urn:microsoft.com/office/officeart/2018/2/layout/IconCircleList"/>
    <dgm:cxn modelId="{975FFE66-BF92-461B-B9B0-021DCABD65B7}" type="presParOf" srcId="{CF2291D8-992C-46CF-92F7-A749EA661305}" destId="{D5B40B34-E1FD-4E47-A5F4-79A6F66FDF56}" srcOrd="1" destOrd="0" presId="urn:microsoft.com/office/officeart/2018/2/layout/IconCircleList"/>
    <dgm:cxn modelId="{68356096-53C6-4D74-A927-DA526B3DABA0}" type="presParOf" srcId="{CF2291D8-992C-46CF-92F7-A749EA661305}" destId="{4486F56D-1CC7-4E46-A883-E3C80718CAB7}" srcOrd="2" destOrd="0" presId="urn:microsoft.com/office/officeart/2018/2/layout/IconCircleList"/>
    <dgm:cxn modelId="{DDAED308-89BD-404F-AEC4-9ED22B5E1EBF}" type="presParOf" srcId="{4486F56D-1CC7-4E46-A883-E3C80718CAB7}" destId="{92FD0D5C-D8E3-462C-902F-1BA8C88FA8B3}" srcOrd="0" destOrd="0" presId="urn:microsoft.com/office/officeart/2018/2/layout/IconCircleList"/>
    <dgm:cxn modelId="{80A4D75D-352A-41EF-802D-DCA653A8D1B3}" type="presParOf" srcId="{4486F56D-1CC7-4E46-A883-E3C80718CAB7}" destId="{9D019325-878B-474A-B8F8-69C51E99CB91}" srcOrd="1" destOrd="0" presId="urn:microsoft.com/office/officeart/2018/2/layout/IconCircleList"/>
    <dgm:cxn modelId="{BD1398AE-6516-4611-B70C-F77D8A62A41D}" type="presParOf" srcId="{4486F56D-1CC7-4E46-A883-E3C80718CAB7}" destId="{E53414E7-0583-4966-926D-F7BFD73E6AA0}" srcOrd="2" destOrd="0" presId="urn:microsoft.com/office/officeart/2018/2/layout/IconCircleList"/>
    <dgm:cxn modelId="{92777BC5-EFFB-495F-A43B-DE9424CB5A51}" type="presParOf" srcId="{4486F56D-1CC7-4E46-A883-E3C80718CAB7}" destId="{ACDFC6F3-FE4B-445A-BB6D-BAAD50005E70}" srcOrd="3" destOrd="0" presId="urn:microsoft.com/office/officeart/2018/2/layout/IconCircle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CA7CA-2D5B-46F8-96AD-3640689C8EBB}">
      <dsp:nvSpPr>
        <dsp:cNvPr id="0" name=""/>
        <dsp:cNvSpPr/>
      </dsp:nvSpPr>
      <dsp:spPr>
        <a:xfrm>
          <a:off x="7678" y="1059151"/>
          <a:ext cx="1031615" cy="103161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93A950-5B6F-4664-8696-8AC343C82113}">
      <dsp:nvSpPr>
        <dsp:cNvPr id="0" name=""/>
        <dsp:cNvSpPr/>
      </dsp:nvSpPr>
      <dsp:spPr>
        <a:xfrm>
          <a:off x="224317" y="1275790"/>
          <a:ext cx="598336" cy="59833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C228CD-AF3F-4984-908A-574DD2BD0B5B}">
      <dsp:nvSpPr>
        <dsp:cNvPr id="0" name=""/>
        <dsp:cNvSpPr/>
      </dsp:nvSpPr>
      <dsp:spPr>
        <a:xfrm>
          <a:off x="1260353" y="1059151"/>
          <a:ext cx="2431664" cy="1031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Designs must comply with </a:t>
          </a:r>
          <a:r>
            <a:rPr lang="en-US" sz="1800" kern="1200" dirty="0" err="1"/>
            <a:t>NYStretch</a:t>
          </a:r>
          <a:r>
            <a:rPr lang="en-US" sz="1800" kern="1200" dirty="0"/>
            <a:t> Energy Code (IECS).</a:t>
          </a:r>
        </a:p>
      </dsp:txBody>
      <dsp:txXfrm>
        <a:off x="1260353" y="1059151"/>
        <a:ext cx="2431664" cy="1031615"/>
      </dsp:txXfrm>
    </dsp:sp>
    <dsp:sp modelId="{9DBA057A-89A5-4729-90CA-F830861672DF}">
      <dsp:nvSpPr>
        <dsp:cNvPr id="0" name=""/>
        <dsp:cNvSpPr/>
      </dsp:nvSpPr>
      <dsp:spPr>
        <a:xfrm>
          <a:off x="4115717" y="1059151"/>
          <a:ext cx="1031615" cy="103161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E4B393-2BA3-4313-9AB7-1BEAAB5F741A}">
      <dsp:nvSpPr>
        <dsp:cNvPr id="0" name=""/>
        <dsp:cNvSpPr/>
      </dsp:nvSpPr>
      <dsp:spPr>
        <a:xfrm>
          <a:off x="4332356" y="1275790"/>
          <a:ext cx="598336" cy="5983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52F065-89C3-44C5-A0FA-AEB43580827C}">
      <dsp:nvSpPr>
        <dsp:cNvPr id="0" name=""/>
        <dsp:cNvSpPr/>
      </dsp:nvSpPr>
      <dsp:spPr>
        <a:xfrm>
          <a:off x="5368392" y="1059151"/>
          <a:ext cx="2431664" cy="1031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Commission all new HVAC, Service Water Heating, and Lighting/Electrical systems.  May be completed by project team or in-house if appropriate.</a:t>
          </a:r>
        </a:p>
      </dsp:txBody>
      <dsp:txXfrm>
        <a:off x="5368392" y="1059151"/>
        <a:ext cx="2431664" cy="1031615"/>
      </dsp:txXfrm>
    </dsp:sp>
    <dsp:sp modelId="{92FD0D5C-D8E3-462C-902F-1BA8C88FA8B3}">
      <dsp:nvSpPr>
        <dsp:cNvPr id="0" name=""/>
        <dsp:cNvSpPr/>
      </dsp:nvSpPr>
      <dsp:spPr>
        <a:xfrm>
          <a:off x="8223755" y="1059151"/>
          <a:ext cx="1031615" cy="103161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019325-878B-474A-B8F8-69C51E99CB91}">
      <dsp:nvSpPr>
        <dsp:cNvPr id="0" name=""/>
        <dsp:cNvSpPr/>
      </dsp:nvSpPr>
      <dsp:spPr>
        <a:xfrm>
          <a:off x="8440395" y="1275790"/>
          <a:ext cx="598336" cy="59833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DFC6F3-FE4B-445A-BB6D-BAAD50005E70}">
      <dsp:nvSpPr>
        <dsp:cNvPr id="0" name=""/>
        <dsp:cNvSpPr/>
      </dsp:nvSpPr>
      <dsp:spPr>
        <a:xfrm>
          <a:off x="9476431" y="1059151"/>
          <a:ext cx="2431664" cy="1031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Preparation of a basic energy model. (Consistent with current standard, IECS)</a:t>
          </a:r>
        </a:p>
      </dsp:txBody>
      <dsp:txXfrm>
        <a:off x="9476431" y="1059151"/>
        <a:ext cx="2431664" cy="1031615"/>
      </dsp:txXfrm>
    </dsp:sp>
    <dsp:sp modelId="{E332C761-C461-4C95-8F9F-3C3505006DBF}">
      <dsp:nvSpPr>
        <dsp:cNvPr id="0" name=""/>
        <dsp:cNvSpPr/>
      </dsp:nvSpPr>
      <dsp:spPr>
        <a:xfrm>
          <a:off x="7678" y="2947225"/>
          <a:ext cx="1031615" cy="103161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7AF404-3182-4BF5-AB53-4E9FEEB62DE9}">
      <dsp:nvSpPr>
        <dsp:cNvPr id="0" name=""/>
        <dsp:cNvSpPr/>
      </dsp:nvSpPr>
      <dsp:spPr>
        <a:xfrm>
          <a:off x="224317" y="3163864"/>
          <a:ext cx="598336" cy="5983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722309-C3C9-4728-8550-D2BE8A7D9B6F}">
      <dsp:nvSpPr>
        <dsp:cNvPr id="0" name=""/>
        <dsp:cNvSpPr/>
      </dsp:nvSpPr>
      <dsp:spPr>
        <a:xfrm>
          <a:off x="1260353" y="2947225"/>
          <a:ext cx="2431664" cy="1031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Evaluate opportunities for renewable energy integration. (Consistent with current standard, IECS)</a:t>
          </a:r>
        </a:p>
      </dsp:txBody>
      <dsp:txXfrm>
        <a:off x="1260353" y="2947225"/>
        <a:ext cx="2431664" cy="1031615"/>
      </dsp:txXfrm>
    </dsp:sp>
    <dsp:sp modelId="{B8B2DFC4-0CD8-480F-BBEA-6C19E322CD72}">
      <dsp:nvSpPr>
        <dsp:cNvPr id="0" name=""/>
        <dsp:cNvSpPr/>
      </dsp:nvSpPr>
      <dsp:spPr>
        <a:xfrm>
          <a:off x="4115717" y="2947225"/>
          <a:ext cx="1031615" cy="1031615"/>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448248-1C0F-406B-9A80-96C591549D8B}">
      <dsp:nvSpPr>
        <dsp:cNvPr id="0" name=""/>
        <dsp:cNvSpPr/>
      </dsp:nvSpPr>
      <dsp:spPr>
        <a:xfrm>
          <a:off x="4332356" y="3163864"/>
          <a:ext cx="598336" cy="598336"/>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550212-9FD7-40AE-973E-7A7BCA7EFA74}">
      <dsp:nvSpPr>
        <dsp:cNvPr id="0" name=""/>
        <dsp:cNvSpPr/>
      </dsp:nvSpPr>
      <dsp:spPr>
        <a:xfrm>
          <a:off x="5368392" y="2947225"/>
          <a:ext cx="2431664" cy="1031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Seal envelope leaks within the project area.  </a:t>
          </a:r>
        </a:p>
      </dsp:txBody>
      <dsp:txXfrm>
        <a:off x="5368392" y="2947225"/>
        <a:ext cx="2431664" cy="1031615"/>
      </dsp:txXfrm>
    </dsp:sp>
    <dsp:sp modelId="{1F0BD2D6-DE6F-4771-8029-D6EA62915D81}">
      <dsp:nvSpPr>
        <dsp:cNvPr id="0" name=""/>
        <dsp:cNvSpPr/>
      </dsp:nvSpPr>
      <dsp:spPr>
        <a:xfrm>
          <a:off x="8223755" y="2947225"/>
          <a:ext cx="1031615" cy="103161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B1780F-A8B8-4C8C-A7C0-79042ED7C798}">
      <dsp:nvSpPr>
        <dsp:cNvPr id="0" name=""/>
        <dsp:cNvSpPr/>
      </dsp:nvSpPr>
      <dsp:spPr>
        <a:xfrm>
          <a:off x="8440395" y="3163864"/>
          <a:ext cx="598336" cy="59833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F3CDF5-8B77-4EBC-A29E-00C7F1A7E828}">
      <dsp:nvSpPr>
        <dsp:cNvPr id="0" name=""/>
        <dsp:cNvSpPr/>
      </dsp:nvSpPr>
      <dsp:spPr>
        <a:xfrm>
          <a:off x="9476431" y="2947225"/>
          <a:ext cx="2431664" cy="1031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No new natural gas infrastructure.  No direct replacement of natural gas equipment without evaluating electrification or district energy connection (IECS).</a:t>
          </a:r>
        </a:p>
        <a:p>
          <a:pPr marL="0" lvl="0" indent="0" algn="l" defTabSz="800100">
            <a:spcBef>
              <a:spcPct val="0"/>
            </a:spcBef>
            <a:spcAft>
              <a:spcPct val="35000"/>
            </a:spcAft>
            <a:buNone/>
          </a:pPr>
          <a:endParaRPr lang="en-US" sz="1100" kern="1200" dirty="0"/>
        </a:p>
      </dsp:txBody>
      <dsp:txXfrm>
        <a:off x="9476431" y="2947225"/>
        <a:ext cx="2431664" cy="10316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CA7CA-2D5B-46F8-96AD-3640689C8EBB}">
      <dsp:nvSpPr>
        <dsp:cNvPr id="0" name=""/>
        <dsp:cNvSpPr/>
      </dsp:nvSpPr>
      <dsp:spPr>
        <a:xfrm>
          <a:off x="500040" y="772731"/>
          <a:ext cx="946252" cy="946252"/>
        </a:xfrm>
        <a:prstGeom prst="ellipse">
          <a:avLst/>
        </a:prstGeom>
        <a:solidFill>
          <a:schemeClr val="bg1">
            <a:lumMod val="65000"/>
          </a:schemeClr>
        </a:solidFill>
        <a:ln>
          <a:noFill/>
        </a:ln>
        <a:effectLst/>
      </dsp:spPr>
      <dsp:style>
        <a:lnRef idx="0">
          <a:scrgbClr r="0" g="0" b="0"/>
        </a:lnRef>
        <a:fillRef idx="1">
          <a:scrgbClr r="0" g="0" b="0"/>
        </a:fillRef>
        <a:effectRef idx="0">
          <a:scrgbClr r="0" g="0" b="0"/>
        </a:effectRef>
        <a:fontRef idx="minor"/>
      </dsp:style>
    </dsp:sp>
    <dsp:sp modelId="{8393A950-5B6F-4664-8696-8AC343C82113}">
      <dsp:nvSpPr>
        <dsp:cNvPr id="0" name=""/>
        <dsp:cNvSpPr/>
      </dsp:nvSpPr>
      <dsp:spPr>
        <a:xfrm>
          <a:off x="698753" y="971444"/>
          <a:ext cx="548826" cy="54882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C228CD-AF3F-4984-908A-574DD2BD0B5B}">
      <dsp:nvSpPr>
        <dsp:cNvPr id="0" name=""/>
        <dsp:cNvSpPr/>
      </dsp:nvSpPr>
      <dsp:spPr>
        <a:xfrm>
          <a:off x="1649060" y="772731"/>
          <a:ext cx="2230451" cy="946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dirty="0">
              <a:solidFill>
                <a:schemeClr val="tx1">
                  <a:lumMod val="50000"/>
                  <a:lumOff val="50000"/>
                </a:schemeClr>
              </a:solidFill>
            </a:rPr>
            <a:t>Achieve LEED </a:t>
          </a:r>
          <a:r>
            <a:rPr lang="en-US" sz="2100" kern="1200" dirty="0" err="1">
              <a:solidFill>
                <a:schemeClr val="tx1">
                  <a:lumMod val="50000"/>
                  <a:lumOff val="50000"/>
                </a:schemeClr>
              </a:solidFill>
            </a:rPr>
            <a:t>SIlver</a:t>
          </a:r>
          <a:endParaRPr lang="en-US" sz="2100" kern="1200" dirty="0">
            <a:solidFill>
              <a:schemeClr val="tx1">
                <a:lumMod val="50000"/>
                <a:lumOff val="50000"/>
              </a:schemeClr>
            </a:solidFill>
          </a:endParaRPr>
        </a:p>
      </dsp:txBody>
      <dsp:txXfrm>
        <a:off x="1649060" y="772731"/>
        <a:ext cx="2230451" cy="946252"/>
      </dsp:txXfrm>
    </dsp:sp>
    <dsp:sp modelId="{9DBA057A-89A5-4729-90CA-F830861672DF}">
      <dsp:nvSpPr>
        <dsp:cNvPr id="0" name=""/>
        <dsp:cNvSpPr/>
      </dsp:nvSpPr>
      <dsp:spPr>
        <a:xfrm>
          <a:off x="4268151" y="772731"/>
          <a:ext cx="946252" cy="946252"/>
        </a:xfrm>
        <a:prstGeom prst="ellipse">
          <a:avLst/>
        </a:prstGeom>
        <a:solidFill>
          <a:srgbClr val="92D050"/>
        </a:solidFill>
        <a:ln>
          <a:noFill/>
        </a:ln>
        <a:effectLst/>
      </dsp:spPr>
      <dsp:style>
        <a:lnRef idx="0">
          <a:scrgbClr r="0" g="0" b="0"/>
        </a:lnRef>
        <a:fillRef idx="1">
          <a:scrgbClr r="0" g="0" b="0"/>
        </a:fillRef>
        <a:effectRef idx="0">
          <a:scrgbClr r="0" g="0" b="0"/>
        </a:effectRef>
        <a:fontRef idx="minor"/>
      </dsp:style>
    </dsp:sp>
    <dsp:sp modelId="{97E4B393-2BA3-4313-9AB7-1BEAAB5F741A}">
      <dsp:nvSpPr>
        <dsp:cNvPr id="0" name=""/>
        <dsp:cNvSpPr/>
      </dsp:nvSpPr>
      <dsp:spPr>
        <a:xfrm>
          <a:off x="4466864" y="971444"/>
          <a:ext cx="548826" cy="548826"/>
        </a:xfrm>
        <a:prstGeom prst="rect">
          <a:avLst/>
        </a:prstGeom>
        <a:blipFill>
          <a:blip xmlns:r="http://schemas.openxmlformats.org/officeDocument/2006/relationships" r:embed="rId2">
            <a:extLst>
              <a:ext uri="{96DAC541-7B7A-43D3-8B79-37D633B846F1}">
                <asvg:svgBlip xmlns:asvg="http://schemas.microsoft.com/office/drawing/2016/SVG/main" r:embed="rId3"/>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52F065-89C3-44C5-A0FA-AEB43580827C}">
      <dsp:nvSpPr>
        <dsp:cNvPr id="0" name=""/>
        <dsp:cNvSpPr/>
      </dsp:nvSpPr>
      <dsp:spPr>
        <a:xfrm>
          <a:off x="5417171" y="772731"/>
          <a:ext cx="2230451" cy="946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dirty="0">
              <a:solidFill>
                <a:srgbClr val="92D050"/>
              </a:solidFill>
            </a:rPr>
            <a:t>Consider envelope upgrades</a:t>
          </a:r>
        </a:p>
      </dsp:txBody>
      <dsp:txXfrm>
        <a:off x="5417171" y="772731"/>
        <a:ext cx="2230451" cy="946252"/>
      </dsp:txXfrm>
    </dsp:sp>
    <dsp:sp modelId="{92FD0D5C-D8E3-462C-902F-1BA8C88FA8B3}">
      <dsp:nvSpPr>
        <dsp:cNvPr id="0" name=""/>
        <dsp:cNvSpPr/>
      </dsp:nvSpPr>
      <dsp:spPr>
        <a:xfrm>
          <a:off x="8036262" y="772731"/>
          <a:ext cx="946252" cy="946252"/>
        </a:xfrm>
        <a:prstGeom prst="ellipse">
          <a:avLst/>
        </a:prstGeom>
        <a:solidFill>
          <a:srgbClr val="00B0F0"/>
        </a:solidFill>
        <a:ln>
          <a:noFill/>
        </a:ln>
        <a:effectLst/>
      </dsp:spPr>
      <dsp:style>
        <a:lnRef idx="0">
          <a:scrgbClr r="0" g="0" b="0"/>
        </a:lnRef>
        <a:fillRef idx="1">
          <a:scrgbClr r="0" g="0" b="0"/>
        </a:fillRef>
        <a:effectRef idx="0">
          <a:scrgbClr r="0" g="0" b="0"/>
        </a:effectRef>
        <a:fontRef idx="minor"/>
      </dsp:style>
    </dsp:sp>
    <dsp:sp modelId="{9D019325-878B-474A-B8F8-69C51E99CB91}">
      <dsp:nvSpPr>
        <dsp:cNvPr id="0" name=""/>
        <dsp:cNvSpPr/>
      </dsp:nvSpPr>
      <dsp:spPr>
        <a:xfrm>
          <a:off x="8234975" y="971444"/>
          <a:ext cx="548826" cy="548826"/>
        </a:xfrm>
        <a:prstGeom prst="rect">
          <a:avLst/>
        </a:prstGeom>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DFC6F3-FE4B-445A-BB6D-BAAD50005E70}">
      <dsp:nvSpPr>
        <dsp:cNvPr id="0" name=""/>
        <dsp:cNvSpPr/>
      </dsp:nvSpPr>
      <dsp:spPr>
        <a:xfrm>
          <a:off x="9185282" y="772731"/>
          <a:ext cx="2230451" cy="946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dirty="0">
              <a:solidFill>
                <a:schemeClr val="accent5">
                  <a:lumMod val="75000"/>
                </a:schemeClr>
              </a:solidFill>
            </a:rPr>
            <a:t>All requirements for projects under $5M</a:t>
          </a:r>
        </a:p>
      </dsp:txBody>
      <dsp:txXfrm>
        <a:off x="9185282" y="772731"/>
        <a:ext cx="2230451" cy="9462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CA7CA-2D5B-46F8-96AD-3640689C8EBB}">
      <dsp:nvSpPr>
        <dsp:cNvPr id="0" name=""/>
        <dsp:cNvSpPr/>
      </dsp:nvSpPr>
      <dsp:spPr>
        <a:xfrm>
          <a:off x="2384095" y="772731"/>
          <a:ext cx="946252" cy="946252"/>
        </a:xfrm>
        <a:prstGeom prst="ellipse">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dsp:style>
    </dsp:sp>
    <dsp:sp modelId="{8393A950-5B6F-4664-8696-8AC343C82113}">
      <dsp:nvSpPr>
        <dsp:cNvPr id="0" name=""/>
        <dsp:cNvSpPr/>
      </dsp:nvSpPr>
      <dsp:spPr>
        <a:xfrm>
          <a:off x="2582808" y="971444"/>
          <a:ext cx="548826" cy="54882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C228CD-AF3F-4984-908A-574DD2BD0B5B}">
      <dsp:nvSpPr>
        <dsp:cNvPr id="0" name=""/>
        <dsp:cNvSpPr/>
      </dsp:nvSpPr>
      <dsp:spPr>
        <a:xfrm>
          <a:off x="3533116" y="772731"/>
          <a:ext cx="2230451" cy="946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solidFill>
                <a:schemeClr val="tx1">
                  <a:lumMod val="50000"/>
                  <a:lumOff val="50000"/>
                </a:schemeClr>
              </a:solidFill>
            </a:rPr>
            <a:t>Consider LEED Gold</a:t>
          </a:r>
        </a:p>
      </dsp:txBody>
      <dsp:txXfrm>
        <a:off x="3533116" y="772731"/>
        <a:ext cx="2230451" cy="946252"/>
      </dsp:txXfrm>
    </dsp:sp>
    <dsp:sp modelId="{92FD0D5C-D8E3-462C-902F-1BA8C88FA8B3}">
      <dsp:nvSpPr>
        <dsp:cNvPr id="0" name=""/>
        <dsp:cNvSpPr/>
      </dsp:nvSpPr>
      <dsp:spPr>
        <a:xfrm>
          <a:off x="6152206" y="772731"/>
          <a:ext cx="946252" cy="946252"/>
        </a:xfrm>
        <a:prstGeom prst="ellipse">
          <a:avLst/>
        </a:prstGeom>
        <a:solidFill>
          <a:srgbClr val="FF0000"/>
        </a:solidFill>
        <a:ln>
          <a:noFill/>
        </a:ln>
        <a:effectLst/>
      </dsp:spPr>
      <dsp:style>
        <a:lnRef idx="0">
          <a:scrgbClr r="0" g="0" b="0"/>
        </a:lnRef>
        <a:fillRef idx="1">
          <a:scrgbClr r="0" g="0" b="0"/>
        </a:fillRef>
        <a:effectRef idx="0">
          <a:scrgbClr r="0" g="0" b="0"/>
        </a:effectRef>
        <a:fontRef idx="minor"/>
      </dsp:style>
    </dsp:sp>
    <dsp:sp modelId="{9D019325-878B-474A-B8F8-69C51E99CB91}">
      <dsp:nvSpPr>
        <dsp:cNvPr id="0" name=""/>
        <dsp:cNvSpPr/>
      </dsp:nvSpPr>
      <dsp:spPr>
        <a:xfrm>
          <a:off x="6350919" y="971444"/>
          <a:ext cx="548826" cy="548826"/>
        </a:xfrm>
        <a:prstGeom prst="rect">
          <a:avLst/>
        </a:prstGeom>
        <a:blipFill>
          <a:blip xmlns:r="http://schemas.openxmlformats.org/officeDocument/2006/relationships" r:embed="rId2">
            <a:extLst>
              <a:ext uri="{96DAC541-7B7A-43D3-8B79-37D633B846F1}">
                <asvg:svgBlip xmlns:asvg="http://schemas.microsoft.com/office/drawing/2016/SVG/main" r:embed="rId3"/>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DFC6F3-FE4B-445A-BB6D-BAAD50005E70}">
      <dsp:nvSpPr>
        <dsp:cNvPr id="0" name=""/>
        <dsp:cNvSpPr/>
      </dsp:nvSpPr>
      <dsp:spPr>
        <a:xfrm>
          <a:off x="7301227" y="772731"/>
          <a:ext cx="2230451" cy="946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solidFill>
                <a:srgbClr val="FF0000"/>
              </a:solidFill>
            </a:rPr>
            <a:t>All requirements for projects under $10M</a:t>
          </a:r>
        </a:p>
      </dsp:txBody>
      <dsp:txXfrm>
        <a:off x="7301227" y="772731"/>
        <a:ext cx="2230451" cy="946252"/>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AA926-B9A0-A9B6-806C-BE716D9CBC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59CA41-8418-0D2B-89FE-E356AECDAE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A6BB01-18E4-CB2A-7874-A62D4900C830}"/>
              </a:ext>
            </a:extLst>
          </p:cNvPr>
          <p:cNvSpPr>
            <a:spLocks noGrp="1"/>
          </p:cNvSpPr>
          <p:nvPr>
            <p:ph type="dt" sz="half" idx="10"/>
          </p:nvPr>
        </p:nvSpPr>
        <p:spPr/>
        <p:txBody>
          <a:bodyPr/>
          <a:lstStyle/>
          <a:p>
            <a:fld id="{3AE344D1-4B3B-4699-9F57-CF0CE7D87B7E}" type="datetimeFigureOut">
              <a:rPr lang="en-US" smtClean="0"/>
              <a:t>10/19/2022</a:t>
            </a:fld>
            <a:endParaRPr lang="en-US"/>
          </a:p>
        </p:txBody>
      </p:sp>
      <p:sp>
        <p:nvSpPr>
          <p:cNvPr id="5" name="Footer Placeholder 4">
            <a:extLst>
              <a:ext uri="{FF2B5EF4-FFF2-40B4-BE49-F238E27FC236}">
                <a16:creationId xmlns:a16="http://schemas.microsoft.com/office/drawing/2014/main" id="{6CE93326-8656-000F-AD00-50A486F215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CE54AF-2FA4-F657-6AF6-33AD06FF4C0D}"/>
              </a:ext>
            </a:extLst>
          </p:cNvPr>
          <p:cNvSpPr>
            <a:spLocks noGrp="1"/>
          </p:cNvSpPr>
          <p:nvPr>
            <p:ph type="sldNum" sz="quarter" idx="12"/>
          </p:nvPr>
        </p:nvSpPr>
        <p:spPr/>
        <p:txBody>
          <a:bodyPr/>
          <a:lstStyle/>
          <a:p>
            <a:fld id="{0946D745-9AEF-4C2C-8DF0-C2DE2298623B}" type="slidenum">
              <a:rPr lang="en-US" smtClean="0"/>
              <a:t>‹#›</a:t>
            </a:fld>
            <a:endParaRPr lang="en-US"/>
          </a:p>
        </p:txBody>
      </p:sp>
    </p:spTree>
    <p:extLst>
      <p:ext uri="{BB962C8B-B14F-4D97-AF65-F5344CB8AC3E}">
        <p14:creationId xmlns:p14="http://schemas.microsoft.com/office/powerpoint/2010/main" val="1598276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59AFF-CAFF-D7EF-CD92-363D3E47D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D39BB8-F23B-D570-8E1C-05F3E6BCFD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0C0397-8F16-421F-6AA8-04BD7B7ED215}"/>
              </a:ext>
            </a:extLst>
          </p:cNvPr>
          <p:cNvSpPr>
            <a:spLocks noGrp="1"/>
          </p:cNvSpPr>
          <p:nvPr>
            <p:ph type="dt" sz="half" idx="10"/>
          </p:nvPr>
        </p:nvSpPr>
        <p:spPr/>
        <p:txBody>
          <a:bodyPr/>
          <a:lstStyle/>
          <a:p>
            <a:fld id="{3AE344D1-4B3B-4699-9F57-CF0CE7D87B7E}" type="datetimeFigureOut">
              <a:rPr lang="en-US" smtClean="0"/>
              <a:t>10/19/2022</a:t>
            </a:fld>
            <a:endParaRPr lang="en-US"/>
          </a:p>
        </p:txBody>
      </p:sp>
      <p:sp>
        <p:nvSpPr>
          <p:cNvPr id="5" name="Footer Placeholder 4">
            <a:extLst>
              <a:ext uri="{FF2B5EF4-FFF2-40B4-BE49-F238E27FC236}">
                <a16:creationId xmlns:a16="http://schemas.microsoft.com/office/drawing/2014/main" id="{DC6A3593-1C10-D817-02FF-E2F4E3FA6A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847CD-321D-C982-0A2E-2DA568FD4537}"/>
              </a:ext>
            </a:extLst>
          </p:cNvPr>
          <p:cNvSpPr>
            <a:spLocks noGrp="1"/>
          </p:cNvSpPr>
          <p:nvPr>
            <p:ph type="sldNum" sz="quarter" idx="12"/>
          </p:nvPr>
        </p:nvSpPr>
        <p:spPr/>
        <p:txBody>
          <a:bodyPr/>
          <a:lstStyle/>
          <a:p>
            <a:fld id="{0946D745-9AEF-4C2C-8DF0-C2DE2298623B}" type="slidenum">
              <a:rPr lang="en-US" smtClean="0"/>
              <a:t>‹#›</a:t>
            </a:fld>
            <a:endParaRPr lang="en-US"/>
          </a:p>
        </p:txBody>
      </p:sp>
    </p:spTree>
    <p:extLst>
      <p:ext uri="{BB962C8B-B14F-4D97-AF65-F5344CB8AC3E}">
        <p14:creationId xmlns:p14="http://schemas.microsoft.com/office/powerpoint/2010/main" val="4098197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4FA71B-553B-0D1F-8C2A-AAE71EC1D2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A13A8C-D6AB-5B9F-068D-34A07AA760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F8FCD-A0C7-D10E-1B68-47F7228E8990}"/>
              </a:ext>
            </a:extLst>
          </p:cNvPr>
          <p:cNvSpPr>
            <a:spLocks noGrp="1"/>
          </p:cNvSpPr>
          <p:nvPr>
            <p:ph type="dt" sz="half" idx="10"/>
          </p:nvPr>
        </p:nvSpPr>
        <p:spPr/>
        <p:txBody>
          <a:bodyPr/>
          <a:lstStyle/>
          <a:p>
            <a:fld id="{3AE344D1-4B3B-4699-9F57-CF0CE7D87B7E}" type="datetimeFigureOut">
              <a:rPr lang="en-US" smtClean="0"/>
              <a:t>10/19/2022</a:t>
            </a:fld>
            <a:endParaRPr lang="en-US"/>
          </a:p>
        </p:txBody>
      </p:sp>
      <p:sp>
        <p:nvSpPr>
          <p:cNvPr id="5" name="Footer Placeholder 4">
            <a:extLst>
              <a:ext uri="{FF2B5EF4-FFF2-40B4-BE49-F238E27FC236}">
                <a16:creationId xmlns:a16="http://schemas.microsoft.com/office/drawing/2014/main" id="{4453C50C-C7D3-3202-407B-BFBCAAD797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B34B4-7667-75F4-5D9F-9C6AFCBEB6E5}"/>
              </a:ext>
            </a:extLst>
          </p:cNvPr>
          <p:cNvSpPr>
            <a:spLocks noGrp="1"/>
          </p:cNvSpPr>
          <p:nvPr>
            <p:ph type="sldNum" sz="quarter" idx="12"/>
          </p:nvPr>
        </p:nvSpPr>
        <p:spPr/>
        <p:txBody>
          <a:bodyPr/>
          <a:lstStyle/>
          <a:p>
            <a:fld id="{0946D745-9AEF-4C2C-8DF0-C2DE2298623B}" type="slidenum">
              <a:rPr lang="en-US" smtClean="0"/>
              <a:t>‹#›</a:t>
            </a:fld>
            <a:endParaRPr lang="en-US"/>
          </a:p>
        </p:txBody>
      </p:sp>
    </p:spTree>
    <p:extLst>
      <p:ext uri="{BB962C8B-B14F-4D97-AF65-F5344CB8AC3E}">
        <p14:creationId xmlns:p14="http://schemas.microsoft.com/office/powerpoint/2010/main" val="3601340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13009-B0B5-D9B6-0EF5-764E39714D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AB0111-B5FD-1121-7D2A-B2F6FA700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9AB506-AC60-AF9B-4D4C-5856C14BCC1A}"/>
              </a:ext>
            </a:extLst>
          </p:cNvPr>
          <p:cNvSpPr>
            <a:spLocks noGrp="1"/>
          </p:cNvSpPr>
          <p:nvPr>
            <p:ph type="dt" sz="half" idx="10"/>
          </p:nvPr>
        </p:nvSpPr>
        <p:spPr/>
        <p:txBody>
          <a:bodyPr/>
          <a:lstStyle/>
          <a:p>
            <a:fld id="{3AE344D1-4B3B-4699-9F57-CF0CE7D87B7E}" type="datetimeFigureOut">
              <a:rPr lang="en-US" smtClean="0"/>
              <a:t>10/19/2022</a:t>
            </a:fld>
            <a:endParaRPr lang="en-US"/>
          </a:p>
        </p:txBody>
      </p:sp>
      <p:sp>
        <p:nvSpPr>
          <p:cNvPr id="5" name="Footer Placeholder 4">
            <a:extLst>
              <a:ext uri="{FF2B5EF4-FFF2-40B4-BE49-F238E27FC236}">
                <a16:creationId xmlns:a16="http://schemas.microsoft.com/office/drawing/2014/main" id="{91A120BB-9944-6CFE-EB67-A5177DB996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77D0E-CC27-4340-1C75-AA7FC2504D5E}"/>
              </a:ext>
            </a:extLst>
          </p:cNvPr>
          <p:cNvSpPr>
            <a:spLocks noGrp="1"/>
          </p:cNvSpPr>
          <p:nvPr>
            <p:ph type="sldNum" sz="quarter" idx="12"/>
          </p:nvPr>
        </p:nvSpPr>
        <p:spPr/>
        <p:txBody>
          <a:bodyPr/>
          <a:lstStyle/>
          <a:p>
            <a:fld id="{0946D745-9AEF-4C2C-8DF0-C2DE2298623B}" type="slidenum">
              <a:rPr lang="en-US" smtClean="0"/>
              <a:t>‹#›</a:t>
            </a:fld>
            <a:endParaRPr lang="en-US"/>
          </a:p>
        </p:txBody>
      </p:sp>
    </p:spTree>
    <p:extLst>
      <p:ext uri="{BB962C8B-B14F-4D97-AF65-F5344CB8AC3E}">
        <p14:creationId xmlns:p14="http://schemas.microsoft.com/office/powerpoint/2010/main" val="2951616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2BFFF-84CB-C49E-1E6D-4232CE3414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675300-DEBF-23F2-D21B-62BE6E987B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C8B3C8-E5A1-AE4D-AF51-BAD80BFCBA3A}"/>
              </a:ext>
            </a:extLst>
          </p:cNvPr>
          <p:cNvSpPr>
            <a:spLocks noGrp="1"/>
          </p:cNvSpPr>
          <p:nvPr>
            <p:ph type="dt" sz="half" idx="10"/>
          </p:nvPr>
        </p:nvSpPr>
        <p:spPr/>
        <p:txBody>
          <a:bodyPr/>
          <a:lstStyle/>
          <a:p>
            <a:fld id="{3AE344D1-4B3B-4699-9F57-CF0CE7D87B7E}" type="datetimeFigureOut">
              <a:rPr lang="en-US" smtClean="0"/>
              <a:t>10/19/2022</a:t>
            </a:fld>
            <a:endParaRPr lang="en-US"/>
          </a:p>
        </p:txBody>
      </p:sp>
      <p:sp>
        <p:nvSpPr>
          <p:cNvPr id="5" name="Footer Placeholder 4">
            <a:extLst>
              <a:ext uri="{FF2B5EF4-FFF2-40B4-BE49-F238E27FC236}">
                <a16:creationId xmlns:a16="http://schemas.microsoft.com/office/drawing/2014/main" id="{86C003FB-6495-C4B7-96D7-5239100686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CF0F50-CD58-0010-7A5B-B2751F68716E}"/>
              </a:ext>
            </a:extLst>
          </p:cNvPr>
          <p:cNvSpPr>
            <a:spLocks noGrp="1"/>
          </p:cNvSpPr>
          <p:nvPr>
            <p:ph type="sldNum" sz="quarter" idx="12"/>
          </p:nvPr>
        </p:nvSpPr>
        <p:spPr/>
        <p:txBody>
          <a:bodyPr/>
          <a:lstStyle/>
          <a:p>
            <a:fld id="{0946D745-9AEF-4C2C-8DF0-C2DE2298623B}" type="slidenum">
              <a:rPr lang="en-US" smtClean="0"/>
              <a:t>‹#›</a:t>
            </a:fld>
            <a:endParaRPr lang="en-US"/>
          </a:p>
        </p:txBody>
      </p:sp>
    </p:spTree>
    <p:extLst>
      <p:ext uri="{BB962C8B-B14F-4D97-AF65-F5344CB8AC3E}">
        <p14:creationId xmlns:p14="http://schemas.microsoft.com/office/powerpoint/2010/main" val="621276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E97BC-60F0-7802-8951-780774AC57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9B4633-9A80-3767-95B8-613A96CFF8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637F2D-CC65-957A-661E-2167FDF949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33B608-8A1E-B5C3-0667-4C80487649BC}"/>
              </a:ext>
            </a:extLst>
          </p:cNvPr>
          <p:cNvSpPr>
            <a:spLocks noGrp="1"/>
          </p:cNvSpPr>
          <p:nvPr>
            <p:ph type="dt" sz="half" idx="10"/>
          </p:nvPr>
        </p:nvSpPr>
        <p:spPr/>
        <p:txBody>
          <a:bodyPr/>
          <a:lstStyle/>
          <a:p>
            <a:fld id="{3AE344D1-4B3B-4699-9F57-CF0CE7D87B7E}" type="datetimeFigureOut">
              <a:rPr lang="en-US" smtClean="0"/>
              <a:t>10/19/2022</a:t>
            </a:fld>
            <a:endParaRPr lang="en-US"/>
          </a:p>
        </p:txBody>
      </p:sp>
      <p:sp>
        <p:nvSpPr>
          <p:cNvPr id="6" name="Footer Placeholder 5">
            <a:extLst>
              <a:ext uri="{FF2B5EF4-FFF2-40B4-BE49-F238E27FC236}">
                <a16:creationId xmlns:a16="http://schemas.microsoft.com/office/drawing/2014/main" id="{FE7A059E-BBEF-6B00-802C-C065C41752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A4E364-5EFE-3DD7-8138-A8CBFF109A29}"/>
              </a:ext>
            </a:extLst>
          </p:cNvPr>
          <p:cNvSpPr>
            <a:spLocks noGrp="1"/>
          </p:cNvSpPr>
          <p:nvPr>
            <p:ph type="sldNum" sz="quarter" idx="12"/>
          </p:nvPr>
        </p:nvSpPr>
        <p:spPr/>
        <p:txBody>
          <a:bodyPr/>
          <a:lstStyle/>
          <a:p>
            <a:fld id="{0946D745-9AEF-4C2C-8DF0-C2DE2298623B}" type="slidenum">
              <a:rPr lang="en-US" smtClean="0"/>
              <a:t>‹#›</a:t>
            </a:fld>
            <a:endParaRPr lang="en-US"/>
          </a:p>
        </p:txBody>
      </p:sp>
    </p:spTree>
    <p:extLst>
      <p:ext uri="{BB962C8B-B14F-4D97-AF65-F5344CB8AC3E}">
        <p14:creationId xmlns:p14="http://schemas.microsoft.com/office/powerpoint/2010/main" val="2061492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FF3A2-9B7D-4831-AE69-567E171F12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B90A84-C98E-597E-8CD6-C03EFC49A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531119-AD8B-9DED-8774-866F46A7A9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3E09F0-F5B6-5FE8-B5DB-B902BD71C6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E32CA3-6695-7B2A-B536-3EC70218A8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A5BD3C-4976-7CD3-9AD3-91AA41A43F76}"/>
              </a:ext>
            </a:extLst>
          </p:cNvPr>
          <p:cNvSpPr>
            <a:spLocks noGrp="1"/>
          </p:cNvSpPr>
          <p:nvPr>
            <p:ph type="dt" sz="half" idx="10"/>
          </p:nvPr>
        </p:nvSpPr>
        <p:spPr/>
        <p:txBody>
          <a:bodyPr/>
          <a:lstStyle/>
          <a:p>
            <a:fld id="{3AE344D1-4B3B-4699-9F57-CF0CE7D87B7E}" type="datetimeFigureOut">
              <a:rPr lang="en-US" smtClean="0"/>
              <a:t>10/19/2022</a:t>
            </a:fld>
            <a:endParaRPr lang="en-US"/>
          </a:p>
        </p:txBody>
      </p:sp>
      <p:sp>
        <p:nvSpPr>
          <p:cNvPr id="8" name="Footer Placeholder 7">
            <a:extLst>
              <a:ext uri="{FF2B5EF4-FFF2-40B4-BE49-F238E27FC236}">
                <a16:creationId xmlns:a16="http://schemas.microsoft.com/office/drawing/2014/main" id="{97878187-1F73-5F8A-C540-E06F6D2496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F413A0-B19C-783E-2757-199534ACDF64}"/>
              </a:ext>
            </a:extLst>
          </p:cNvPr>
          <p:cNvSpPr>
            <a:spLocks noGrp="1"/>
          </p:cNvSpPr>
          <p:nvPr>
            <p:ph type="sldNum" sz="quarter" idx="12"/>
          </p:nvPr>
        </p:nvSpPr>
        <p:spPr/>
        <p:txBody>
          <a:bodyPr/>
          <a:lstStyle/>
          <a:p>
            <a:fld id="{0946D745-9AEF-4C2C-8DF0-C2DE2298623B}" type="slidenum">
              <a:rPr lang="en-US" smtClean="0"/>
              <a:t>‹#›</a:t>
            </a:fld>
            <a:endParaRPr lang="en-US"/>
          </a:p>
        </p:txBody>
      </p:sp>
    </p:spTree>
    <p:extLst>
      <p:ext uri="{BB962C8B-B14F-4D97-AF65-F5344CB8AC3E}">
        <p14:creationId xmlns:p14="http://schemas.microsoft.com/office/powerpoint/2010/main" val="3506278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92D86-9C6C-F95F-5505-8DB3B6BBD5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95D82A-6C4F-3D2C-5FDB-1BE12E5E1D0B}"/>
              </a:ext>
            </a:extLst>
          </p:cNvPr>
          <p:cNvSpPr>
            <a:spLocks noGrp="1"/>
          </p:cNvSpPr>
          <p:nvPr>
            <p:ph type="dt" sz="half" idx="10"/>
          </p:nvPr>
        </p:nvSpPr>
        <p:spPr/>
        <p:txBody>
          <a:bodyPr/>
          <a:lstStyle/>
          <a:p>
            <a:fld id="{3AE344D1-4B3B-4699-9F57-CF0CE7D87B7E}" type="datetimeFigureOut">
              <a:rPr lang="en-US" smtClean="0"/>
              <a:t>10/19/2022</a:t>
            </a:fld>
            <a:endParaRPr lang="en-US"/>
          </a:p>
        </p:txBody>
      </p:sp>
      <p:sp>
        <p:nvSpPr>
          <p:cNvPr id="4" name="Footer Placeholder 3">
            <a:extLst>
              <a:ext uri="{FF2B5EF4-FFF2-40B4-BE49-F238E27FC236}">
                <a16:creationId xmlns:a16="http://schemas.microsoft.com/office/drawing/2014/main" id="{A1337BFB-AB68-FD25-B1B7-4C77796049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98BEB6-F4AD-AFE6-50D4-0A942B95C9E5}"/>
              </a:ext>
            </a:extLst>
          </p:cNvPr>
          <p:cNvSpPr>
            <a:spLocks noGrp="1"/>
          </p:cNvSpPr>
          <p:nvPr>
            <p:ph type="sldNum" sz="quarter" idx="12"/>
          </p:nvPr>
        </p:nvSpPr>
        <p:spPr/>
        <p:txBody>
          <a:bodyPr/>
          <a:lstStyle/>
          <a:p>
            <a:fld id="{0946D745-9AEF-4C2C-8DF0-C2DE2298623B}" type="slidenum">
              <a:rPr lang="en-US" smtClean="0"/>
              <a:t>‹#›</a:t>
            </a:fld>
            <a:endParaRPr lang="en-US"/>
          </a:p>
        </p:txBody>
      </p:sp>
    </p:spTree>
    <p:extLst>
      <p:ext uri="{BB962C8B-B14F-4D97-AF65-F5344CB8AC3E}">
        <p14:creationId xmlns:p14="http://schemas.microsoft.com/office/powerpoint/2010/main" val="1183261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33D91A-D971-FE6C-66DB-5B2938A1079D}"/>
              </a:ext>
            </a:extLst>
          </p:cNvPr>
          <p:cNvSpPr>
            <a:spLocks noGrp="1"/>
          </p:cNvSpPr>
          <p:nvPr>
            <p:ph type="dt" sz="half" idx="10"/>
          </p:nvPr>
        </p:nvSpPr>
        <p:spPr/>
        <p:txBody>
          <a:bodyPr/>
          <a:lstStyle/>
          <a:p>
            <a:fld id="{3AE344D1-4B3B-4699-9F57-CF0CE7D87B7E}" type="datetimeFigureOut">
              <a:rPr lang="en-US" smtClean="0"/>
              <a:t>10/19/2022</a:t>
            </a:fld>
            <a:endParaRPr lang="en-US"/>
          </a:p>
        </p:txBody>
      </p:sp>
      <p:sp>
        <p:nvSpPr>
          <p:cNvPr id="3" name="Footer Placeholder 2">
            <a:extLst>
              <a:ext uri="{FF2B5EF4-FFF2-40B4-BE49-F238E27FC236}">
                <a16:creationId xmlns:a16="http://schemas.microsoft.com/office/drawing/2014/main" id="{A3835538-C78D-6C31-0A2F-157590B15C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5A27EB-6145-C9BF-0698-C35547D47A72}"/>
              </a:ext>
            </a:extLst>
          </p:cNvPr>
          <p:cNvSpPr>
            <a:spLocks noGrp="1"/>
          </p:cNvSpPr>
          <p:nvPr>
            <p:ph type="sldNum" sz="quarter" idx="12"/>
          </p:nvPr>
        </p:nvSpPr>
        <p:spPr/>
        <p:txBody>
          <a:bodyPr/>
          <a:lstStyle/>
          <a:p>
            <a:fld id="{0946D745-9AEF-4C2C-8DF0-C2DE2298623B}" type="slidenum">
              <a:rPr lang="en-US" smtClean="0"/>
              <a:t>‹#›</a:t>
            </a:fld>
            <a:endParaRPr lang="en-US"/>
          </a:p>
        </p:txBody>
      </p:sp>
    </p:spTree>
    <p:extLst>
      <p:ext uri="{BB962C8B-B14F-4D97-AF65-F5344CB8AC3E}">
        <p14:creationId xmlns:p14="http://schemas.microsoft.com/office/powerpoint/2010/main" val="1482930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D559C-764F-6328-1CC5-6FBEE2AFAE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C8F649-6DD1-FC6B-19A6-0B65D95A31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87F2CD-5295-06D1-64A1-0364E6C7E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914160-F71B-B336-628C-4E3CCA68222E}"/>
              </a:ext>
            </a:extLst>
          </p:cNvPr>
          <p:cNvSpPr>
            <a:spLocks noGrp="1"/>
          </p:cNvSpPr>
          <p:nvPr>
            <p:ph type="dt" sz="half" idx="10"/>
          </p:nvPr>
        </p:nvSpPr>
        <p:spPr/>
        <p:txBody>
          <a:bodyPr/>
          <a:lstStyle/>
          <a:p>
            <a:fld id="{3AE344D1-4B3B-4699-9F57-CF0CE7D87B7E}" type="datetimeFigureOut">
              <a:rPr lang="en-US" smtClean="0"/>
              <a:t>10/19/2022</a:t>
            </a:fld>
            <a:endParaRPr lang="en-US"/>
          </a:p>
        </p:txBody>
      </p:sp>
      <p:sp>
        <p:nvSpPr>
          <p:cNvPr id="6" name="Footer Placeholder 5">
            <a:extLst>
              <a:ext uri="{FF2B5EF4-FFF2-40B4-BE49-F238E27FC236}">
                <a16:creationId xmlns:a16="http://schemas.microsoft.com/office/drawing/2014/main" id="{14FA37E6-1E2A-6136-9C3C-332099BFF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D7ED9E-B2BC-9607-BF2F-B3EBE5422CDF}"/>
              </a:ext>
            </a:extLst>
          </p:cNvPr>
          <p:cNvSpPr>
            <a:spLocks noGrp="1"/>
          </p:cNvSpPr>
          <p:nvPr>
            <p:ph type="sldNum" sz="quarter" idx="12"/>
          </p:nvPr>
        </p:nvSpPr>
        <p:spPr/>
        <p:txBody>
          <a:bodyPr/>
          <a:lstStyle/>
          <a:p>
            <a:fld id="{0946D745-9AEF-4C2C-8DF0-C2DE2298623B}" type="slidenum">
              <a:rPr lang="en-US" smtClean="0"/>
              <a:t>‹#›</a:t>
            </a:fld>
            <a:endParaRPr lang="en-US"/>
          </a:p>
        </p:txBody>
      </p:sp>
    </p:spTree>
    <p:extLst>
      <p:ext uri="{BB962C8B-B14F-4D97-AF65-F5344CB8AC3E}">
        <p14:creationId xmlns:p14="http://schemas.microsoft.com/office/powerpoint/2010/main" val="1036748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C30F-1587-E76C-A77B-3EC3C95FCD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1F2F8F-F637-11D5-3D59-1DFA40D5F5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E82678-A4B3-2AF7-7500-7605454A44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89603D-AE72-916C-BD53-6CA821EA1035}"/>
              </a:ext>
            </a:extLst>
          </p:cNvPr>
          <p:cNvSpPr>
            <a:spLocks noGrp="1"/>
          </p:cNvSpPr>
          <p:nvPr>
            <p:ph type="dt" sz="half" idx="10"/>
          </p:nvPr>
        </p:nvSpPr>
        <p:spPr/>
        <p:txBody>
          <a:bodyPr/>
          <a:lstStyle/>
          <a:p>
            <a:fld id="{3AE344D1-4B3B-4699-9F57-CF0CE7D87B7E}" type="datetimeFigureOut">
              <a:rPr lang="en-US" smtClean="0"/>
              <a:t>10/19/2022</a:t>
            </a:fld>
            <a:endParaRPr lang="en-US"/>
          </a:p>
        </p:txBody>
      </p:sp>
      <p:sp>
        <p:nvSpPr>
          <p:cNvPr id="6" name="Footer Placeholder 5">
            <a:extLst>
              <a:ext uri="{FF2B5EF4-FFF2-40B4-BE49-F238E27FC236}">
                <a16:creationId xmlns:a16="http://schemas.microsoft.com/office/drawing/2014/main" id="{435DE781-6CB9-1B35-0BBC-6D75698BA6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E4E9B6-3BA1-C6CF-8566-49A9E39A060A}"/>
              </a:ext>
            </a:extLst>
          </p:cNvPr>
          <p:cNvSpPr>
            <a:spLocks noGrp="1"/>
          </p:cNvSpPr>
          <p:nvPr>
            <p:ph type="sldNum" sz="quarter" idx="12"/>
          </p:nvPr>
        </p:nvSpPr>
        <p:spPr/>
        <p:txBody>
          <a:bodyPr/>
          <a:lstStyle/>
          <a:p>
            <a:fld id="{0946D745-9AEF-4C2C-8DF0-C2DE2298623B}" type="slidenum">
              <a:rPr lang="en-US" smtClean="0"/>
              <a:t>‹#›</a:t>
            </a:fld>
            <a:endParaRPr lang="en-US"/>
          </a:p>
        </p:txBody>
      </p:sp>
    </p:spTree>
    <p:extLst>
      <p:ext uri="{BB962C8B-B14F-4D97-AF65-F5344CB8AC3E}">
        <p14:creationId xmlns:p14="http://schemas.microsoft.com/office/powerpoint/2010/main" val="3300821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19228D-147D-5F73-1B28-26434D3397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DAF282-E3F0-9E0E-2C1B-BE320A6001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976C3A-FFE2-E593-35D2-0629313C8F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E344D1-4B3B-4699-9F57-CF0CE7D87B7E}" type="datetimeFigureOut">
              <a:rPr lang="en-US" smtClean="0"/>
              <a:t>10/19/2022</a:t>
            </a:fld>
            <a:endParaRPr lang="en-US"/>
          </a:p>
        </p:txBody>
      </p:sp>
      <p:sp>
        <p:nvSpPr>
          <p:cNvPr id="5" name="Footer Placeholder 4">
            <a:extLst>
              <a:ext uri="{FF2B5EF4-FFF2-40B4-BE49-F238E27FC236}">
                <a16:creationId xmlns:a16="http://schemas.microsoft.com/office/drawing/2014/main" id="{A1815B4D-7703-7EA3-57C9-A3BFF6B45D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33998E-188B-1845-B75B-CE69DC9170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46D745-9AEF-4C2C-8DF0-C2DE2298623B}" type="slidenum">
              <a:rPr lang="en-US" smtClean="0"/>
              <a:t>‹#›</a:t>
            </a:fld>
            <a:endParaRPr lang="en-US"/>
          </a:p>
        </p:txBody>
      </p:sp>
    </p:spTree>
    <p:extLst>
      <p:ext uri="{BB962C8B-B14F-4D97-AF65-F5344CB8AC3E}">
        <p14:creationId xmlns:p14="http://schemas.microsoft.com/office/powerpoint/2010/main" val="3917379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E5D999-C49F-C4E1-EC18-BB2EACF5A943}"/>
              </a:ext>
            </a:extLst>
          </p:cNvPr>
          <p:cNvPicPr>
            <a:picLocks noChangeAspect="1"/>
          </p:cNvPicPr>
          <p:nvPr/>
        </p:nvPicPr>
        <p:blipFill rotWithShape="1">
          <a:blip r:embed="rId2"/>
          <a:srcRect l="2967" t="8738" b="9390"/>
          <a:stretch/>
        </p:blipFill>
        <p:spPr>
          <a:xfrm>
            <a:off x="0" y="0"/>
            <a:ext cx="12192000" cy="6858000"/>
          </a:xfrm>
          <a:prstGeom prst="rect">
            <a:avLst/>
          </a:prstGeom>
        </p:spPr>
      </p:pic>
      <p:sp>
        <p:nvSpPr>
          <p:cNvPr id="7" name="TextBox 6">
            <a:extLst>
              <a:ext uri="{FF2B5EF4-FFF2-40B4-BE49-F238E27FC236}">
                <a16:creationId xmlns:a16="http://schemas.microsoft.com/office/drawing/2014/main" id="{25F7468A-8806-12DB-F019-AFA832926B33}"/>
              </a:ext>
            </a:extLst>
          </p:cNvPr>
          <p:cNvSpPr txBox="1"/>
          <p:nvPr/>
        </p:nvSpPr>
        <p:spPr>
          <a:xfrm>
            <a:off x="194308" y="5306277"/>
            <a:ext cx="6982669" cy="1631216"/>
          </a:xfrm>
          <a:prstGeom prst="rect">
            <a:avLst/>
          </a:prstGeom>
          <a:noFill/>
        </p:spPr>
        <p:txBody>
          <a:bodyPr wrap="square">
            <a:spAutoFit/>
          </a:bodyPr>
          <a:lstStyle/>
          <a:p>
            <a:r>
              <a:rPr lang="en-US" sz="2000" b="1" dirty="0">
                <a:solidFill>
                  <a:schemeClr val="bg1"/>
                </a:solidFill>
              </a:rPr>
              <a:t>Proposed Changes</a:t>
            </a:r>
            <a:br>
              <a:rPr lang="en-US" sz="2000" b="1" dirty="0">
                <a:solidFill>
                  <a:schemeClr val="bg1"/>
                </a:solidFill>
              </a:rPr>
            </a:br>
            <a:r>
              <a:rPr lang="en-US" sz="2000" b="1" dirty="0">
                <a:solidFill>
                  <a:schemeClr val="bg1"/>
                </a:solidFill>
              </a:rPr>
              <a:t>Cornell Design and Construction Standard </a:t>
            </a:r>
            <a:br>
              <a:rPr lang="en-US" sz="2000" b="1" dirty="0">
                <a:solidFill>
                  <a:schemeClr val="bg1"/>
                </a:solidFill>
              </a:rPr>
            </a:br>
            <a:r>
              <a:rPr lang="en-US" sz="2000" b="1" dirty="0">
                <a:solidFill>
                  <a:schemeClr val="bg1"/>
                </a:solidFill>
              </a:rPr>
              <a:t>018110 Energy Efficiency and Sustainable Design Standard</a:t>
            </a:r>
            <a:br>
              <a:rPr lang="en-US" sz="2000" b="1" dirty="0">
                <a:solidFill>
                  <a:schemeClr val="bg1"/>
                </a:solidFill>
              </a:rPr>
            </a:br>
            <a:r>
              <a:rPr lang="en-US" sz="2000" b="1" dirty="0">
                <a:solidFill>
                  <a:schemeClr val="bg1"/>
                </a:solidFill>
              </a:rPr>
              <a:t>(formerly 018110 Green building guidelines)</a:t>
            </a:r>
          </a:p>
          <a:p>
            <a:endParaRPr lang="en-US" sz="2000" dirty="0">
              <a:solidFill>
                <a:schemeClr val="bg1"/>
              </a:solidFill>
            </a:endParaRPr>
          </a:p>
        </p:txBody>
      </p:sp>
      <p:sp>
        <p:nvSpPr>
          <p:cNvPr id="8" name="TextBox 7">
            <a:extLst>
              <a:ext uri="{FF2B5EF4-FFF2-40B4-BE49-F238E27FC236}">
                <a16:creationId xmlns:a16="http://schemas.microsoft.com/office/drawing/2014/main" id="{4B25959C-D01C-8613-23FB-6B0D1931FDD4}"/>
              </a:ext>
            </a:extLst>
          </p:cNvPr>
          <p:cNvSpPr txBox="1"/>
          <p:nvPr/>
        </p:nvSpPr>
        <p:spPr>
          <a:xfrm>
            <a:off x="7974419" y="5574307"/>
            <a:ext cx="4114177" cy="1323439"/>
          </a:xfrm>
          <a:prstGeom prst="rect">
            <a:avLst/>
          </a:prstGeom>
          <a:noFill/>
        </p:spPr>
        <p:txBody>
          <a:bodyPr wrap="square">
            <a:spAutoFit/>
          </a:bodyPr>
          <a:lstStyle/>
          <a:p>
            <a:pPr algn="r"/>
            <a:r>
              <a:rPr lang="en-US" sz="2000" b="1" dirty="0">
                <a:solidFill>
                  <a:schemeClr val="bg1"/>
                </a:solidFill>
              </a:rPr>
              <a:t>Matthew Kozlowski</a:t>
            </a:r>
          </a:p>
          <a:p>
            <a:pPr algn="r"/>
            <a:r>
              <a:rPr lang="en-US" sz="2000" b="1" dirty="0">
                <a:solidFill>
                  <a:schemeClr val="bg1"/>
                </a:solidFill>
              </a:rPr>
              <a:t>Facilities Engineering</a:t>
            </a:r>
          </a:p>
          <a:p>
            <a:pPr algn="r"/>
            <a:r>
              <a:rPr lang="en-US" sz="2000" b="1" dirty="0">
                <a:solidFill>
                  <a:schemeClr val="bg1"/>
                </a:solidFill>
              </a:rPr>
              <a:t>October 2022</a:t>
            </a:r>
          </a:p>
          <a:p>
            <a:endParaRPr lang="en-US" sz="2000" dirty="0">
              <a:solidFill>
                <a:schemeClr val="bg1"/>
              </a:solidFill>
            </a:endParaRPr>
          </a:p>
        </p:txBody>
      </p:sp>
    </p:spTree>
    <p:extLst>
      <p:ext uri="{BB962C8B-B14F-4D97-AF65-F5344CB8AC3E}">
        <p14:creationId xmlns:p14="http://schemas.microsoft.com/office/powerpoint/2010/main" val="25386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8A6E48-0C88-612D-1435-D6476B11789F}"/>
              </a:ext>
            </a:extLst>
          </p:cNvPr>
          <p:cNvSpPr txBox="1"/>
          <p:nvPr/>
        </p:nvSpPr>
        <p:spPr>
          <a:xfrm>
            <a:off x="489761" y="882488"/>
            <a:ext cx="9607288" cy="6740307"/>
          </a:xfrm>
          <a:prstGeom prst="rect">
            <a:avLst/>
          </a:prstGeom>
          <a:noFill/>
        </p:spPr>
        <p:txBody>
          <a:bodyPr wrap="square" rtlCol="0">
            <a:spAutoFit/>
          </a:bodyPr>
          <a:lstStyle/>
          <a:p>
            <a:r>
              <a:rPr lang="en-US" sz="2000" u="sng" dirty="0"/>
              <a:t>Who were the primary authors/editors?</a:t>
            </a:r>
          </a:p>
          <a:p>
            <a:endParaRPr lang="en-US" sz="2000" dirty="0"/>
          </a:p>
          <a:p>
            <a:pPr marL="342900" indent="-342900">
              <a:buFont typeface="Arial" panose="020B0604020202020204" pitchFamily="34" charset="0"/>
              <a:buChar char="•"/>
            </a:pPr>
            <a:r>
              <a:rPr lang="en-US" sz="2000" dirty="0"/>
              <a:t>Erik Eshelman, Elizabeth </a:t>
            </a:r>
            <a:r>
              <a:rPr lang="en-US" sz="2000" dirty="0" err="1"/>
              <a:t>Kolacki</a:t>
            </a:r>
            <a:r>
              <a:rPr lang="en-US" sz="2000" dirty="0"/>
              <a:t>, Cole Tucker, Mark Howe, myself were primary authors.</a:t>
            </a:r>
          </a:p>
          <a:p>
            <a:endParaRPr lang="en-US" sz="2000" dirty="0"/>
          </a:p>
          <a:p>
            <a:r>
              <a:rPr lang="en-US" sz="2000" u="sng" dirty="0"/>
              <a:t>Why are we updating the standard?</a:t>
            </a:r>
          </a:p>
          <a:p>
            <a:endParaRPr lang="en-US" sz="2000" dirty="0"/>
          </a:p>
          <a:p>
            <a:pPr marL="285750" indent="-285750">
              <a:buFont typeface="Arial" panose="020B0604020202020204" pitchFamily="34" charset="0"/>
              <a:buChar char="•"/>
            </a:pPr>
            <a:r>
              <a:rPr lang="en-US" sz="2000" dirty="0"/>
              <a:t>The green building last had a major overhaul almost a decade ago.</a:t>
            </a:r>
          </a:p>
          <a:p>
            <a:pPr marL="285750" indent="-285750">
              <a:buFont typeface="Arial" panose="020B0604020202020204" pitchFamily="34" charset="0"/>
              <a:buChar char="•"/>
            </a:pPr>
            <a:r>
              <a:rPr lang="en-US" sz="2000" dirty="0"/>
              <a:t>Alignment with new codes and requirements (IECS, NYC Energy Roadmap).</a:t>
            </a:r>
          </a:p>
          <a:p>
            <a:pPr marL="285750" indent="-285750">
              <a:buFont typeface="Arial" panose="020B0604020202020204" pitchFamily="34" charset="0"/>
              <a:buChar char="•"/>
            </a:pPr>
            <a:r>
              <a:rPr lang="en-US" sz="2000" dirty="0"/>
              <a:t>Applying lessons learned.</a:t>
            </a:r>
          </a:p>
          <a:p>
            <a:r>
              <a:rPr lang="en-US" sz="2000" dirty="0"/>
              <a:t>	</a:t>
            </a:r>
          </a:p>
          <a:p>
            <a:r>
              <a:rPr lang="en-US" sz="2000" u="sng" dirty="0"/>
              <a:t>Major Shifts:</a:t>
            </a:r>
          </a:p>
          <a:p>
            <a:endParaRPr lang="en-US" sz="2000" dirty="0"/>
          </a:p>
          <a:p>
            <a:pPr marL="285750" indent="-285750">
              <a:buFont typeface="Arial" panose="020B0604020202020204" pitchFamily="34" charset="0"/>
              <a:buChar char="•"/>
            </a:pPr>
            <a:r>
              <a:rPr lang="en-US" sz="2000" dirty="0"/>
              <a:t>Actions vs. Targets – More emphasis on prescriptive and code-based actions (Stretch Code, leak sealing, commissioning) vs. EUI and modeled energy usage requirements.</a:t>
            </a:r>
          </a:p>
          <a:p>
            <a:pPr marL="285750" indent="-285750">
              <a:buFont typeface="Arial" panose="020B0604020202020204" pitchFamily="34" charset="0"/>
              <a:buChar char="•"/>
            </a:pPr>
            <a:r>
              <a:rPr lang="en-US" sz="2000" dirty="0"/>
              <a:t>Tiered approach – Captures lower dollar threshold (&lt;$5M) projects that are ignored in current standard.</a:t>
            </a:r>
          </a:p>
          <a:p>
            <a:pPr marL="285750" indent="-285750">
              <a:buFont typeface="Arial" panose="020B0604020202020204" pitchFamily="34" charset="0"/>
              <a:buChar char="•"/>
            </a:pPr>
            <a:r>
              <a:rPr lang="en-US" sz="2000" dirty="0"/>
              <a:t>Pushes goal setting out of standard language (where it is too late to implement) and towards the project charter stage.</a:t>
            </a:r>
          </a:p>
          <a:p>
            <a:r>
              <a:rPr lang="en-US" dirty="0"/>
              <a:t>	</a:t>
            </a:r>
          </a:p>
          <a:p>
            <a:r>
              <a:rPr lang="en-US" dirty="0"/>
              <a:t>	</a:t>
            </a:r>
          </a:p>
          <a:p>
            <a:r>
              <a:rPr lang="en-US" dirty="0"/>
              <a:t>	</a:t>
            </a:r>
          </a:p>
          <a:p>
            <a:endParaRPr lang="en-US" dirty="0"/>
          </a:p>
        </p:txBody>
      </p:sp>
      <p:sp>
        <p:nvSpPr>
          <p:cNvPr id="6" name="TextBox 5">
            <a:extLst>
              <a:ext uri="{FF2B5EF4-FFF2-40B4-BE49-F238E27FC236}">
                <a16:creationId xmlns:a16="http://schemas.microsoft.com/office/drawing/2014/main" id="{2898C15C-2404-B194-F5CD-FD32438B0521}"/>
              </a:ext>
            </a:extLst>
          </p:cNvPr>
          <p:cNvSpPr txBox="1"/>
          <p:nvPr/>
        </p:nvSpPr>
        <p:spPr>
          <a:xfrm>
            <a:off x="362170" y="297713"/>
            <a:ext cx="11829830" cy="584775"/>
          </a:xfrm>
          <a:prstGeom prst="rect">
            <a:avLst/>
          </a:prstGeom>
          <a:noFill/>
        </p:spPr>
        <p:txBody>
          <a:bodyPr wrap="square" rtlCol="0">
            <a:spAutoFit/>
          </a:bodyPr>
          <a:lstStyle/>
          <a:p>
            <a:r>
              <a:rPr lang="en-US" sz="3200" dirty="0"/>
              <a:t>Draft 018110 Energy Efficiency and Sustainable Design Standard</a:t>
            </a:r>
          </a:p>
        </p:txBody>
      </p:sp>
    </p:spTree>
    <p:extLst>
      <p:ext uri="{BB962C8B-B14F-4D97-AF65-F5344CB8AC3E}">
        <p14:creationId xmlns:p14="http://schemas.microsoft.com/office/powerpoint/2010/main" val="3326057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extBox 2">
            <a:extLst>
              <a:ext uri="{FF2B5EF4-FFF2-40B4-BE49-F238E27FC236}">
                <a16:creationId xmlns:a16="http://schemas.microsoft.com/office/drawing/2014/main" id="{2F49FB01-7963-9B38-3417-A2D7C0F2E4C0}"/>
              </a:ext>
            </a:extLst>
          </p:cNvPr>
          <p:cNvGraphicFramePr/>
          <p:nvPr>
            <p:extLst>
              <p:ext uri="{D42A27DB-BD31-4B8C-83A1-F6EECF244321}">
                <p14:modId xmlns:p14="http://schemas.microsoft.com/office/powerpoint/2010/main" val="3181105364"/>
              </p:ext>
            </p:extLst>
          </p:nvPr>
        </p:nvGraphicFramePr>
        <p:xfrm>
          <a:off x="161925" y="1575459"/>
          <a:ext cx="11915774" cy="50379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FE724194-B3D0-F012-2EC2-2CA122B6E513}"/>
              </a:ext>
            </a:extLst>
          </p:cNvPr>
          <p:cNvSpPr/>
          <p:nvPr/>
        </p:nvSpPr>
        <p:spPr>
          <a:xfrm>
            <a:off x="0" y="499731"/>
            <a:ext cx="12192000" cy="73655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&lt;$5M total project cost</a:t>
            </a:r>
            <a:endParaRPr lang="en-US" sz="3200" dirty="0"/>
          </a:p>
        </p:txBody>
      </p:sp>
    </p:spTree>
    <p:extLst>
      <p:ext uri="{BB962C8B-B14F-4D97-AF65-F5344CB8AC3E}">
        <p14:creationId xmlns:p14="http://schemas.microsoft.com/office/powerpoint/2010/main" val="3508278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283482B-6F3C-5A6A-09D8-F91D88B18430}"/>
              </a:ext>
            </a:extLst>
          </p:cNvPr>
          <p:cNvSpPr>
            <a:spLocks noGrp="1"/>
          </p:cNvSpPr>
          <p:nvPr>
            <p:ph type="title"/>
          </p:nvPr>
        </p:nvSpPr>
        <p:spPr>
          <a:xfrm>
            <a:off x="514349" y="643467"/>
            <a:ext cx="11210925" cy="744836"/>
          </a:xfrm>
        </p:spPr>
        <p:txBody>
          <a:bodyPr>
            <a:normAutofit/>
          </a:bodyPr>
          <a:lstStyle/>
          <a:p>
            <a:pPr algn="ctr"/>
            <a:r>
              <a:rPr lang="en-US" sz="3200" dirty="0">
                <a:solidFill>
                  <a:schemeClr val="bg1"/>
                </a:solidFill>
              </a:rPr>
              <a:t>$5 - 10M total project cost</a:t>
            </a:r>
          </a:p>
        </p:txBody>
      </p:sp>
      <p:graphicFrame>
        <p:nvGraphicFramePr>
          <p:cNvPr id="5" name="TextBox 2">
            <a:extLst>
              <a:ext uri="{FF2B5EF4-FFF2-40B4-BE49-F238E27FC236}">
                <a16:creationId xmlns:a16="http://schemas.microsoft.com/office/drawing/2014/main" id="{EFC26900-F176-84D1-6785-1FCC2C2F5EAF}"/>
              </a:ext>
            </a:extLst>
          </p:cNvPr>
          <p:cNvGraphicFramePr/>
          <p:nvPr>
            <p:extLst>
              <p:ext uri="{D42A27DB-BD31-4B8C-83A1-F6EECF244321}">
                <p14:modId xmlns:p14="http://schemas.microsoft.com/office/powerpoint/2010/main" val="1843126672"/>
              </p:ext>
            </p:extLst>
          </p:nvPr>
        </p:nvGraphicFramePr>
        <p:xfrm>
          <a:off x="161924" y="1396588"/>
          <a:ext cx="11915774" cy="2491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TextBox 2">
            <a:extLst>
              <a:ext uri="{FF2B5EF4-FFF2-40B4-BE49-F238E27FC236}">
                <a16:creationId xmlns:a16="http://schemas.microsoft.com/office/drawing/2014/main" id="{3DB87AB4-0820-9A31-8D93-BA20E5CCA76E}"/>
              </a:ext>
            </a:extLst>
          </p:cNvPr>
          <p:cNvGraphicFramePr/>
          <p:nvPr>
            <p:extLst>
              <p:ext uri="{D42A27DB-BD31-4B8C-83A1-F6EECF244321}">
                <p14:modId xmlns:p14="http://schemas.microsoft.com/office/powerpoint/2010/main" val="1544772005"/>
              </p:ext>
            </p:extLst>
          </p:nvPr>
        </p:nvGraphicFramePr>
        <p:xfrm>
          <a:off x="463181" y="4366284"/>
          <a:ext cx="11915774" cy="249171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ectangle 6">
            <a:extLst>
              <a:ext uri="{FF2B5EF4-FFF2-40B4-BE49-F238E27FC236}">
                <a16:creationId xmlns:a16="http://schemas.microsoft.com/office/drawing/2014/main" id="{B8CF8C39-177E-E5C2-56A5-5462166683FD}"/>
              </a:ext>
            </a:extLst>
          </p:cNvPr>
          <p:cNvSpPr/>
          <p:nvPr/>
        </p:nvSpPr>
        <p:spPr>
          <a:xfrm>
            <a:off x="0" y="3859619"/>
            <a:ext cx="12192000" cy="73655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3C6DF999-D928-3B88-C9A0-7F6F8A79A541}"/>
              </a:ext>
            </a:extLst>
          </p:cNvPr>
          <p:cNvSpPr txBox="1">
            <a:spLocks/>
          </p:cNvSpPr>
          <p:nvPr/>
        </p:nvSpPr>
        <p:spPr>
          <a:xfrm>
            <a:off x="490537" y="3859619"/>
            <a:ext cx="11210925" cy="7870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bg1"/>
                </a:solidFill>
              </a:rPr>
              <a:t>&gt;$10M total project cost</a:t>
            </a:r>
          </a:p>
        </p:txBody>
      </p:sp>
    </p:spTree>
    <p:extLst>
      <p:ext uri="{BB962C8B-B14F-4D97-AF65-F5344CB8AC3E}">
        <p14:creationId xmlns:p14="http://schemas.microsoft.com/office/powerpoint/2010/main" val="2874429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1F626-BA3E-21C3-1D78-41C51846729B}"/>
              </a:ext>
            </a:extLst>
          </p:cNvPr>
          <p:cNvSpPr>
            <a:spLocks noGrp="1"/>
          </p:cNvSpPr>
          <p:nvPr>
            <p:ph type="title"/>
          </p:nvPr>
        </p:nvSpPr>
        <p:spPr/>
        <p:txBody>
          <a:bodyPr/>
          <a:lstStyle/>
          <a:p>
            <a:r>
              <a:rPr lang="en-US" dirty="0"/>
              <a:t>Please Let me Know Your Thoughts!</a:t>
            </a:r>
          </a:p>
        </p:txBody>
      </p:sp>
      <p:sp>
        <p:nvSpPr>
          <p:cNvPr id="3" name="TextBox 2">
            <a:extLst>
              <a:ext uri="{FF2B5EF4-FFF2-40B4-BE49-F238E27FC236}">
                <a16:creationId xmlns:a16="http://schemas.microsoft.com/office/drawing/2014/main" id="{C80BB2A9-57F3-7D1E-A03B-E9A8478DD5C4}"/>
              </a:ext>
            </a:extLst>
          </p:cNvPr>
          <p:cNvSpPr txBox="1"/>
          <p:nvPr/>
        </p:nvSpPr>
        <p:spPr>
          <a:xfrm>
            <a:off x="838199" y="1799636"/>
            <a:ext cx="10942675" cy="4154984"/>
          </a:xfrm>
          <a:prstGeom prst="rect">
            <a:avLst/>
          </a:prstGeom>
          <a:noFill/>
        </p:spPr>
        <p:txBody>
          <a:bodyPr wrap="square" rtlCol="0">
            <a:spAutoFit/>
          </a:bodyPr>
          <a:lstStyle/>
          <a:p>
            <a:r>
              <a:rPr lang="en-US" sz="2400" dirty="0"/>
              <a:t>Please contact me with questions or comments! – Matt Kozlowski - MDK39</a:t>
            </a:r>
          </a:p>
          <a:p>
            <a:endParaRPr lang="en-US" sz="2400" dirty="0"/>
          </a:p>
          <a:p>
            <a:r>
              <a:rPr lang="en-US" sz="2400" dirty="0"/>
              <a:t>Full text copy of the draft revision is on box.  You are invited to review and comment!  Just let me know if you want access.</a:t>
            </a:r>
          </a:p>
          <a:p>
            <a:endParaRPr lang="en-US" sz="2400" dirty="0"/>
          </a:p>
          <a:p>
            <a:r>
              <a:rPr lang="en-US" sz="2400" dirty="0"/>
              <a:t>I am targeting publishing the new standard in the first week of November.</a:t>
            </a:r>
          </a:p>
          <a:p>
            <a:endParaRPr lang="en-US" sz="2400" dirty="0"/>
          </a:p>
          <a:p>
            <a:endParaRPr lang="en-US" sz="2400" dirty="0"/>
          </a:p>
          <a:p>
            <a:r>
              <a:rPr lang="en-US" dirty="0"/>
              <a:t>	</a:t>
            </a:r>
          </a:p>
          <a:p>
            <a:r>
              <a:rPr lang="en-US" dirty="0"/>
              <a:t>	</a:t>
            </a:r>
          </a:p>
          <a:p>
            <a:r>
              <a:rPr lang="en-US" dirty="0"/>
              <a:t>	</a:t>
            </a:r>
          </a:p>
          <a:p>
            <a:endParaRPr lang="en-US" dirty="0"/>
          </a:p>
        </p:txBody>
      </p:sp>
    </p:spTree>
    <p:extLst>
      <p:ext uri="{BB962C8B-B14F-4D97-AF65-F5344CB8AC3E}">
        <p14:creationId xmlns:p14="http://schemas.microsoft.com/office/powerpoint/2010/main" val="2947057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571F2-C582-3761-C027-DA9414BE264D}"/>
              </a:ext>
            </a:extLst>
          </p:cNvPr>
          <p:cNvSpPr>
            <a:spLocks noGrp="1"/>
          </p:cNvSpPr>
          <p:nvPr>
            <p:ph type="title"/>
          </p:nvPr>
        </p:nvSpPr>
        <p:spPr>
          <a:xfrm>
            <a:off x="564775" y="228600"/>
            <a:ext cx="11062447" cy="1325563"/>
          </a:xfrm>
        </p:spPr>
        <p:txBody>
          <a:bodyPr/>
          <a:lstStyle/>
          <a:p>
            <a:r>
              <a:rPr lang="en-US" dirty="0"/>
              <a:t>Alignment with Ithaca Energy Code Supplement</a:t>
            </a:r>
          </a:p>
        </p:txBody>
      </p:sp>
      <p:graphicFrame>
        <p:nvGraphicFramePr>
          <p:cNvPr id="4" name="Table 4">
            <a:extLst>
              <a:ext uri="{FF2B5EF4-FFF2-40B4-BE49-F238E27FC236}">
                <a16:creationId xmlns:a16="http://schemas.microsoft.com/office/drawing/2014/main" id="{02249D58-56E8-6307-BBDD-DC0C08B43188}"/>
              </a:ext>
            </a:extLst>
          </p:cNvPr>
          <p:cNvGraphicFramePr>
            <a:graphicFrameLocks noGrp="1"/>
          </p:cNvGraphicFramePr>
          <p:nvPr/>
        </p:nvGraphicFramePr>
        <p:xfrm>
          <a:off x="468405" y="1277351"/>
          <a:ext cx="11255188" cy="5352049"/>
        </p:xfrm>
        <a:graphic>
          <a:graphicData uri="http://schemas.openxmlformats.org/drawingml/2006/table">
            <a:tbl>
              <a:tblPr firstRow="1" bandRow="1">
                <a:tableStyleId>{5C22544A-7EE6-4342-B048-85BDC9FD1C3A}</a:tableStyleId>
              </a:tblPr>
              <a:tblGrid>
                <a:gridCol w="2813797">
                  <a:extLst>
                    <a:ext uri="{9D8B030D-6E8A-4147-A177-3AD203B41FA5}">
                      <a16:colId xmlns:a16="http://schemas.microsoft.com/office/drawing/2014/main" val="3302674909"/>
                    </a:ext>
                  </a:extLst>
                </a:gridCol>
                <a:gridCol w="2813797">
                  <a:extLst>
                    <a:ext uri="{9D8B030D-6E8A-4147-A177-3AD203B41FA5}">
                      <a16:colId xmlns:a16="http://schemas.microsoft.com/office/drawing/2014/main" val="2315326255"/>
                    </a:ext>
                  </a:extLst>
                </a:gridCol>
                <a:gridCol w="2813797">
                  <a:extLst>
                    <a:ext uri="{9D8B030D-6E8A-4147-A177-3AD203B41FA5}">
                      <a16:colId xmlns:a16="http://schemas.microsoft.com/office/drawing/2014/main" val="3577924820"/>
                    </a:ext>
                  </a:extLst>
                </a:gridCol>
                <a:gridCol w="2813797">
                  <a:extLst>
                    <a:ext uri="{9D8B030D-6E8A-4147-A177-3AD203B41FA5}">
                      <a16:colId xmlns:a16="http://schemas.microsoft.com/office/drawing/2014/main" val="1666326560"/>
                    </a:ext>
                  </a:extLst>
                </a:gridCol>
              </a:tblGrid>
              <a:tr h="597169">
                <a:tc>
                  <a:txBody>
                    <a:bodyPr/>
                    <a:lstStyle/>
                    <a:p>
                      <a:r>
                        <a:rPr lang="en-US" dirty="0"/>
                        <a:t>Criteria</a:t>
                      </a:r>
                    </a:p>
                  </a:txBody>
                  <a:tcPr/>
                </a:tc>
                <a:tc>
                  <a:txBody>
                    <a:bodyPr/>
                    <a:lstStyle/>
                    <a:p>
                      <a:r>
                        <a:rPr lang="en-US" dirty="0"/>
                        <a:t>Old Standard</a:t>
                      </a:r>
                    </a:p>
                  </a:txBody>
                  <a:tcPr/>
                </a:tc>
                <a:tc>
                  <a:txBody>
                    <a:bodyPr/>
                    <a:lstStyle/>
                    <a:p>
                      <a:r>
                        <a:rPr lang="en-US" dirty="0"/>
                        <a:t>New Standard</a:t>
                      </a:r>
                    </a:p>
                  </a:txBody>
                  <a:tcPr/>
                </a:tc>
                <a:tc>
                  <a:txBody>
                    <a:bodyPr/>
                    <a:lstStyle/>
                    <a:p>
                      <a:r>
                        <a:rPr lang="en-US" dirty="0"/>
                        <a:t>IECS</a:t>
                      </a:r>
                    </a:p>
                  </a:txBody>
                  <a:tcPr/>
                </a:tc>
                <a:extLst>
                  <a:ext uri="{0D108BD9-81ED-4DB2-BD59-A6C34878D82A}">
                    <a16:rowId xmlns:a16="http://schemas.microsoft.com/office/drawing/2014/main" val="2620165110"/>
                  </a:ext>
                </a:extLst>
              </a:tr>
              <a:tr h="597169">
                <a:tc>
                  <a:txBody>
                    <a:bodyPr/>
                    <a:lstStyle/>
                    <a:p>
                      <a:r>
                        <a:rPr lang="en-US" dirty="0"/>
                        <a:t>Energy Use Reduction Targets</a:t>
                      </a:r>
                    </a:p>
                  </a:txBody>
                  <a:tcPr/>
                </a:tc>
                <a:tc>
                  <a:txBody>
                    <a:bodyPr/>
                    <a:lstStyle/>
                    <a:p>
                      <a:r>
                        <a:rPr lang="en-US" dirty="0"/>
                        <a:t>30% modeled energy use reduction</a:t>
                      </a:r>
                    </a:p>
                    <a:p>
                      <a:r>
                        <a:rPr lang="en-US" dirty="0"/>
                        <a:t>Energy Use Intensity targets</a:t>
                      </a:r>
                    </a:p>
                  </a:txBody>
                  <a:tcPr/>
                </a:tc>
                <a:tc>
                  <a:txBody>
                    <a:bodyPr/>
                    <a:lstStyle/>
                    <a:p>
                      <a:r>
                        <a:rPr lang="en-US" dirty="0"/>
                        <a:t>With IECS as the City/Town code, energy targets are set by code.  CU requirements are redundant.</a:t>
                      </a:r>
                    </a:p>
                  </a:txBody>
                  <a:tcPr/>
                </a:tc>
                <a:tc>
                  <a:txBody>
                    <a:bodyPr/>
                    <a:lstStyle/>
                    <a:p>
                      <a:r>
                        <a:rPr lang="en-US" dirty="0"/>
                        <a:t>Requirement to hit targeted percentage reduction (40/80%) or point based system corresponding to energy use reductions.</a:t>
                      </a:r>
                    </a:p>
                  </a:txBody>
                  <a:tcPr/>
                </a:tc>
                <a:extLst>
                  <a:ext uri="{0D108BD9-81ED-4DB2-BD59-A6C34878D82A}">
                    <a16:rowId xmlns:a16="http://schemas.microsoft.com/office/drawing/2014/main" val="1916746516"/>
                  </a:ext>
                </a:extLst>
              </a:tr>
              <a:tr h="597169">
                <a:tc>
                  <a:txBody>
                    <a:bodyPr/>
                    <a:lstStyle/>
                    <a:p>
                      <a:r>
                        <a:rPr lang="en-US" dirty="0"/>
                        <a:t>NY Stretch Code</a:t>
                      </a:r>
                    </a:p>
                  </a:txBody>
                  <a:tcPr/>
                </a:tc>
                <a:tc>
                  <a:txBody>
                    <a:bodyPr/>
                    <a:lstStyle/>
                    <a:p>
                      <a:pPr algn="ctr"/>
                      <a:r>
                        <a:rPr lang="en-US" dirty="0"/>
                        <a:t>--</a:t>
                      </a:r>
                    </a:p>
                  </a:txBody>
                  <a:tcPr/>
                </a:tc>
                <a:tc>
                  <a:txBody>
                    <a:bodyPr/>
                    <a:lstStyle/>
                    <a:p>
                      <a:r>
                        <a:rPr lang="en-US" dirty="0"/>
                        <a:t>Requires NY Stretch Code for all projects</a:t>
                      </a:r>
                    </a:p>
                  </a:txBody>
                  <a:tcPr/>
                </a:tc>
                <a:tc>
                  <a:txBody>
                    <a:bodyPr/>
                    <a:lstStyle/>
                    <a:p>
                      <a:r>
                        <a:rPr lang="en-US" dirty="0"/>
                        <a:t>Awards points for utilizing stretch code.</a:t>
                      </a:r>
                    </a:p>
                  </a:txBody>
                  <a:tcPr/>
                </a:tc>
                <a:extLst>
                  <a:ext uri="{0D108BD9-81ED-4DB2-BD59-A6C34878D82A}">
                    <a16:rowId xmlns:a16="http://schemas.microsoft.com/office/drawing/2014/main" val="3247422538"/>
                  </a:ext>
                </a:extLst>
              </a:tr>
              <a:tr h="597169">
                <a:tc>
                  <a:txBody>
                    <a:bodyPr/>
                    <a:lstStyle/>
                    <a:p>
                      <a:r>
                        <a:rPr lang="en-US" dirty="0"/>
                        <a:t>Basic Energy Model</a:t>
                      </a:r>
                    </a:p>
                  </a:txBody>
                  <a:tcPr/>
                </a:tc>
                <a:tc>
                  <a:txBody>
                    <a:bodyPr/>
                    <a:lstStyle/>
                    <a:p>
                      <a:r>
                        <a:rPr lang="en-US" dirty="0"/>
                        <a:t>Required</a:t>
                      </a:r>
                    </a:p>
                  </a:txBody>
                  <a:tcPr/>
                </a:tc>
                <a:tc>
                  <a:txBody>
                    <a:bodyPr/>
                    <a:lstStyle/>
                    <a:p>
                      <a:r>
                        <a:rPr lang="en-US" dirty="0"/>
                        <a:t>Required</a:t>
                      </a:r>
                    </a:p>
                  </a:txBody>
                  <a:tcPr/>
                </a:tc>
                <a:tc>
                  <a:txBody>
                    <a:bodyPr/>
                    <a:lstStyle/>
                    <a:p>
                      <a:r>
                        <a:rPr lang="en-US" dirty="0"/>
                        <a:t>Required to document energy targets under both modeling and point-based paths.</a:t>
                      </a:r>
                    </a:p>
                  </a:txBody>
                  <a:tcPr/>
                </a:tc>
                <a:extLst>
                  <a:ext uri="{0D108BD9-81ED-4DB2-BD59-A6C34878D82A}">
                    <a16:rowId xmlns:a16="http://schemas.microsoft.com/office/drawing/2014/main" val="1292993559"/>
                  </a:ext>
                </a:extLst>
              </a:tr>
              <a:tr h="597169">
                <a:tc>
                  <a:txBody>
                    <a:bodyPr/>
                    <a:lstStyle/>
                    <a:p>
                      <a:r>
                        <a:rPr lang="en-US" dirty="0"/>
                        <a:t>Natural Gas Equipment</a:t>
                      </a:r>
                    </a:p>
                  </a:txBody>
                  <a:tcPr/>
                </a:tc>
                <a:tc>
                  <a:txBody>
                    <a:bodyPr/>
                    <a:lstStyle/>
                    <a:p>
                      <a:pPr algn="ctr"/>
                      <a:r>
                        <a:rPr lang="en-US" dirty="0"/>
                        <a:t>--</a:t>
                      </a:r>
                    </a:p>
                  </a:txBody>
                  <a:tcPr/>
                </a:tc>
                <a:tc>
                  <a:txBody>
                    <a:bodyPr/>
                    <a:lstStyle/>
                    <a:p>
                      <a:r>
                        <a:rPr lang="en-US" dirty="0"/>
                        <a:t>Prohibits new infrastructure.  Requires study when replacing existing uses and encourages electrification </a:t>
                      </a:r>
                    </a:p>
                  </a:txBody>
                  <a:tcPr/>
                </a:tc>
                <a:tc>
                  <a:txBody>
                    <a:bodyPr/>
                    <a:lstStyle/>
                    <a:p>
                      <a:r>
                        <a:rPr lang="en-US" dirty="0"/>
                        <a:t>Heavily favors electrification for heating, service water, and cooking and provides points under point-based paths.</a:t>
                      </a:r>
                    </a:p>
                  </a:txBody>
                  <a:tcPr/>
                </a:tc>
                <a:extLst>
                  <a:ext uri="{0D108BD9-81ED-4DB2-BD59-A6C34878D82A}">
                    <a16:rowId xmlns:a16="http://schemas.microsoft.com/office/drawing/2014/main" val="858725495"/>
                  </a:ext>
                </a:extLst>
              </a:tr>
            </a:tbl>
          </a:graphicData>
        </a:graphic>
      </p:graphicFrame>
    </p:spTree>
    <p:extLst>
      <p:ext uri="{BB962C8B-B14F-4D97-AF65-F5344CB8AC3E}">
        <p14:creationId xmlns:p14="http://schemas.microsoft.com/office/powerpoint/2010/main" val="2633127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59860EA-0C5A-467C-8C9C-2C99FB999B61}"/>
              </a:ext>
            </a:extLst>
          </p:cNvPr>
          <p:cNvGraphicFramePr>
            <a:graphicFrameLocks noGrp="1"/>
          </p:cNvGraphicFramePr>
          <p:nvPr/>
        </p:nvGraphicFramePr>
        <p:xfrm>
          <a:off x="223520" y="499626"/>
          <a:ext cx="11582400" cy="6182102"/>
        </p:xfrm>
        <a:graphic>
          <a:graphicData uri="http://schemas.openxmlformats.org/drawingml/2006/table">
            <a:tbl>
              <a:tblPr>
                <a:tableStyleId>{5C22544A-7EE6-4342-B048-85BDC9FD1C3A}</a:tableStyleId>
              </a:tblPr>
              <a:tblGrid>
                <a:gridCol w="2590800">
                  <a:extLst>
                    <a:ext uri="{9D8B030D-6E8A-4147-A177-3AD203B41FA5}">
                      <a16:colId xmlns:a16="http://schemas.microsoft.com/office/drawing/2014/main" val="1974945381"/>
                    </a:ext>
                  </a:extLst>
                </a:gridCol>
                <a:gridCol w="5234018">
                  <a:extLst>
                    <a:ext uri="{9D8B030D-6E8A-4147-A177-3AD203B41FA5}">
                      <a16:colId xmlns:a16="http://schemas.microsoft.com/office/drawing/2014/main" val="260303228"/>
                    </a:ext>
                  </a:extLst>
                </a:gridCol>
                <a:gridCol w="3757582">
                  <a:extLst>
                    <a:ext uri="{9D8B030D-6E8A-4147-A177-3AD203B41FA5}">
                      <a16:colId xmlns:a16="http://schemas.microsoft.com/office/drawing/2014/main" val="509548238"/>
                    </a:ext>
                  </a:extLst>
                </a:gridCol>
              </a:tblGrid>
              <a:tr h="287511">
                <a:tc>
                  <a:txBody>
                    <a:bodyPr/>
                    <a:lstStyle/>
                    <a:p>
                      <a:pPr algn="l" fontAlgn="b"/>
                      <a:r>
                        <a:rPr lang="en-US" sz="1800" u="none" strike="noStrike" dirty="0">
                          <a:effectLst/>
                        </a:rPr>
                        <a:t>Section</a:t>
                      </a:r>
                      <a:endParaRPr lang="en-US" sz="1800" b="0" i="0" u="none" strike="noStrike" dirty="0">
                        <a:solidFill>
                          <a:srgbClr val="000000"/>
                        </a:solidFill>
                        <a:effectLst/>
                        <a:latin typeface="Calibri" panose="020F0502020204030204" pitchFamily="34" charset="0"/>
                      </a:endParaRPr>
                    </a:p>
                  </a:txBody>
                  <a:tcPr marL="6230" marR="6230" marT="6230" marB="0" anchor="b"/>
                </a:tc>
                <a:tc>
                  <a:txBody>
                    <a:bodyPr/>
                    <a:lstStyle/>
                    <a:p>
                      <a:pPr algn="l" fontAlgn="b"/>
                      <a:r>
                        <a:rPr lang="en-US" sz="1800" u="none" strike="noStrike" dirty="0">
                          <a:effectLst/>
                        </a:rPr>
                        <a:t>Description</a:t>
                      </a:r>
                      <a:endParaRPr lang="en-US" sz="1800" b="0" i="0" u="none" strike="noStrike" dirty="0">
                        <a:solidFill>
                          <a:srgbClr val="000000"/>
                        </a:solidFill>
                        <a:effectLst/>
                        <a:latin typeface="Calibri" panose="020F0502020204030204" pitchFamily="34" charset="0"/>
                      </a:endParaRPr>
                    </a:p>
                  </a:txBody>
                  <a:tcPr marL="6230" marR="6230" marT="6230" marB="0" anchor="b"/>
                </a:tc>
                <a:tc>
                  <a:txBody>
                    <a:bodyPr/>
                    <a:lstStyle/>
                    <a:p>
                      <a:pPr algn="l" fontAlgn="b"/>
                      <a:r>
                        <a:rPr lang="en-US" sz="1800" u="none" strike="noStrike" dirty="0">
                          <a:effectLst/>
                        </a:rPr>
                        <a:t>Discussion</a:t>
                      </a:r>
                      <a:endParaRPr lang="en-US" sz="1800" b="0" i="0" u="none" strike="noStrike" dirty="0">
                        <a:solidFill>
                          <a:srgbClr val="000000"/>
                        </a:solidFill>
                        <a:effectLst/>
                        <a:latin typeface="Calibri" panose="020F0502020204030204" pitchFamily="34" charset="0"/>
                      </a:endParaRPr>
                    </a:p>
                  </a:txBody>
                  <a:tcPr marL="6230" marR="6230" marT="6230" marB="0" anchor="b"/>
                </a:tc>
                <a:extLst>
                  <a:ext uri="{0D108BD9-81ED-4DB2-BD59-A6C34878D82A}">
                    <a16:rowId xmlns:a16="http://schemas.microsoft.com/office/drawing/2014/main" val="2834743605"/>
                  </a:ext>
                </a:extLst>
              </a:tr>
              <a:tr h="1130892">
                <a:tc>
                  <a:txBody>
                    <a:bodyPr/>
                    <a:lstStyle/>
                    <a:p>
                      <a:pPr algn="l" fontAlgn="b"/>
                      <a:r>
                        <a:rPr lang="en-US" sz="1800" u="none" strike="noStrike" dirty="0">
                          <a:effectLst/>
                        </a:rPr>
                        <a:t>Formatting</a:t>
                      </a:r>
                      <a:endParaRPr lang="en-US" sz="1800" b="0" i="0" u="none" strike="noStrike" dirty="0">
                        <a:solidFill>
                          <a:srgbClr val="000000"/>
                        </a:solidFill>
                        <a:effectLst/>
                        <a:latin typeface="Calibri" panose="020F0502020204030204" pitchFamily="34" charset="0"/>
                      </a:endParaRPr>
                    </a:p>
                  </a:txBody>
                  <a:tcPr marL="6230" marR="6230" marT="6230" marB="0" anchor="b"/>
                </a:tc>
                <a:tc>
                  <a:txBody>
                    <a:bodyPr/>
                    <a:lstStyle/>
                    <a:p>
                      <a:pPr algn="l" fontAlgn="b"/>
                      <a:r>
                        <a:rPr lang="en-US" sz="1800" u="none" strike="noStrike" dirty="0">
                          <a:effectLst/>
                        </a:rPr>
                        <a:t>Clarified prescriptive and suggested actions (“should/shall”) throughout.  Inserted variance language. Deleted example contractor matrix and submittal cover form.</a:t>
                      </a:r>
                      <a:endParaRPr lang="en-US" sz="1800" b="0" i="0" u="none" strike="noStrike" dirty="0">
                        <a:solidFill>
                          <a:srgbClr val="000000"/>
                        </a:solidFill>
                        <a:effectLst/>
                        <a:latin typeface="Calibri" panose="020F0502020204030204" pitchFamily="34" charset="0"/>
                      </a:endParaRPr>
                    </a:p>
                  </a:txBody>
                  <a:tcPr marL="6230" marR="6230" marT="6230" marB="0" anchor="b"/>
                </a:tc>
                <a:tc>
                  <a:txBody>
                    <a:bodyPr/>
                    <a:lstStyle/>
                    <a:p>
                      <a:pPr algn="l" fontAlgn="b"/>
                      <a:r>
                        <a:rPr lang="en-US" sz="1800" u="none" strike="noStrike" dirty="0">
                          <a:effectLst/>
                        </a:rPr>
                        <a:t>NA</a:t>
                      </a:r>
                      <a:endParaRPr lang="en-US" sz="1800" b="0" i="0" u="none" strike="noStrike" dirty="0">
                        <a:solidFill>
                          <a:srgbClr val="000000"/>
                        </a:solidFill>
                        <a:effectLst/>
                        <a:latin typeface="Calibri" panose="020F0502020204030204" pitchFamily="34" charset="0"/>
                      </a:endParaRPr>
                    </a:p>
                  </a:txBody>
                  <a:tcPr marL="6230" marR="6230" marT="6230" marB="0" anchor="b"/>
                </a:tc>
                <a:extLst>
                  <a:ext uri="{0D108BD9-81ED-4DB2-BD59-A6C34878D82A}">
                    <a16:rowId xmlns:a16="http://schemas.microsoft.com/office/drawing/2014/main" val="582318418"/>
                  </a:ext>
                </a:extLst>
              </a:tr>
              <a:tr h="1412019">
                <a:tc rowSpan="3">
                  <a:txBody>
                    <a:bodyPr/>
                    <a:lstStyle/>
                    <a:p>
                      <a:pPr algn="l" fontAlgn="ctr"/>
                      <a:r>
                        <a:rPr lang="en-US" sz="1800" u="none" strike="noStrike" dirty="0">
                          <a:effectLst/>
                        </a:rPr>
                        <a:t>Objectives (Section 1.02)</a:t>
                      </a:r>
                      <a:endParaRPr lang="en-US" sz="1800" b="0" i="0" u="none" strike="noStrike" dirty="0">
                        <a:solidFill>
                          <a:srgbClr val="000000"/>
                        </a:solidFill>
                        <a:effectLst/>
                        <a:latin typeface="Calibri" panose="020F0502020204030204" pitchFamily="34" charset="0"/>
                      </a:endParaRPr>
                    </a:p>
                  </a:txBody>
                  <a:tcPr marL="6230" marR="6230" marT="6230" marB="0" anchor="ctr"/>
                </a:tc>
                <a:tc>
                  <a:txBody>
                    <a:bodyPr/>
                    <a:lstStyle/>
                    <a:p>
                      <a:pPr algn="l" fontAlgn="b"/>
                      <a:r>
                        <a:rPr lang="en-US" sz="1800" u="none" strike="noStrike" dirty="0">
                          <a:effectLst/>
                        </a:rPr>
                        <a:t>Simplifies objectives language.  Deletes problematic EUI target language.  Existing EUI language was typically unobtainable.  NYS/IECS code has advanced energy performance requirements by code to sufficient degree that specific EUI language is unnecessary.</a:t>
                      </a:r>
                      <a:endParaRPr lang="en-US" sz="1800" b="0" i="0" u="none" strike="noStrike" dirty="0">
                        <a:solidFill>
                          <a:srgbClr val="000000"/>
                        </a:solidFill>
                        <a:effectLst/>
                        <a:latin typeface="Calibri" panose="020F0502020204030204" pitchFamily="34" charset="0"/>
                      </a:endParaRPr>
                    </a:p>
                  </a:txBody>
                  <a:tcPr marL="6230" marR="6230" marT="6230" marB="0" anchor="b"/>
                </a:tc>
                <a:tc>
                  <a:txBody>
                    <a:bodyPr/>
                    <a:lstStyle/>
                    <a:p>
                      <a:pPr algn="l" fontAlgn="b"/>
                      <a:r>
                        <a:rPr lang="en-US" sz="1800" u="none" strike="noStrike" dirty="0">
                          <a:effectLst/>
                        </a:rPr>
                        <a:t>Code/LEED provides sufficient requirements for energy performance.  Eliminating the specific target reduces the redundant energy targets. </a:t>
                      </a:r>
                      <a:endParaRPr lang="en-US" sz="1800" b="0" i="0" u="none" strike="noStrike" dirty="0">
                        <a:solidFill>
                          <a:srgbClr val="000000"/>
                        </a:solidFill>
                        <a:effectLst/>
                        <a:latin typeface="Calibri" panose="020F0502020204030204" pitchFamily="34" charset="0"/>
                      </a:endParaRPr>
                    </a:p>
                  </a:txBody>
                  <a:tcPr marL="6230" marR="6230" marT="6230" marB="0" anchor="b"/>
                </a:tc>
                <a:extLst>
                  <a:ext uri="{0D108BD9-81ED-4DB2-BD59-A6C34878D82A}">
                    <a16:rowId xmlns:a16="http://schemas.microsoft.com/office/drawing/2014/main" val="2843597635"/>
                  </a:ext>
                </a:extLst>
              </a:tr>
              <a:tr h="1412019">
                <a:tc vMerge="1">
                  <a:txBody>
                    <a:bodyPr/>
                    <a:lstStyle/>
                    <a:p>
                      <a:endParaRPr lang="en-US"/>
                    </a:p>
                  </a:txBody>
                  <a:tcPr/>
                </a:tc>
                <a:tc>
                  <a:txBody>
                    <a:bodyPr/>
                    <a:lstStyle/>
                    <a:p>
                      <a:pPr algn="l" fontAlgn="b"/>
                      <a:r>
                        <a:rPr lang="en-US" sz="1800" u="none" strike="noStrike" dirty="0">
                          <a:effectLst/>
                        </a:rPr>
                        <a:t>Deletes minimum percentage reduction for energy modeling.  NYS/IECS code has advanced energy performance requirements by code to include a baseline that makes compliance with our old % based standards very difficult and at times impossible to achieve.</a:t>
                      </a:r>
                      <a:endParaRPr lang="en-US" sz="1800" b="0" i="0" u="none" strike="noStrike" dirty="0">
                        <a:solidFill>
                          <a:srgbClr val="000000"/>
                        </a:solidFill>
                        <a:effectLst/>
                        <a:latin typeface="Calibri" panose="020F0502020204030204" pitchFamily="34" charset="0"/>
                      </a:endParaRPr>
                    </a:p>
                  </a:txBody>
                  <a:tcPr marL="6230" marR="6230" marT="6230" marB="0" anchor="b"/>
                </a:tc>
                <a:tc>
                  <a:txBody>
                    <a:bodyPr/>
                    <a:lstStyle/>
                    <a:p>
                      <a:pPr algn="l" fontAlgn="b"/>
                      <a:r>
                        <a:rPr lang="en-US" sz="1800" u="none" strike="noStrike" dirty="0">
                          <a:effectLst/>
                        </a:rPr>
                        <a:t>Code/LEED provides sufficient requirements for energy performance.  Eliminating the specific target reduces the redundant energy targets. </a:t>
                      </a:r>
                      <a:endParaRPr lang="en-US" sz="1800" b="0" i="0" u="none" strike="noStrike" dirty="0">
                        <a:solidFill>
                          <a:srgbClr val="000000"/>
                        </a:solidFill>
                        <a:effectLst/>
                        <a:latin typeface="Calibri" panose="020F0502020204030204" pitchFamily="34" charset="0"/>
                      </a:endParaRPr>
                    </a:p>
                  </a:txBody>
                  <a:tcPr marL="6230" marR="6230" marT="6230" marB="0" anchor="b"/>
                </a:tc>
                <a:extLst>
                  <a:ext uri="{0D108BD9-81ED-4DB2-BD59-A6C34878D82A}">
                    <a16:rowId xmlns:a16="http://schemas.microsoft.com/office/drawing/2014/main" val="585884768"/>
                  </a:ext>
                </a:extLst>
              </a:tr>
              <a:tr h="849765">
                <a:tc vMerge="1">
                  <a:txBody>
                    <a:bodyPr/>
                    <a:lstStyle/>
                    <a:p>
                      <a:endParaRPr lang="en-US"/>
                    </a:p>
                  </a:txBody>
                  <a:tcPr/>
                </a:tc>
                <a:tc>
                  <a:txBody>
                    <a:bodyPr/>
                    <a:lstStyle/>
                    <a:p>
                      <a:pPr algn="l" fontAlgn="b"/>
                      <a:r>
                        <a:rPr lang="en-US" sz="1800" u="none" strike="noStrike" dirty="0">
                          <a:effectLst/>
                        </a:rPr>
                        <a:t>Requirement for renewable energy (solar ready) adoption/discussion is included in NY Stretch Code (see Section 2.01)</a:t>
                      </a:r>
                      <a:endParaRPr lang="en-US" sz="1800" b="0" i="0" u="none" strike="noStrike" dirty="0">
                        <a:solidFill>
                          <a:srgbClr val="000000"/>
                        </a:solidFill>
                        <a:effectLst/>
                        <a:latin typeface="Calibri" panose="020F0502020204030204" pitchFamily="34" charset="0"/>
                      </a:endParaRPr>
                    </a:p>
                  </a:txBody>
                  <a:tcPr marL="6230" marR="6230" marT="6230" marB="0" anchor="b"/>
                </a:tc>
                <a:tc>
                  <a:txBody>
                    <a:bodyPr/>
                    <a:lstStyle/>
                    <a:p>
                      <a:pPr algn="l" fontAlgn="b"/>
                      <a:r>
                        <a:rPr lang="en-US" sz="1800" u="none" strike="noStrike" dirty="0">
                          <a:effectLst/>
                        </a:rPr>
                        <a:t>NA</a:t>
                      </a:r>
                      <a:endParaRPr lang="en-US" sz="1800" b="0" i="0" u="none" strike="noStrike" dirty="0">
                        <a:solidFill>
                          <a:srgbClr val="000000"/>
                        </a:solidFill>
                        <a:effectLst/>
                        <a:latin typeface="Calibri" panose="020F0502020204030204" pitchFamily="34" charset="0"/>
                      </a:endParaRPr>
                    </a:p>
                  </a:txBody>
                  <a:tcPr marL="6230" marR="6230" marT="6230" marB="0" anchor="b"/>
                </a:tc>
                <a:extLst>
                  <a:ext uri="{0D108BD9-81ED-4DB2-BD59-A6C34878D82A}">
                    <a16:rowId xmlns:a16="http://schemas.microsoft.com/office/drawing/2014/main" val="1548410178"/>
                  </a:ext>
                </a:extLst>
              </a:tr>
              <a:tr h="849765">
                <a:tc>
                  <a:txBody>
                    <a:bodyPr/>
                    <a:lstStyle/>
                    <a:p>
                      <a:pPr algn="l" fontAlgn="b"/>
                      <a:r>
                        <a:rPr lang="en-US" sz="1800" u="none" strike="noStrike" dirty="0">
                          <a:effectLst/>
                        </a:rPr>
                        <a:t>Quadruple Bottom Line (Section 1.06)</a:t>
                      </a:r>
                      <a:endParaRPr lang="en-US" sz="1800" b="0" i="0" u="none" strike="noStrike" dirty="0">
                        <a:solidFill>
                          <a:srgbClr val="000000"/>
                        </a:solidFill>
                        <a:effectLst/>
                        <a:latin typeface="Calibri" panose="020F0502020204030204" pitchFamily="34" charset="0"/>
                      </a:endParaRPr>
                    </a:p>
                  </a:txBody>
                  <a:tcPr marL="6230" marR="6230" marT="6230" marB="0" anchor="b"/>
                </a:tc>
                <a:tc>
                  <a:txBody>
                    <a:bodyPr/>
                    <a:lstStyle/>
                    <a:p>
                      <a:pPr algn="l" fontAlgn="b"/>
                      <a:r>
                        <a:rPr lang="en-US" sz="1800" u="none" strike="noStrike" dirty="0">
                          <a:effectLst/>
                        </a:rPr>
                        <a:t>Provides suggestion that project major decision points incorporate Cornell Quadruple Bottom Line evaluation framework and provides link to CU process link.</a:t>
                      </a:r>
                      <a:endParaRPr lang="en-US" sz="1800" b="0" i="0" u="none" strike="noStrike" dirty="0">
                        <a:solidFill>
                          <a:srgbClr val="000000"/>
                        </a:solidFill>
                        <a:effectLst/>
                        <a:latin typeface="Calibri" panose="020F0502020204030204" pitchFamily="34" charset="0"/>
                      </a:endParaRPr>
                    </a:p>
                  </a:txBody>
                  <a:tcPr marL="6230" marR="6230" marT="6230" marB="0" anchor="b"/>
                </a:tc>
                <a:tc>
                  <a:txBody>
                    <a:bodyPr/>
                    <a:lstStyle/>
                    <a:p>
                      <a:pPr algn="l" fontAlgn="b"/>
                      <a:r>
                        <a:rPr lang="en-US" sz="1800" u="none" strike="noStrike" dirty="0">
                          <a:effectLst/>
                        </a:rPr>
                        <a:t>Optional requirement that provides access to often overlooked CU  decision making matrix.</a:t>
                      </a:r>
                      <a:endParaRPr lang="en-US" sz="1800" b="0" i="0" u="none" strike="noStrike" dirty="0">
                        <a:solidFill>
                          <a:srgbClr val="000000"/>
                        </a:solidFill>
                        <a:effectLst/>
                        <a:latin typeface="Calibri" panose="020F0502020204030204" pitchFamily="34" charset="0"/>
                      </a:endParaRPr>
                    </a:p>
                  </a:txBody>
                  <a:tcPr marL="6230" marR="6230" marT="6230" marB="0" anchor="b"/>
                </a:tc>
                <a:extLst>
                  <a:ext uri="{0D108BD9-81ED-4DB2-BD59-A6C34878D82A}">
                    <a16:rowId xmlns:a16="http://schemas.microsoft.com/office/drawing/2014/main" val="3804832532"/>
                  </a:ext>
                </a:extLst>
              </a:tr>
            </a:tbl>
          </a:graphicData>
        </a:graphic>
      </p:graphicFrame>
      <p:sp>
        <p:nvSpPr>
          <p:cNvPr id="6" name="TextBox 5">
            <a:extLst>
              <a:ext uri="{FF2B5EF4-FFF2-40B4-BE49-F238E27FC236}">
                <a16:creationId xmlns:a16="http://schemas.microsoft.com/office/drawing/2014/main" id="{81407C0D-E5E3-405A-836A-835592AE3617}"/>
              </a:ext>
            </a:extLst>
          </p:cNvPr>
          <p:cNvSpPr txBox="1"/>
          <p:nvPr/>
        </p:nvSpPr>
        <p:spPr>
          <a:xfrm>
            <a:off x="111760" y="130294"/>
            <a:ext cx="11968480" cy="369332"/>
          </a:xfrm>
          <a:prstGeom prst="rect">
            <a:avLst/>
          </a:prstGeom>
          <a:noFill/>
        </p:spPr>
        <p:txBody>
          <a:bodyPr wrap="square" rtlCol="0">
            <a:spAutoFit/>
          </a:bodyPr>
          <a:lstStyle/>
          <a:p>
            <a:r>
              <a:rPr lang="en-US" dirty="0"/>
              <a:t>Detailed list of Changes</a:t>
            </a:r>
          </a:p>
        </p:txBody>
      </p:sp>
    </p:spTree>
    <p:extLst>
      <p:ext uri="{BB962C8B-B14F-4D97-AF65-F5344CB8AC3E}">
        <p14:creationId xmlns:p14="http://schemas.microsoft.com/office/powerpoint/2010/main" val="1368662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379B10A-6C8A-469D-A14E-032148A8BCC6}"/>
              </a:ext>
            </a:extLst>
          </p:cNvPr>
          <p:cNvGraphicFramePr>
            <a:graphicFrameLocks noGrp="1"/>
          </p:cNvGraphicFramePr>
          <p:nvPr/>
        </p:nvGraphicFramePr>
        <p:xfrm>
          <a:off x="259298" y="395904"/>
          <a:ext cx="11673403" cy="6279215"/>
        </p:xfrm>
        <a:graphic>
          <a:graphicData uri="http://schemas.openxmlformats.org/drawingml/2006/table">
            <a:tbl>
              <a:tblPr>
                <a:tableStyleId>{5C22544A-7EE6-4342-B048-85BDC9FD1C3A}</a:tableStyleId>
              </a:tblPr>
              <a:tblGrid>
                <a:gridCol w="1686560">
                  <a:extLst>
                    <a:ext uri="{9D8B030D-6E8A-4147-A177-3AD203B41FA5}">
                      <a16:colId xmlns:a16="http://schemas.microsoft.com/office/drawing/2014/main" val="2041028804"/>
                    </a:ext>
                  </a:extLst>
                </a:gridCol>
                <a:gridCol w="4142928">
                  <a:extLst>
                    <a:ext uri="{9D8B030D-6E8A-4147-A177-3AD203B41FA5}">
                      <a16:colId xmlns:a16="http://schemas.microsoft.com/office/drawing/2014/main" val="4182662252"/>
                    </a:ext>
                  </a:extLst>
                </a:gridCol>
                <a:gridCol w="5843915">
                  <a:extLst>
                    <a:ext uri="{9D8B030D-6E8A-4147-A177-3AD203B41FA5}">
                      <a16:colId xmlns:a16="http://schemas.microsoft.com/office/drawing/2014/main" val="2208923615"/>
                    </a:ext>
                  </a:extLst>
                </a:gridCol>
              </a:tblGrid>
              <a:tr h="290402">
                <a:tc>
                  <a:txBody>
                    <a:bodyPr/>
                    <a:lstStyle/>
                    <a:p>
                      <a:pPr algn="l" fontAlgn="b"/>
                      <a:r>
                        <a:rPr lang="en-US" sz="1800" u="none" strike="noStrike" dirty="0">
                          <a:effectLst/>
                        </a:rPr>
                        <a:t>Section</a:t>
                      </a:r>
                      <a:endParaRPr lang="en-US" sz="1800" b="1" i="0" u="none" strike="noStrike" dirty="0">
                        <a:solidFill>
                          <a:srgbClr val="000000"/>
                        </a:solidFill>
                        <a:effectLst/>
                        <a:latin typeface="Calibri" panose="020F0502020204030204" pitchFamily="34" charset="0"/>
                      </a:endParaRPr>
                    </a:p>
                  </a:txBody>
                  <a:tcPr marL="6230" marR="6230" marT="6230" marB="0" anchor="b"/>
                </a:tc>
                <a:tc>
                  <a:txBody>
                    <a:bodyPr/>
                    <a:lstStyle/>
                    <a:p>
                      <a:pPr algn="l" fontAlgn="b"/>
                      <a:r>
                        <a:rPr lang="en-US" sz="1800" u="none" strike="noStrike" dirty="0">
                          <a:effectLst/>
                        </a:rPr>
                        <a:t>Description</a:t>
                      </a:r>
                      <a:endParaRPr lang="en-US" sz="1800" b="1" i="0" u="none" strike="noStrike" dirty="0">
                        <a:solidFill>
                          <a:srgbClr val="000000"/>
                        </a:solidFill>
                        <a:effectLst/>
                        <a:latin typeface="Calibri" panose="020F0502020204030204" pitchFamily="34" charset="0"/>
                      </a:endParaRPr>
                    </a:p>
                  </a:txBody>
                  <a:tcPr marL="6230" marR="6230" marT="6230" marB="0" anchor="b"/>
                </a:tc>
                <a:tc>
                  <a:txBody>
                    <a:bodyPr/>
                    <a:lstStyle/>
                    <a:p>
                      <a:pPr algn="l" fontAlgn="b"/>
                      <a:r>
                        <a:rPr lang="en-US" sz="1800" u="none" strike="noStrike" dirty="0">
                          <a:effectLst/>
                        </a:rPr>
                        <a:t>Discussion</a:t>
                      </a:r>
                      <a:endParaRPr lang="en-US" sz="1800" b="1" i="0" u="none" strike="noStrike" dirty="0">
                        <a:solidFill>
                          <a:srgbClr val="000000"/>
                        </a:solidFill>
                        <a:effectLst/>
                        <a:latin typeface="Calibri" panose="020F0502020204030204" pitchFamily="34" charset="0"/>
                      </a:endParaRPr>
                    </a:p>
                  </a:txBody>
                  <a:tcPr marL="6230" marR="6230" marT="6230" marB="0" anchor="b"/>
                </a:tc>
                <a:extLst>
                  <a:ext uri="{0D108BD9-81ED-4DB2-BD59-A6C34878D82A}">
                    <a16:rowId xmlns:a16="http://schemas.microsoft.com/office/drawing/2014/main" val="809294028"/>
                  </a:ext>
                </a:extLst>
              </a:tr>
              <a:tr h="1426215">
                <a:tc rowSpan="4">
                  <a:txBody>
                    <a:bodyPr/>
                    <a:lstStyle/>
                    <a:p>
                      <a:pPr algn="l" fontAlgn="ctr"/>
                      <a:r>
                        <a:rPr lang="en-US" sz="1800" u="none" strike="noStrike" dirty="0">
                          <a:effectLst/>
                        </a:rPr>
                        <a:t>Determining Goals (Section 2.01)</a:t>
                      </a:r>
                      <a:endParaRPr lang="en-US" sz="1800" b="0" i="0" u="none" strike="noStrike" dirty="0">
                        <a:solidFill>
                          <a:srgbClr val="000000"/>
                        </a:solidFill>
                        <a:effectLst/>
                        <a:latin typeface="Calibri" panose="020F0502020204030204" pitchFamily="34" charset="0"/>
                      </a:endParaRPr>
                    </a:p>
                  </a:txBody>
                  <a:tcPr marL="6230" marR="6230" marT="6230" marB="0" anchor="ctr"/>
                </a:tc>
                <a:tc>
                  <a:txBody>
                    <a:bodyPr/>
                    <a:lstStyle/>
                    <a:p>
                      <a:pPr algn="l" fontAlgn="b"/>
                      <a:r>
                        <a:rPr lang="en-US" sz="1800" u="none" strike="noStrike" dirty="0">
                          <a:effectLst/>
                        </a:rPr>
                        <a:t>Previous standard did not have specific requirements for projects under $5M in total cost.  This creates tiered requirements for projects under $5M, $5M-$10M, and &gt;$10M.</a:t>
                      </a:r>
                      <a:endParaRPr lang="en-US" sz="1800" b="0" i="0" u="none" strike="noStrike" dirty="0">
                        <a:solidFill>
                          <a:srgbClr val="000000"/>
                        </a:solidFill>
                        <a:effectLst/>
                        <a:latin typeface="Calibri" panose="020F0502020204030204" pitchFamily="34" charset="0"/>
                      </a:endParaRPr>
                    </a:p>
                  </a:txBody>
                  <a:tcPr marL="6230" marR="6230" marT="6230" marB="0" anchor="b"/>
                </a:tc>
                <a:tc>
                  <a:txBody>
                    <a:bodyPr/>
                    <a:lstStyle/>
                    <a:p>
                      <a:pPr algn="l" fontAlgn="b"/>
                      <a:r>
                        <a:rPr lang="en-US" sz="1800" u="none" strike="noStrike" dirty="0">
                          <a:effectLst/>
                        </a:rPr>
                        <a:t>Creates a tiered approach that captures projects less than $5M in project cost.  Previously these projects had little or no energy/sustainability requirements.  We have targeted modest, easily implemented and obtainable requirements based on best practice to address these projects.</a:t>
                      </a:r>
                      <a:endParaRPr lang="en-US" sz="1800" b="0" i="0" u="none" strike="noStrike" dirty="0">
                        <a:solidFill>
                          <a:srgbClr val="000000"/>
                        </a:solidFill>
                        <a:effectLst/>
                        <a:latin typeface="Calibri" panose="020F0502020204030204" pitchFamily="34" charset="0"/>
                      </a:endParaRPr>
                    </a:p>
                  </a:txBody>
                  <a:tcPr marL="6230" marR="6230" marT="6230" marB="0" anchor="b"/>
                </a:tc>
                <a:extLst>
                  <a:ext uri="{0D108BD9-81ED-4DB2-BD59-A6C34878D82A}">
                    <a16:rowId xmlns:a16="http://schemas.microsoft.com/office/drawing/2014/main" val="1159784611"/>
                  </a:ext>
                </a:extLst>
              </a:tr>
              <a:tr h="1426215">
                <a:tc vMerge="1">
                  <a:txBody>
                    <a:bodyPr/>
                    <a:lstStyle/>
                    <a:p>
                      <a:endParaRPr lang="en-US"/>
                    </a:p>
                  </a:txBody>
                  <a:tcPr/>
                </a:tc>
                <a:tc>
                  <a:txBody>
                    <a:bodyPr/>
                    <a:lstStyle/>
                    <a:p>
                      <a:pPr algn="l" fontAlgn="b"/>
                      <a:r>
                        <a:rPr lang="en-US" sz="1800" u="none" strike="noStrike" dirty="0">
                          <a:effectLst/>
                        </a:rPr>
                        <a:t>Requires all projects to be designed using the NY Stretch Energy Code (a supplement to the NYS ECC).  </a:t>
                      </a:r>
                      <a:endParaRPr lang="en-US" sz="1800" b="0" i="0" u="none" strike="noStrike" dirty="0">
                        <a:solidFill>
                          <a:srgbClr val="000000"/>
                        </a:solidFill>
                        <a:effectLst/>
                        <a:latin typeface="Calibri" panose="020F0502020204030204" pitchFamily="34" charset="0"/>
                      </a:endParaRPr>
                    </a:p>
                  </a:txBody>
                  <a:tcPr marL="6230" marR="6230" marT="6230" marB="0" anchor="b"/>
                </a:tc>
                <a:tc>
                  <a:txBody>
                    <a:bodyPr/>
                    <a:lstStyle/>
                    <a:p>
                      <a:pPr algn="l" fontAlgn="b"/>
                      <a:r>
                        <a:rPr lang="en-US" sz="1800" u="none" strike="noStrike" dirty="0">
                          <a:effectLst/>
                        </a:rPr>
                        <a:t>Requires projects be solar and EV “ready” if applicable, and to incorporate air barrier requirements.  This code supplement has been adopted by many municipalities (including Dryden) and is awarded "points" under the Ithaca energy code supplement.</a:t>
                      </a:r>
                      <a:endParaRPr lang="en-US" sz="1800" b="0" i="0" u="none" strike="noStrike" dirty="0">
                        <a:solidFill>
                          <a:srgbClr val="000000"/>
                        </a:solidFill>
                        <a:effectLst/>
                        <a:latin typeface="Calibri" panose="020F0502020204030204" pitchFamily="34" charset="0"/>
                      </a:endParaRPr>
                    </a:p>
                  </a:txBody>
                  <a:tcPr marL="6230" marR="6230" marT="6230" marB="0" anchor="b"/>
                </a:tc>
                <a:extLst>
                  <a:ext uri="{0D108BD9-81ED-4DB2-BD59-A6C34878D82A}">
                    <a16:rowId xmlns:a16="http://schemas.microsoft.com/office/drawing/2014/main" val="1751961878"/>
                  </a:ext>
                </a:extLst>
              </a:tr>
              <a:tr h="1142262">
                <a:tc vMerge="1">
                  <a:txBody>
                    <a:bodyPr/>
                    <a:lstStyle/>
                    <a:p>
                      <a:endParaRPr lang="en-US"/>
                    </a:p>
                  </a:txBody>
                  <a:tcPr/>
                </a:tc>
                <a:tc>
                  <a:txBody>
                    <a:bodyPr/>
                    <a:lstStyle/>
                    <a:p>
                      <a:pPr algn="l" fontAlgn="b"/>
                      <a:r>
                        <a:rPr lang="en-US" sz="1800" u="none" strike="noStrike" dirty="0">
                          <a:effectLst/>
                        </a:rPr>
                        <a:t>Requires all projects to comply with energy and sustainability goals established in the project charter.  </a:t>
                      </a:r>
                      <a:endParaRPr lang="en-US" sz="1800" b="0" i="0" u="none" strike="noStrike" dirty="0">
                        <a:solidFill>
                          <a:srgbClr val="000000"/>
                        </a:solidFill>
                        <a:effectLst/>
                        <a:latin typeface="Calibri" panose="020F0502020204030204" pitchFamily="34" charset="0"/>
                      </a:endParaRPr>
                    </a:p>
                  </a:txBody>
                  <a:tcPr marL="6230" marR="6230" marT="6230" marB="0" anchor="b"/>
                </a:tc>
                <a:tc>
                  <a:txBody>
                    <a:bodyPr/>
                    <a:lstStyle/>
                    <a:p>
                      <a:pPr algn="l" fontAlgn="b"/>
                      <a:r>
                        <a:rPr lang="en-US" sz="1800" u="none" strike="noStrike" dirty="0">
                          <a:effectLst/>
                        </a:rPr>
                        <a:t>Sustainability goals need to be established sooner in the project planning process.  By the time the Architect contract is issued and the Design and Construction Standards come into play, we have lost an opportunity.</a:t>
                      </a:r>
                      <a:endParaRPr lang="en-US" sz="1800" b="0" i="0" u="none" strike="noStrike" dirty="0">
                        <a:solidFill>
                          <a:srgbClr val="000000"/>
                        </a:solidFill>
                        <a:effectLst/>
                        <a:latin typeface="Calibri" panose="020F0502020204030204" pitchFamily="34" charset="0"/>
                      </a:endParaRPr>
                    </a:p>
                  </a:txBody>
                  <a:tcPr marL="6230" marR="6230" marT="6230" marB="0" anchor="b"/>
                </a:tc>
                <a:extLst>
                  <a:ext uri="{0D108BD9-81ED-4DB2-BD59-A6C34878D82A}">
                    <a16:rowId xmlns:a16="http://schemas.microsoft.com/office/drawing/2014/main" val="4221716908"/>
                  </a:ext>
                </a:extLst>
              </a:tr>
              <a:tr h="1994121">
                <a:tc vMerge="1">
                  <a:txBody>
                    <a:bodyPr/>
                    <a:lstStyle/>
                    <a:p>
                      <a:endParaRPr lang="en-US"/>
                    </a:p>
                  </a:txBody>
                  <a:tcPr/>
                </a:tc>
                <a:tc>
                  <a:txBody>
                    <a:bodyPr/>
                    <a:lstStyle/>
                    <a:p>
                      <a:pPr algn="l" fontAlgn="b"/>
                      <a:r>
                        <a:rPr lang="en-US" sz="1800" u="none" strike="noStrike" dirty="0">
                          <a:effectLst/>
                        </a:rPr>
                        <a:t>Requires that ALL new HVAC, service water heating, and lighting/electrical systems be commissioned.  Teams can use in-house commissioning if applicable.  Typically only large projects are commissioned, and these use third-party agents.  </a:t>
                      </a:r>
                      <a:endParaRPr lang="en-US" sz="1800" b="0" i="0" u="none" strike="noStrike" dirty="0">
                        <a:solidFill>
                          <a:srgbClr val="000000"/>
                        </a:solidFill>
                        <a:effectLst/>
                        <a:latin typeface="Calibri" panose="020F0502020204030204" pitchFamily="34" charset="0"/>
                      </a:endParaRPr>
                    </a:p>
                  </a:txBody>
                  <a:tcPr marL="6230" marR="6230" marT="6230" marB="0" anchor="b"/>
                </a:tc>
                <a:tc>
                  <a:txBody>
                    <a:bodyPr/>
                    <a:lstStyle/>
                    <a:p>
                      <a:pPr algn="l" fontAlgn="b"/>
                      <a:r>
                        <a:rPr lang="en-US" sz="1800" u="none" strike="noStrike" dirty="0">
                          <a:effectLst/>
                        </a:rPr>
                        <a:t>System commissioning ensures that newly installed systems are operating as designed, and prevents new systems from unbalancing existing building energy systems.  Currently only large (LEED) projects are required to hire a third-party commissioning agent.  The requirements allow for internal commissioning by CU staff or project team members when appropriate.</a:t>
                      </a:r>
                      <a:endParaRPr lang="en-US" sz="1800" b="0" i="0" u="none" strike="noStrike" dirty="0">
                        <a:solidFill>
                          <a:srgbClr val="000000"/>
                        </a:solidFill>
                        <a:effectLst/>
                        <a:latin typeface="Calibri" panose="020F0502020204030204" pitchFamily="34" charset="0"/>
                      </a:endParaRPr>
                    </a:p>
                  </a:txBody>
                  <a:tcPr marL="6230" marR="6230" marT="6230" marB="0" anchor="b"/>
                </a:tc>
                <a:extLst>
                  <a:ext uri="{0D108BD9-81ED-4DB2-BD59-A6C34878D82A}">
                    <a16:rowId xmlns:a16="http://schemas.microsoft.com/office/drawing/2014/main" val="844190685"/>
                  </a:ext>
                </a:extLst>
              </a:tr>
            </a:tbl>
          </a:graphicData>
        </a:graphic>
      </p:graphicFrame>
      <p:sp>
        <p:nvSpPr>
          <p:cNvPr id="6" name="TextBox 5">
            <a:extLst>
              <a:ext uri="{FF2B5EF4-FFF2-40B4-BE49-F238E27FC236}">
                <a16:creationId xmlns:a16="http://schemas.microsoft.com/office/drawing/2014/main" id="{12DD97D7-BB29-A822-D3BA-2D25361B91FC}"/>
              </a:ext>
            </a:extLst>
          </p:cNvPr>
          <p:cNvSpPr txBox="1"/>
          <p:nvPr/>
        </p:nvSpPr>
        <p:spPr>
          <a:xfrm>
            <a:off x="111759" y="26572"/>
            <a:ext cx="11968480" cy="369332"/>
          </a:xfrm>
          <a:prstGeom prst="rect">
            <a:avLst/>
          </a:prstGeom>
          <a:noFill/>
        </p:spPr>
        <p:txBody>
          <a:bodyPr wrap="square" rtlCol="0">
            <a:spAutoFit/>
          </a:bodyPr>
          <a:lstStyle/>
          <a:p>
            <a:r>
              <a:rPr lang="en-US" dirty="0"/>
              <a:t>Detailed list of Changes</a:t>
            </a:r>
          </a:p>
        </p:txBody>
      </p:sp>
    </p:spTree>
    <p:extLst>
      <p:ext uri="{BB962C8B-B14F-4D97-AF65-F5344CB8AC3E}">
        <p14:creationId xmlns:p14="http://schemas.microsoft.com/office/powerpoint/2010/main" val="3138476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E66C61B-8052-4AB8-BA5F-7CD09E84F30F}"/>
              </a:ext>
            </a:extLst>
          </p:cNvPr>
          <p:cNvGraphicFramePr>
            <a:graphicFrameLocks noGrp="1"/>
          </p:cNvGraphicFramePr>
          <p:nvPr/>
        </p:nvGraphicFramePr>
        <p:xfrm>
          <a:off x="306288" y="571607"/>
          <a:ext cx="11579423" cy="5958798"/>
        </p:xfrm>
        <a:graphic>
          <a:graphicData uri="http://schemas.openxmlformats.org/drawingml/2006/table">
            <a:tbl>
              <a:tblPr>
                <a:tableStyleId>{5C22544A-7EE6-4342-B048-85BDC9FD1C3A}</a:tableStyleId>
              </a:tblPr>
              <a:tblGrid>
                <a:gridCol w="1778877">
                  <a:extLst>
                    <a:ext uri="{9D8B030D-6E8A-4147-A177-3AD203B41FA5}">
                      <a16:colId xmlns:a16="http://schemas.microsoft.com/office/drawing/2014/main" val="4060420253"/>
                    </a:ext>
                  </a:extLst>
                </a:gridCol>
                <a:gridCol w="4009346">
                  <a:extLst>
                    <a:ext uri="{9D8B030D-6E8A-4147-A177-3AD203B41FA5}">
                      <a16:colId xmlns:a16="http://schemas.microsoft.com/office/drawing/2014/main" val="1102596551"/>
                    </a:ext>
                  </a:extLst>
                </a:gridCol>
                <a:gridCol w="5791200">
                  <a:extLst>
                    <a:ext uri="{9D8B030D-6E8A-4147-A177-3AD203B41FA5}">
                      <a16:colId xmlns:a16="http://schemas.microsoft.com/office/drawing/2014/main" val="476462047"/>
                    </a:ext>
                  </a:extLst>
                </a:gridCol>
              </a:tblGrid>
              <a:tr h="340025">
                <a:tc>
                  <a:txBody>
                    <a:bodyPr/>
                    <a:lstStyle/>
                    <a:p>
                      <a:pPr algn="l" fontAlgn="b"/>
                      <a:r>
                        <a:rPr lang="en-US" sz="1800" u="none" strike="noStrike" dirty="0">
                          <a:effectLst/>
                        </a:rPr>
                        <a:t>Section</a:t>
                      </a:r>
                      <a:endParaRPr lang="en-US" sz="1800" b="1" i="0" u="none" strike="noStrike" dirty="0">
                        <a:solidFill>
                          <a:srgbClr val="000000"/>
                        </a:solidFill>
                        <a:effectLst/>
                        <a:latin typeface="Calibri" panose="020F0502020204030204" pitchFamily="34" charset="0"/>
                      </a:endParaRPr>
                    </a:p>
                  </a:txBody>
                  <a:tcPr marL="6230" marR="6230" marT="6230" marB="0" anchor="b"/>
                </a:tc>
                <a:tc>
                  <a:txBody>
                    <a:bodyPr/>
                    <a:lstStyle/>
                    <a:p>
                      <a:pPr algn="l" fontAlgn="b"/>
                      <a:r>
                        <a:rPr lang="en-US" sz="1800" u="none" strike="noStrike" dirty="0">
                          <a:effectLst/>
                        </a:rPr>
                        <a:t>Description</a:t>
                      </a:r>
                      <a:endParaRPr lang="en-US" sz="1800" b="1" i="0" u="none" strike="noStrike" dirty="0">
                        <a:solidFill>
                          <a:srgbClr val="000000"/>
                        </a:solidFill>
                        <a:effectLst/>
                        <a:latin typeface="Calibri" panose="020F0502020204030204" pitchFamily="34" charset="0"/>
                      </a:endParaRPr>
                    </a:p>
                  </a:txBody>
                  <a:tcPr marL="6230" marR="6230" marT="6230" marB="0" anchor="b"/>
                </a:tc>
                <a:tc>
                  <a:txBody>
                    <a:bodyPr/>
                    <a:lstStyle/>
                    <a:p>
                      <a:pPr algn="l" fontAlgn="b"/>
                      <a:r>
                        <a:rPr lang="en-US" sz="1800" u="none" strike="noStrike" dirty="0">
                          <a:effectLst/>
                        </a:rPr>
                        <a:t>Discussion</a:t>
                      </a:r>
                      <a:endParaRPr lang="en-US" sz="1800" b="1" i="0" u="none" strike="noStrike" dirty="0">
                        <a:solidFill>
                          <a:srgbClr val="000000"/>
                        </a:solidFill>
                        <a:effectLst/>
                        <a:latin typeface="Calibri" panose="020F0502020204030204" pitchFamily="34" charset="0"/>
                      </a:endParaRPr>
                    </a:p>
                  </a:txBody>
                  <a:tcPr marL="6230" marR="6230" marT="6230" marB="0" anchor="b"/>
                </a:tc>
                <a:extLst>
                  <a:ext uri="{0D108BD9-81ED-4DB2-BD59-A6C34878D82A}">
                    <a16:rowId xmlns:a16="http://schemas.microsoft.com/office/drawing/2014/main" val="1166774082"/>
                  </a:ext>
                </a:extLst>
              </a:tr>
              <a:tr h="1589334">
                <a:tc rowSpan="5">
                  <a:txBody>
                    <a:bodyPr/>
                    <a:lstStyle/>
                    <a:p>
                      <a:pPr algn="l" fontAlgn="ctr"/>
                      <a:r>
                        <a:rPr lang="en-US" sz="1800" u="none" strike="noStrike" dirty="0">
                          <a:effectLst/>
                        </a:rPr>
                        <a:t>Determining Goals (Section 2.01)</a:t>
                      </a:r>
                      <a:endParaRPr lang="en-US" sz="1800" b="0" i="0" u="none" strike="noStrike" dirty="0">
                        <a:solidFill>
                          <a:srgbClr val="000000"/>
                        </a:solidFill>
                        <a:effectLst/>
                        <a:latin typeface="Calibri" panose="020F0502020204030204" pitchFamily="34" charset="0"/>
                      </a:endParaRPr>
                    </a:p>
                  </a:txBody>
                  <a:tcPr marL="6230" marR="6230" marT="6230" marB="0" anchor="ctr"/>
                </a:tc>
                <a:tc>
                  <a:txBody>
                    <a:bodyPr/>
                    <a:lstStyle/>
                    <a:p>
                      <a:pPr algn="l" fontAlgn="b"/>
                      <a:r>
                        <a:rPr lang="en-US" sz="1800" u="none" strike="noStrike" dirty="0">
                          <a:effectLst/>
                        </a:rPr>
                        <a:t>Requires all projects impacting building energy use to perform a basic energy model.  Goal for all existing building projects to keep energy consumption flat compared to existing usage, and identify offsetting actions to mitigate any increases.  </a:t>
                      </a:r>
                      <a:endParaRPr lang="en-US" sz="1800" b="0" i="0" u="none" strike="noStrike" dirty="0">
                        <a:solidFill>
                          <a:srgbClr val="000000"/>
                        </a:solidFill>
                        <a:effectLst/>
                        <a:latin typeface="Calibri" panose="020F0502020204030204" pitchFamily="34" charset="0"/>
                      </a:endParaRPr>
                    </a:p>
                  </a:txBody>
                  <a:tcPr marL="6230" marR="6230" marT="6230" marB="0" anchor="b"/>
                </a:tc>
                <a:tc>
                  <a:txBody>
                    <a:bodyPr/>
                    <a:lstStyle/>
                    <a:p>
                      <a:pPr algn="l" fontAlgn="b"/>
                      <a:r>
                        <a:rPr lang="en-US" sz="1800" u="none" strike="noStrike" dirty="0">
                          <a:effectLst/>
                        </a:rPr>
                        <a:t>A basic energy model is required to at a minimum, understand load impacts to the facility. At a minimum, we have set the goal to keep energy usage in existing buildings flat (ideally reduced), and identify/document actions that offset increases to keep energy use flat.</a:t>
                      </a:r>
                      <a:endParaRPr lang="en-US" sz="1800" b="0" i="0" u="none" strike="noStrike" dirty="0">
                        <a:solidFill>
                          <a:srgbClr val="000000"/>
                        </a:solidFill>
                        <a:effectLst/>
                        <a:latin typeface="Calibri" panose="020F0502020204030204" pitchFamily="34" charset="0"/>
                      </a:endParaRPr>
                    </a:p>
                  </a:txBody>
                  <a:tcPr marL="6230" marR="6230" marT="6230" marB="0" anchor="b"/>
                </a:tc>
                <a:extLst>
                  <a:ext uri="{0D108BD9-81ED-4DB2-BD59-A6C34878D82A}">
                    <a16:rowId xmlns:a16="http://schemas.microsoft.com/office/drawing/2014/main" val="3412115126"/>
                  </a:ext>
                </a:extLst>
              </a:tr>
              <a:tr h="680051">
                <a:tc vMerge="1">
                  <a:txBody>
                    <a:bodyPr/>
                    <a:lstStyle/>
                    <a:p>
                      <a:endParaRPr lang="en-US"/>
                    </a:p>
                  </a:txBody>
                  <a:tcPr/>
                </a:tc>
                <a:tc>
                  <a:txBody>
                    <a:bodyPr/>
                    <a:lstStyle/>
                    <a:p>
                      <a:pPr algn="l" fontAlgn="b"/>
                      <a:r>
                        <a:rPr lang="en-US" sz="1800" u="none" strike="noStrike" dirty="0">
                          <a:effectLst/>
                        </a:rPr>
                        <a:t>All projects in existing spaces shall seal envelope leaks.</a:t>
                      </a:r>
                      <a:endParaRPr lang="en-US" sz="1800" b="0" i="0" u="none" strike="noStrike" dirty="0">
                        <a:solidFill>
                          <a:srgbClr val="000000"/>
                        </a:solidFill>
                        <a:effectLst/>
                        <a:latin typeface="Calibri" panose="020F0502020204030204" pitchFamily="34" charset="0"/>
                      </a:endParaRPr>
                    </a:p>
                  </a:txBody>
                  <a:tcPr marL="6230" marR="6230" marT="6230" marB="0" anchor="b"/>
                </a:tc>
                <a:tc>
                  <a:txBody>
                    <a:bodyPr/>
                    <a:lstStyle/>
                    <a:p>
                      <a:pPr algn="l" fontAlgn="b"/>
                      <a:r>
                        <a:rPr lang="en-US" sz="1800" u="none" strike="noStrike" dirty="0">
                          <a:effectLst/>
                        </a:rPr>
                        <a:t>Sealing the building envelope presents a low-cost, high impact opportunity for projects in existing buildings.</a:t>
                      </a:r>
                      <a:endParaRPr lang="en-US" sz="1800" b="0" i="0" u="none" strike="noStrike" dirty="0">
                        <a:solidFill>
                          <a:srgbClr val="000000"/>
                        </a:solidFill>
                        <a:effectLst/>
                        <a:latin typeface="Calibri" panose="020F0502020204030204" pitchFamily="34" charset="0"/>
                      </a:endParaRPr>
                    </a:p>
                  </a:txBody>
                  <a:tcPr marL="6230" marR="6230" marT="6230" marB="0" anchor="b"/>
                </a:tc>
                <a:extLst>
                  <a:ext uri="{0D108BD9-81ED-4DB2-BD59-A6C34878D82A}">
                    <a16:rowId xmlns:a16="http://schemas.microsoft.com/office/drawing/2014/main" val="3531257880"/>
                  </a:ext>
                </a:extLst>
              </a:tr>
              <a:tr h="958291">
                <a:tc vMerge="1">
                  <a:txBody>
                    <a:bodyPr/>
                    <a:lstStyle/>
                    <a:p>
                      <a:endParaRPr lang="en-US"/>
                    </a:p>
                  </a:txBody>
                  <a:tcPr/>
                </a:tc>
                <a:tc>
                  <a:txBody>
                    <a:bodyPr/>
                    <a:lstStyle/>
                    <a:p>
                      <a:pPr algn="l" fontAlgn="b"/>
                      <a:r>
                        <a:rPr lang="en-US" sz="1800" u="none" strike="noStrike" dirty="0">
                          <a:effectLst/>
                        </a:rPr>
                        <a:t>Projects shall not install new natural gas uses or infrastructure.  Projects shall make every effort to eliminate existing uses of natural gas.  Direct replacements of equipment shall require evaluation for conversion.</a:t>
                      </a:r>
                      <a:endParaRPr lang="en-US" sz="1800" b="0" i="0" u="none" strike="noStrike" dirty="0">
                        <a:solidFill>
                          <a:srgbClr val="000000"/>
                        </a:solidFill>
                        <a:effectLst/>
                        <a:latin typeface="Calibri" panose="020F0502020204030204" pitchFamily="34" charset="0"/>
                      </a:endParaRPr>
                    </a:p>
                  </a:txBody>
                  <a:tcPr marL="6230" marR="6230" marT="6230" marB="0" anchor="b"/>
                </a:tc>
                <a:tc>
                  <a:txBody>
                    <a:bodyPr/>
                    <a:lstStyle/>
                    <a:p>
                      <a:pPr algn="l" fontAlgn="b"/>
                      <a:r>
                        <a:rPr lang="en-US" sz="1800" u="none" strike="noStrike" dirty="0">
                          <a:effectLst/>
                        </a:rPr>
                        <a:t>NA</a:t>
                      </a:r>
                      <a:endParaRPr lang="en-US" sz="1800" b="0" i="0" u="none" strike="noStrike" dirty="0">
                        <a:solidFill>
                          <a:srgbClr val="000000"/>
                        </a:solidFill>
                        <a:effectLst/>
                        <a:latin typeface="Calibri" panose="020F0502020204030204" pitchFamily="34" charset="0"/>
                      </a:endParaRPr>
                    </a:p>
                  </a:txBody>
                  <a:tcPr marL="6230" marR="6230" marT="6230" marB="0" anchor="b"/>
                </a:tc>
                <a:extLst>
                  <a:ext uri="{0D108BD9-81ED-4DB2-BD59-A6C34878D82A}">
                    <a16:rowId xmlns:a16="http://schemas.microsoft.com/office/drawing/2014/main" val="1943280513"/>
                  </a:ext>
                </a:extLst>
              </a:tr>
              <a:tr h="680051">
                <a:tc vMerge="1">
                  <a:txBody>
                    <a:bodyPr/>
                    <a:lstStyle/>
                    <a:p>
                      <a:endParaRPr lang="en-US"/>
                    </a:p>
                  </a:txBody>
                  <a:tcPr/>
                </a:tc>
                <a:tc>
                  <a:txBody>
                    <a:bodyPr/>
                    <a:lstStyle/>
                    <a:p>
                      <a:pPr algn="l" fontAlgn="b"/>
                      <a:r>
                        <a:rPr lang="en-US" sz="1800" u="none" strike="noStrike" dirty="0">
                          <a:effectLst/>
                        </a:rPr>
                        <a:t>Projects greater than $5M shall investigate building envelope improvements.</a:t>
                      </a:r>
                      <a:endParaRPr lang="en-US" sz="1800" b="0" i="0" u="none" strike="noStrike" dirty="0">
                        <a:solidFill>
                          <a:srgbClr val="000000"/>
                        </a:solidFill>
                        <a:effectLst/>
                        <a:latin typeface="Calibri" panose="020F0502020204030204" pitchFamily="34" charset="0"/>
                      </a:endParaRPr>
                    </a:p>
                  </a:txBody>
                  <a:tcPr marL="6230" marR="6230" marT="6230" marB="0" anchor="b"/>
                </a:tc>
                <a:tc>
                  <a:txBody>
                    <a:bodyPr/>
                    <a:lstStyle/>
                    <a:p>
                      <a:pPr algn="l" fontAlgn="b"/>
                      <a:r>
                        <a:rPr lang="en-US" sz="1800" u="none" strike="noStrike" dirty="0">
                          <a:effectLst/>
                        </a:rPr>
                        <a:t>NA</a:t>
                      </a:r>
                      <a:endParaRPr lang="en-US" sz="1800" b="0" i="0" u="none" strike="noStrike" dirty="0">
                        <a:solidFill>
                          <a:srgbClr val="000000"/>
                        </a:solidFill>
                        <a:effectLst/>
                        <a:latin typeface="Calibri" panose="020F0502020204030204" pitchFamily="34" charset="0"/>
                      </a:endParaRPr>
                    </a:p>
                  </a:txBody>
                  <a:tcPr marL="6230" marR="6230" marT="6230" marB="0" anchor="b"/>
                </a:tc>
                <a:extLst>
                  <a:ext uri="{0D108BD9-81ED-4DB2-BD59-A6C34878D82A}">
                    <a16:rowId xmlns:a16="http://schemas.microsoft.com/office/drawing/2014/main" val="1189602690"/>
                  </a:ext>
                </a:extLst>
              </a:tr>
              <a:tr h="680051">
                <a:tc vMerge="1">
                  <a:txBody>
                    <a:bodyPr/>
                    <a:lstStyle/>
                    <a:p>
                      <a:endParaRPr lang="en-US"/>
                    </a:p>
                  </a:txBody>
                  <a:tcPr/>
                </a:tc>
                <a:tc>
                  <a:txBody>
                    <a:bodyPr/>
                    <a:lstStyle/>
                    <a:p>
                      <a:pPr algn="l" fontAlgn="b"/>
                      <a:r>
                        <a:rPr lang="en-US" sz="1800" u="none" strike="noStrike" dirty="0">
                          <a:effectLst/>
                        </a:rPr>
                        <a:t>Projects greater than $10M shall consider achieving LEED Gold at a minimum.</a:t>
                      </a:r>
                      <a:endParaRPr lang="en-US" sz="1800" b="0" i="0" u="none" strike="noStrike" dirty="0">
                        <a:solidFill>
                          <a:srgbClr val="000000"/>
                        </a:solidFill>
                        <a:effectLst/>
                        <a:latin typeface="Calibri" panose="020F0502020204030204" pitchFamily="34" charset="0"/>
                      </a:endParaRPr>
                    </a:p>
                  </a:txBody>
                  <a:tcPr marL="6230" marR="6230" marT="6230" marB="0" anchor="b"/>
                </a:tc>
                <a:tc>
                  <a:txBody>
                    <a:bodyPr/>
                    <a:lstStyle/>
                    <a:p>
                      <a:pPr algn="l" fontAlgn="b"/>
                      <a:r>
                        <a:rPr lang="en-US" sz="1800" u="none" strike="noStrike" dirty="0">
                          <a:effectLst/>
                        </a:rPr>
                        <a:t>NA</a:t>
                      </a:r>
                      <a:endParaRPr lang="en-US" sz="1800" b="0" i="0" u="none" strike="noStrike" dirty="0">
                        <a:solidFill>
                          <a:srgbClr val="000000"/>
                        </a:solidFill>
                        <a:effectLst/>
                        <a:latin typeface="Calibri" panose="020F0502020204030204" pitchFamily="34" charset="0"/>
                      </a:endParaRPr>
                    </a:p>
                  </a:txBody>
                  <a:tcPr marL="6230" marR="6230" marT="6230" marB="0" anchor="b"/>
                </a:tc>
                <a:extLst>
                  <a:ext uri="{0D108BD9-81ED-4DB2-BD59-A6C34878D82A}">
                    <a16:rowId xmlns:a16="http://schemas.microsoft.com/office/drawing/2014/main" val="3230715061"/>
                  </a:ext>
                </a:extLst>
              </a:tr>
            </a:tbl>
          </a:graphicData>
        </a:graphic>
      </p:graphicFrame>
      <p:sp>
        <p:nvSpPr>
          <p:cNvPr id="4" name="TextBox 3">
            <a:extLst>
              <a:ext uri="{FF2B5EF4-FFF2-40B4-BE49-F238E27FC236}">
                <a16:creationId xmlns:a16="http://schemas.microsoft.com/office/drawing/2014/main" id="{1F258DC3-C95D-E30F-1778-9EDF33CC8AB1}"/>
              </a:ext>
            </a:extLst>
          </p:cNvPr>
          <p:cNvSpPr txBox="1"/>
          <p:nvPr/>
        </p:nvSpPr>
        <p:spPr>
          <a:xfrm>
            <a:off x="223520" y="142929"/>
            <a:ext cx="11968480" cy="369332"/>
          </a:xfrm>
          <a:prstGeom prst="rect">
            <a:avLst/>
          </a:prstGeom>
          <a:noFill/>
        </p:spPr>
        <p:txBody>
          <a:bodyPr wrap="square" rtlCol="0">
            <a:spAutoFit/>
          </a:bodyPr>
          <a:lstStyle/>
          <a:p>
            <a:r>
              <a:rPr lang="en-US" dirty="0"/>
              <a:t>Detailed list of Changes</a:t>
            </a:r>
          </a:p>
        </p:txBody>
      </p:sp>
    </p:spTree>
    <p:extLst>
      <p:ext uri="{BB962C8B-B14F-4D97-AF65-F5344CB8AC3E}">
        <p14:creationId xmlns:p14="http://schemas.microsoft.com/office/powerpoint/2010/main" val="40020052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23213</TotalTime>
  <Words>1239</Words>
  <Application>Microsoft Office PowerPoint</Application>
  <PresentationFormat>Widescreen</PresentationFormat>
  <Paragraphs>115</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PowerPoint Presentation</vt:lpstr>
      <vt:lpstr>PowerPoint Presentation</vt:lpstr>
      <vt:lpstr>PowerPoint Presentation</vt:lpstr>
      <vt:lpstr>$5 - 10M total project cost</vt:lpstr>
      <vt:lpstr>Please Let me Know Your Thoughts!</vt:lpstr>
      <vt:lpstr>Alignment with Ithaca Energy Code Supplement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D. Kozlowski</dc:creator>
  <cp:lastModifiedBy>Taylor Thompson</cp:lastModifiedBy>
  <cp:revision>5</cp:revision>
  <dcterms:created xsi:type="dcterms:W3CDTF">2022-09-08T15:46:27Z</dcterms:created>
  <dcterms:modified xsi:type="dcterms:W3CDTF">2022-10-24T12:51:34Z</dcterms:modified>
</cp:coreProperties>
</file>