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2" r:id="rId5"/>
    <p:sldId id="337" r:id="rId6"/>
    <p:sldId id="351" r:id="rId7"/>
    <p:sldId id="353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44D3E4-FC86-4172-9625-8F571BAF0941}" v="597" dt="2022-10-20T20:47:20.709"/>
    <p1510:client id="{9D6BD7A7-1DD0-45EB-9A8C-D85705BE2111}" v="55" dt="2022-10-21T13:52:54.517"/>
    <p1510:client id="{A5BCCE0A-378F-4523-AB57-EE200C9C25B4}" v="187" dt="2022-10-21T17:45:29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65158" autoAdjust="0"/>
  </p:normalViewPr>
  <p:slideViewPr>
    <p:cSldViewPr>
      <p:cViewPr varScale="1">
        <p:scale>
          <a:sx n="74" d="100"/>
          <a:sy n="74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baseline="0" dirty="0"/>
              <a:t>Minor tweaks to improve the tool for the Project Managers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Project Phase: Added to the Process Page: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Previous Months Update is Shown for PM to provide consistency from month to month: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Monthly PSU push has been established from our PM admin to provide a consistent reminder to update the status of our projects. 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Colleges and Unit PM Centers have adopted the process to help with their reporting. 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0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baseline="0" dirty="0"/>
              <a:t>Minor tweaks to improve the tool for the Project Managers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Project Phase: Added to the Process Page: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Previous Months Update is Shown for PM to provide consistency from month to month: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Monthly PSU push has been established from our PM admin to provide a consistent reminder to update the status of our projects. 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Colleges and Unit PM Centers have adopted the process to help with their reporting. 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Audience: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Who is this for?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Stakeholders, Project Directors, and Administration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of the Project Status Update is to fully inform the project directors / Executives and Stakeholders of your project's status and overall direction without having to get involved themselves.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Directors/Stakeholders should be able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 status without having to reach out to the PM directly to find out where things are.  A project manager is to create clarity from confusion for the project team and for management. Essentially, the task of a project status update  is one of analysis and communication. </a:t>
            </a:r>
          </a:p>
          <a:p>
            <a:pPr marL="0" indent="0">
              <a:buFontTx/>
              <a:buNone/>
            </a:pPr>
            <a:endParaRPr lang="en-US" sz="1200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baseline="0" dirty="0"/>
              <a:t>Minor tweaks to improve the tool for the Project Managers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Project Phase: Added to the Process Page: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Previous Months Update is Shown for PM to provide consistency from month to month: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Monthly PSU push has been established from our PM admin to provide a consistent reminder to update the status of our projects. 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Colleges and Unit PM Centers have adopted the process to help with their reporting.  </a:t>
            </a:r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5C0CD0-DC50-22A4-7C2E-F9466EE1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a typeface="+mj-lt"/>
                <a:cs typeface="+mj-lt"/>
              </a:rPr>
              <a:t>What is the estimated total cost of my project?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6" descr="Engineering drawing&#10;&#10;Description automatically generated">
            <a:extLst>
              <a:ext uri="{FF2B5EF4-FFF2-40B4-BE49-F238E27FC236}">
                <a16:creationId xmlns:a16="http://schemas.microsoft.com/office/drawing/2014/main" id="{097D40C0-951B-5D9D-C6F6-941E36F9B0A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722455" y="2268711"/>
            <a:ext cx="3699089" cy="4038600"/>
          </a:xfrm>
        </p:spPr>
      </p:pic>
    </p:spTree>
    <p:extLst>
      <p:ext uri="{BB962C8B-B14F-4D97-AF65-F5344CB8AC3E}">
        <p14:creationId xmlns:p14="http://schemas.microsoft.com/office/powerpoint/2010/main" val="3653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31269" y="1045669"/>
            <a:ext cx="4343400" cy="56803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b="1" dirty="0">
                <a:cs typeface="Times"/>
              </a:rPr>
              <a:t>Purpose </a:t>
            </a:r>
            <a:endParaRPr lang="en-US" sz="3900" b="1" dirty="0"/>
          </a:p>
          <a:p>
            <a:pPr lvl="1"/>
            <a:r>
              <a:rPr lang="en-US" sz="2900" dirty="0">
                <a:ea typeface="+mn-lt"/>
                <a:cs typeface="+mn-lt"/>
              </a:rPr>
              <a:t>Create a tool to estimate total project costs prior to execution.</a:t>
            </a:r>
            <a:endParaRPr lang="en-US" sz="2900" dirty="0">
              <a:cs typeface="Times"/>
            </a:endParaRPr>
          </a:p>
          <a:p>
            <a:pPr lvl="1"/>
            <a:r>
              <a:rPr lang="en-US" sz="2900" dirty="0">
                <a:cs typeface="Times"/>
              </a:rPr>
              <a:t>Create a "starting point" to establish a ETPC baseline.</a:t>
            </a:r>
          </a:p>
          <a:p>
            <a:pPr marL="0" indent="0">
              <a:buNone/>
            </a:pPr>
            <a:r>
              <a:rPr lang="en-US" sz="3900" b="1" dirty="0">
                <a:cs typeface="Times"/>
              </a:rPr>
              <a:t>Users</a:t>
            </a:r>
          </a:p>
          <a:p>
            <a:pPr lvl="1"/>
            <a:r>
              <a:rPr lang="en-US" sz="2900" dirty="0"/>
              <a:t>Project advocates and maintenance planners</a:t>
            </a:r>
            <a:endParaRPr lang="en-US" sz="2900">
              <a:cs typeface="Times"/>
            </a:endParaRPr>
          </a:p>
          <a:p>
            <a:pPr marL="0" indent="0">
              <a:buNone/>
            </a:pPr>
            <a:r>
              <a:rPr lang="en-US" sz="3900" b="1" dirty="0"/>
              <a:t>Benefits</a:t>
            </a:r>
            <a:r>
              <a:rPr lang="en-US" dirty="0"/>
              <a:t> </a:t>
            </a:r>
            <a:endParaRPr lang="en-US" dirty="0">
              <a:cs typeface="Times"/>
            </a:endParaRPr>
          </a:p>
          <a:p>
            <a:pPr lvl="1"/>
            <a:r>
              <a:rPr lang="en-US" sz="3200" dirty="0">
                <a:cs typeface="Times"/>
              </a:rPr>
              <a:t>Defines the proposed ETPC</a:t>
            </a:r>
          </a:p>
          <a:p>
            <a:pPr lvl="1"/>
            <a:r>
              <a:rPr lang="en-US" sz="3200" dirty="0">
                <a:cs typeface="Times"/>
              </a:rPr>
              <a:t>Provides a documented baseline cost with backup, not just a number</a:t>
            </a:r>
          </a:p>
          <a:p>
            <a:pPr lvl="1"/>
            <a:r>
              <a:rPr lang="en-US" sz="3200" dirty="0">
                <a:cs typeface="Times"/>
              </a:rPr>
              <a:t>Includes bid data for reference</a:t>
            </a:r>
          </a:p>
          <a:p>
            <a:pPr lvl="1"/>
            <a:r>
              <a:rPr lang="en-US" sz="3200" dirty="0">
                <a:cs typeface="Times"/>
              </a:rPr>
              <a:t>Easy to use</a:t>
            </a:r>
          </a:p>
          <a:p>
            <a:pPr lvl="1"/>
            <a:r>
              <a:rPr lang="en-US" sz="3200" dirty="0">
                <a:cs typeface="Times"/>
              </a:rPr>
              <a:t>Auto-calculates design, PM, and contingency costs</a:t>
            </a:r>
          </a:p>
          <a:p>
            <a:endParaRPr lang="en-US" sz="3600" dirty="0">
              <a:cs typeface="Times"/>
            </a:endParaRPr>
          </a:p>
          <a:p>
            <a:pPr marL="914400" lvl="2" indent="0">
              <a:buNone/>
            </a:pPr>
            <a:endParaRPr lang="en-US" sz="2800" dirty="0">
              <a:cs typeface="Times"/>
            </a:endParaRPr>
          </a:p>
          <a:p>
            <a:pPr lvl="1"/>
            <a:endParaRPr lang="en-US" sz="3200" dirty="0">
              <a:cs typeface="Time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8242" y="304160"/>
            <a:ext cx="8888967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Project Planning - ETPC Calculation Worksheet</a:t>
            </a:r>
            <a:endParaRPr lang="en-US" sz="3600" dirty="0">
              <a:cs typeface="Helvetica"/>
            </a:endParaRPr>
          </a:p>
        </p:txBody>
      </p:sp>
      <p:pic>
        <p:nvPicPr>
          <p:cNvPr id="4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47BC1C1A-A861-DA54-3D52-434A9A66F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721" y="1106269"/>
            <a:ext cx="4273602" cy="48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88900" y="956023"/>
            <a:ext cx="7647534" cy="18793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cs typeface="Times"/>
              </a:rPr>
              <a:t>Use </a:t>
            </a:r>
            <a:endParaRPr lang="en-US" sz="2000" b="1">
              <a:cs typeface="Times"/>
            </a:endParaRPr>
          </a:p>
          <a:p>
            <a:pPr lvl="1"/>
            <a:r>
              <a:rPr lang="en-US" sz="2000" dirty="0">
                <a:cs typeface="Times"/>
              </a:rPr>
              <a:t>Once a construction cost is established </a:t>
            </a:r>
          </a:p>
          <a:p>
            <a:pPr lvl="1"/>
            <a:r>
              <a:rPr lang="en-US" sz="2000" dirty="0">
                <a:cs typeface="Times"/>
              </a:rPr>
              <a:t>Attach to project activation process</a:t>
            </a:r>
          </a:p>
          <a:p>
            <a:pPr marL="0" indent="0">
              <a:buNone/>
            </a:pPr>
            <a:r>
              <a:rPr lang="en-US" sz="2000" b="1" dirty="0">
                <a:cs typeface="Times"/>
              </a:rPr>
              <a:t>Location</a:t>
            </a:r>
          </a:p>
          <a:p>
            <a:pPr lvl="1"/>
            <a:r>
              <a:rPr lang="en-US" sz="2000" dirty="0"/>
              <a:t>eBuilder resources</a:t>
            </a:r>
            <a:endParaRPr lang="en-US" sz="2000" dirty="0">
              <a:cs typeface="Time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89" y="265739"/>
            <a:ext cx="9100278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Project Planning - ETPC Calculation Worksheet</a:t>
            </a:r>
            <a:endParaRPr lang="en-US" sz="3600" dirty="0">
              <a:cs typeface="Helvetica"/>
            </a:endParaRP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D9407C-6A34-5CCA-4A01-55B5661CD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20" y="2931780"/>
            <a:ext cx="8768762" cy="365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89" y="265739"/>
            <a:ext cx="9100278" cy="685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Project Planning - ETPC Calculation Worksheet</a:t>
            </a:r>
            <a:endParaRPr lang="en-US" sz="3600" dirty="0">
              <a:cs typeface="Helvetica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66FF86-5EB2-33BD-2609-798B4310DC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Times"/>
              </a:rPr>
              <a:t>Example – Chiller Replacement</a:t>
            </a:r>
          </a:p>
          <a:p>
            <a:pPr lvl="1"/>
            <a:r>
              <a:rPr lang="en-US" dirty="0">
                <a:cs typeface="Times"/>
              </a:rPr>
              <a:t>FE provided a study which identified a construction cost to replace your chiller of $300K.</a:t>
            </a:r>
          </a:p>
          <a:p>
            <a:pPr lvl="1"/>
            <a:r>
              <a:rPr lang="en-US" dirty="0">
                <a:cs typeface="Times"/>
              </a:rPr>
              <a:t>Anticipate heavy involvement by the shops to aid in the shutdown of connected equipment.</a:t>
            </a:r>
          </a:p>
          <a:p>
            <a:pPr lvl="1"/>
            <a:r>
              <a:rPr lang="en-US" dirty="0">
                <a:cs typeface="Times"/>
              </a:rPr>
              <a:t>Abatement is anticipated as the insulation is old.</a:t>
            </a:r>
          </a:p>
          <a:p>
            <a:pPr lvl="1"/>
            <a:r>
              <a:rPr lang="en-US" dirty="0">
                <a:cs typeface="Times"/>
              </a:rPr>
              <a:t>Construction funding won't be available until Q2 of FY24</a:t>
            </a:r>
          </a:p>
        </p:txBody>
      </p:sp>
    </p:spTree>
    <p:extLst>
      <p:ext uri="{BB962C8B-B14F-4D97-AF65-F5344CB8AC3E}">
        <p14:creationId xmlns:p14="http://schemas.microsoft.com/office/powerpoint/2010/main" val="256268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6003c-0fe7-444a-8648-fec1e28e8f03">
      <Terms xmlns="http://schemas.microsoft.com/office/infopath/2007/PartnerControls"/>
    </lcf76f155ced4ddcb4097134ff3c332f>
    <TaxCatchAll xmlns="45a80afa-72d1-4af4-9850-cb6ddb83005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BCFCC5BB93548B2B96444DEEA68DC" ma:contentTypeVersion="14" ma:contentTypeDescription="Create a new document." ma:contentTypeScope="" ma:versionID="b0affe7071d94833cfe404f1ecf7d765">
  <xsd:schema xmlns:xsd="http://www.w3.org/2001/XMLSchema" xmlns:xs="http://www.w3.org/2001/XMLSchema" xmlns:p="http://schemas.microsoft.com/office/2006/metadata/properties" xmlns:ns2="59a6003c-0fe7-444a-8648-fec1e28e8f03" xmlns:ns3="45a80afa-72d1-4af4-9850-cb6ddb83005d" targetNamespace="http://schemas.microsoft.com/office/2006/metadata/properties" ma:root="true" ma:fieldsID="9914b7c9f68882672c11df52f786013d" ns2:_="" ns3:_="">
    <xsd:import namespace="59a6003c-0fe7-444a-8648-fec1e28e8f03"/>
    <xsd:import namespace="45a80afa-72d1-4af4-9850-cb6ddb8300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6003c-0fe7-444a-8648-fec1e28e8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8e4bf1-390e-4d69-b605-753bdc4c27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80afa-72d1-4af4-9850-cb6ddb8300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119b274-668f-4ddf-ac07-1ce161e959b0}" ma:internalName="TaxCatchAll" ma:showField="CatchAllData" ma:web="45a80afa-72d1-4af4-9850-cb6ddb8300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ece15c1f-51c3-484a-811e-5f7df647bd55"/>
    <ds:schemaRef ds:uri="e4c1ce05-e5f0-4c81-a246-c4d1ac96530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59a6003c-0fe7-444a-8648-fec1e28e8f03"/>
    <ds:schemaRef ds:uri="45a80afa-72d1-4af4-9850-cb6ddb83005d"/>
  </ds:schemaRefs>
</ds:datastoreItem>
</file>

<file path=customXml/itemProps2.xml><?xml version="1.0" encoding="utf-8"?>
<ds:datastoreItem xmlns:ds="http://schemas.openxmlformats.org/officeDocument/2006/customXml" ds:itemID="{9642A464-5086-4EEB-A229-510FD90B2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6003c-0fe7-444a-8648-fec1e28e8f03"/>
    <ds:schemaRef ds:uri="45a80afa-72d1-4af4-9850-cb6ddb8300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21310</TotalTime>
  <Words>698</Words>
  <Application>Microsoft Office PowerPoint</Application>
  <PresentationFormat>On-screen Show (4:3)</PresentationFormat>
  <Paragraphs>74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Times</vt:lpstr>
      <vt:lpstr>Office Theme</vt:lpstr>
      <vt:lpstr>What is the estimated total cost of my project?</vt:lpstr>
      <vt:lpstr>Project Planning - ETPC Calculation Worksheet</vt:lpstr>
      <vt:lpstr>Project Planning - ETPC Calculation Worksheet</vt:lpstr>
      <vt:lpstr>Project Planning - ETPC Calculation Worksheet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803</cp:revision>
  <cp:lastPrinted>2019-09-26T15:38:16Z</cp:lastPrinted>
  <dcterms:created xsi:type="dcterms:W3CDTF">2014-05-07T13:58:10Z</dcterms:created>
  <dcterms:modified xsi:type="dcterms:W3CDTF">2022-10-25T14:12:44Z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0x0101005E4BCFCC5BB93548B2B96444DEEA68DC</vt:lpwstr>
  </property>
  <property fmtid="{D5CDD505-2E9C-101B-9397-08002B2CF9AE}" pid="3" name="MediaServiceImageTags">
    <vt:lpwstr/>
  </property>
</Properties>
</file>