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2"/>
  </p:notesMasterIdLst>
  <p:sldIdLst>
    <p:sldId id="459" r:id="rId2"/>
    <p:sldId id="1060" r:id="rId3"/>
    <p:sldId id="1064" r:id="rId4"/>
    <p:sldId id="1044" r:id="rId5"/>
    <p:sldId id="1071" r:id="rId6"/>
    <p:sldId id="1070" r:id="rId7"/>
    <p:sldId id="1065" r:id="rId8"/>
    <p:sldId id="1053" r:id="rId9"/>
    <p:sldId id="1076" r:id="rId10"/>
    <p:sldId id="1066" r:id="rId11"/>
    <p:sldId id="1067" r:id="rId12"/>
    <p:sldId id="1068" r:id="rId13"/>
    <p:sldId id="1069" r:id="rId14"/>
    <p:sldId id="1072" r:id="rId15"/>
    <p:sldId id="1074" r:id="rId16"/>
    <p:sldId id="1075" r:id="rId17"/>
    <p:sldId id="1077" r:id="rId18"/>
    <p:sldId id="1079" r:id="rId19"/>
    <p:sldId id="1078" r:id="rId20"/>
    <p:sldId id="10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880" autoAdjust="0"/>
  </p:normalViewPr>
  <p:slideViewPr>
    <p:cSldViewPr snapToGrid="0">
      <p:cViewPr varScale="1">
        <p:scale>
          <a:sx n="83" d="100"/>
          <a:sy n="83" d="100"/>
        </p:scale>
        <p:origin x="72" y="264"/>
      </p:cViewPr>
      <p:guideLst/>
    </p:cSldViewPr>
  </p:slideViewPr>
  <p:notesTextViewPr>
    <p:cViewPr>
      <p:scale>
        <a:sx n="1" d="1"/>
        <a:sy n="1" d="1"/>
      </p:scale>
      <p:origin x="0" y="0"/>
    </p:cViewPr>
  </p:notesTextViewPr>
  <p:notesViewPr>
    <p:cSldViewPr snapToGrid="0">
      <p:cViewPr varScale="1">
        <p:scale>
          <a:sx n="53" d="100"/>
          <a:sy n="53" d="100"/>
        </p:scale>
        <p:origin x="268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F2BA14-7203-42C6-ACC1-0DF5263D1334}" type="datetimeFigureOut">
              <a:rPr lang="en-US" smtClean="0"/>
              <a:t>9/26/2022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D3B08-AF89-4F98-9ACE-157E8827D2D3}" type="slidenum">
              <a:rPr lang="en-US" smtClean="0"/>
              <a:t>‹#›</a:t>
            </a:fld>
            <a:endParaRPr lang="en-US"/>
          </a:p>
        </p:txBody>
      </p:sp>
    </p:spTree>
    <p:extLst>
      <p:ext uri="{BB962C8B-B14F-4D97-AF65-F5344CB8AC3E}">
        <p14:creationId xmlns:p14="http://schemas.microsoft.com/office/powerpoint/2010/main" val="345456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JS and </a:t>
            </a:r>
            <a:r>
              <a:rPr lang="en-US"/>
              <a:t>Nadine Introduc</a:t>
            </a:r>
            <a:endParaRPr lang="en-US" dirty="0"/>
          </a:p>
        </p:txBody>
      </p:sp>
      <p:sp>
        <p:nvSpPr>
          <p:cNvPr id="4" name="Slide Number Placeholder 3"/>
          <p:cNvSpPr>
            <a:spLocks noGrp="1"/>
          </p:cNvSpPr>
          <p:nvPr>
            <p:ph type="sldNum" sz="quarter" idx="10"/>
          </p:nvPr>
        </p:nvSpPr>
        <p:spPr/>
        <p:txBody>
          <a:bodyPr/>
          <a:lstStyle/>
          <a:p>
            <a:fld id="{3153D443-CBAC-934A-8506-FB4DF260D86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7294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1993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16140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6408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0923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8962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875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Nadine</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34324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0194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54554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Nadine</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5596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fld id="{D9FFC8C5-4DF2-4608-9B2C-FDAB67392B33}" type="slidenum">
              <a:rPr lang="en-US" smtClean="0"/>
              <a:t>2</a:t>
            </a:fld>
            <a:endParaRPr lang="en-US"/>
          </a:p>
        </p:txBody>
      </p:sp>
    </p:spTree>
    <p:extLst>
      <p:ext uri="{BB962C8B-B14F-4D97-AF65-F5344CB8AC3E}">
        <p14:creationId xmlns:p14="http://schemas.microsoft.com/office/powerpoint/2010/main" val="602264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357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fld id="{D9FFC8C5-4DF2-4608-9B2C-FDAB67392B33}" type="slidenum">
              <a:rPr lang="en-US" smtClean="0"/>
              <a:t>3</a:t>
            </a:fld>
            <a:endParaRPr lang="en-US"/>
          </a:p>
        </p:txBody>
      </p:sp>
    </p:spTree>
    <p:extLst>
      <p:ext uri="{BB962C8B-B14F-4D97-AF65-F5344CB8AC3E}">
        <p14:creationId xmlns:p14="http://schemas.microsoft.com/office/powerpoint/2010/main" val="111257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Nadine</a:t>
            </a:r>
            <a:endParaRPr lang="en-US" dirty="0">
              <a:cs typeface="Calibri"/>
            </a:endParaRPr>
          </a:p>
        </p:txBody>
      </p:sp>
      <p:sp>
        <p:nvSpPr>
          <p:cNvPr id="4" name="Slide Number Placeholder 3"/>
          <p:cNvSpPr>
            <a:spLocks noGrp="1"/>
          </p:cNvSpPr>
          <p:nvPr>
            <p:ph type="sldNum" sz="quarter" idx="5"/>
          </p:nvPr>
        </p:nvSpPr>
        <p:spPr/>
        <p:txBody>
          <a:bodyPr/>
          <a:lstStyle/>
          <a:p>
            <a:fld id="{D9FFC8C5-4DF2-4608-9B2C-FDAB67392B33}" type="slidenum">
              <a:rPr lang="en-US" smtClean="0"/>
              <a:t>4</a:t>
            </a:fld>
            <a:endParaRPr lang="en-US"/>
          </a:p>
        </p:txBody>
      </p:sp>
    </p:spTree>
    <p:extLst>
      <p:ext uri="{BB962C8B-B14F-4D97-AF65-F5344CB8AC3E}">
        <p14:creationId xmlns:p14="http://schemas.microsoft.com/office/powerpoint/2010/main" val="114108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JS</a:t>
            </a:r>
          </a:p>
          <a:p>
            <a:endParaRPr lang="en-US" dirty="0">
              <a:cs typeface="Calibri"/>
            </a:endParaRPr>
          </a:p>
        </p:txBody>
      </p:sp>
      <p:sp>
        <p:nvSpPr>
          <p:cNvPr id="4" name="Slide Number Placeholder 3"/>
          <p:cNvSpPr>
            <a:spLocks noGrp="1"/>
          </p:cNvSpPr>
          <p:nvPr>
            <p:ph type="sldNum" sz="quarter" idx="5"/>
          </p:nvPr>
        </p:nvSpPr>
        <p:spPr/>
        <p:txBody>
          <a:bodyPr/>
          <a:lstStyle/>
          <a:p>
            <a:fld id="{D9FFC8C5-4DF2-4608-9B2C-FDAB67392B33}" type="slidenum">
              <a:rPr lang="en-US" smtClean="0"/>
              <a:t>5</a:t>
            </a:fld>
            <a:endParaRPr lang="en-US"/>
          </a:p>
        </p:txBody>
      </p:sp>
    </p:spTree>
    <p:extLst>
      <p:ext uri="{BB962C8B-B14F-4D97-AF65-F5344CB8AC3E}">
        <p14:creationId xmlns:p14="http://schemas.microsoft.com/office/powerpoint/2010/main" val="357732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JS</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44443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Nadine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89252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Nadine</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1045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Nadine</a:t>
            </a:r>
          </a:p>
        </p:txBody>
      </p:sp>
      <p:sp>
        <p:nvSpPr>
          <p:cNvPr id="4" name="Slide Number Placeholder 3"/>
          <p:cNvSpPr>
            <a:spLocks noGrp="1"/>
          </p:cNvSpPr>
          <p:nvPr>
            <p:ph type="sldNum" sz="quarter" idx="5"/>
          </p:nvPr>
        </p:nvSpPr>
        <p:spPr/>
        <p:txBody>
          <a:bodyPr/>
          <a:lstStyle/>
          <a:p>
            <a:pPr marL="0" marR="0" lvl="0" indent="0" algn="r" defTabSz="903204" rtl="0" eaLnBrk="1" fontAlgn="base" latinLnBrk="0" hangingPunct="1">
              <a:lnSpc>
                <a:spcPct val="100000"/>
              </a:lnSpc>
              <a:spcBef>
                <a:spcPct val="0"/>
              </a:spcBef>
              <a:spcAft>
                <a:spcPct val="0"/>
              </a:spcAft>
              <a:buClrTx/>
              <a:buSzTx/>
              <a:buFontTx/>
              <a:buNone/>
              <a:tabLst/>
              <a:defRPr/>
            </a:pPr>
            <a:fld id="{D9FFC8C5-4DF2-4608-9B2C-FDAB67392B3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03204"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5263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E1EB1AE-992E-4275-903B-DAB7A49A96A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229595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EB1AE-992E-4275-903B-DAB7A49A96A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345939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EB1AE-992E-4275-903B-DAB7A49A96A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385272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solidFill>
                  <a:prstClr val="black">
                    <a:tint val="75000"/>
                  </a:prstClr>
                </a:solidFill>
              </a:rPr>
              <a:t>March 10, 2016</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15554C-9387-4378-80C2-5F7076CAC952}"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2" name="Picture 11" descr="cu white lrg.psd"/>
          <p:cNvPicPr>
            <a:picLocks noChangeAspect="1"/>
          </p:cNvPicPr>
          <p:nvPr userDrawn="1"/>
        </p:nvPicPr>
        <p:blipFill rotWithShape="1">
          <a:blip r:embed="rId2" cstate="screen">
            <a:extLst>
              <a:ext uri="{28A0092B-C50C-407E-A947-70E740481C1C}">
                <a14:useLocalDpi xmlns:a14="http://schemas.microsoft.com/office/drawing/2010/main"/>
              </a:ext>
            </a:extLst>
          </a:blip>
          <a:srcRect r="-999"/>
          <a:stretch/>
        </p:blipFill>
        <p:spPr>
          <a:xfrm>
            <a:off x="3871577" y="-157024"/>
            <a:ext cx="1370059" cy="522449"/>
          </a:xfrm>
          <a:prstGeom prst="rect">
            <a:avLst/>
          </a:prstGeom>
        </p:spPr>
      </p:pic>
      <p:sp>
        <p:nvSpPr>
          <p:cNvPr id="3" name="Text Placeholder 2"/>
          <p:cNvSpPr>
            <a:spLocks noGrp="1"/>
          </p:cNvSpPr>
          <p:nvPr>
            <p:ph type="body" sz="quarter" idx="13"/>
          </p:nvPr>
        </p:nvSpPr>
        <p:spPr>
          <a:xfrm>
            <a:off x="285751" y="1752602"/>
            <a:ext cx="8678863" cy="39989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285750" y="1066800"/>
            <a:ext cx="8677656" cy="685800"/>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2316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descr="0889_10_C_lr.jpg"/>
          <p:cNvPicPr>
            <a:picLocks noChangeAspect="1"/>
          </p:cNvPicPr>
          <p:nvPr userDrawn="1"/>
        </p:nvPicPr>
        <p:blipFill rotWithShape="1">
          <a:blip r:embed="rId2">
            <a:extLst>
              <a:ext uri="{28A0092B-C50C-407E-A947-70E740481C1C}">
                <a14:useLocalDpi xmlns:a14="http://schemas.microsoft.com/office/drawing/2010/main" val="0"/>
              </a:ext>
            </a:extLst>
          </a:blip>
          <a:srcRect l="3170" r="7962"/>
          <a:stretch/>
        </p:blipFill>
        <p:spPr>
          <a:xfrm>
            <a:off x="0" y="0"/>
            <a:ext cx="9144000" cy="68580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r>
              <a:rPr lang="en-US">
                <a:solidFill>
                  <a:prstClr val="black">
                    <a:tint val="75000"/>
                  </a:prstClr>
                </a:solidFill>
              </a:rPr>
              <a:t>March 10, 2016</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315554C-9387-4378-80C2-5F7076CAC952}" type="slidenum">
              <a:rPr lang="en-US" smtClean="0">
                <a:solidFill>
                  <a:prstClr val="black">
                    <a:tint val="75000"/>
                  </a:prstClr>
                </a:solidFill>
              </a:rPr>
              <a:pPr/>
              <a:t>‹#›</a:t>
            </a:fld>
            <a:endParaRPr lang="en-US">
              <a:solidFill>
                <a:prstClr val="black">
                  <a:tint val="75000"/>
                </a:prstClr>
              </a:solidFill>
            </a:endParaRPr>
          </a:p>
        </p:txBody>
      </p:sp>
      <p:pic>
        <p:nvPicPr>
          <p:cNvPr id="8" name="Picture 7" descr="cu white lrg.psd"/>
          <p:cNvPicPr>
            <a:picLocks noChangeAspect="1"/>
          </p:cNvPicPr>
          <p:nvPr userDrawn="1"/>
        </p:nvPicPr>
        <p:blipFill rotWithShape="1">
          <a:blip r:embed="rId3" cstate="print">
            <a:extLst>
              <a:ext uri="{28A0092B-C50C-407E-A947-70E740481C1C}">
                <a14:useLocalDpi xmlns:a14="http://schemas.microsoft.com/office/drawing/2010/main" val="0"/>
              </a:ext>
            </a:extLst>
          </a:blip>
          <a:srcRect r="72186"/>
          <a:stretch/>
        </p:blipFill>
        <p:spPr>
          <a:xfrm>
            <a:off x="182034" y="402168"/>
            <a:ext cx="1299634" cy="1267968"/>
          </a:xfrm>
          <a:prstGeom prst="rect">
            <a:avLst/>
          </a:prstGeom>
        </p:spPr>
      </p:pic>
      <p:sp>
        <p:nvSpPr>
          <p:cNvPr id="9" name="Rectangle 8"/>
          <p:cNvSpPr/>
          <p:nvPr userDrawn="1"/>
        </p:nvSpPr>
        <p:spPr>
          <a:xfrm>
            <a:off x="0" y="0"/>
            <a:ext cx="9144000" cy="22225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87553"/>
            <a:endParaRPr lang="en-US" sz="1747" dirty="0">
              <a:solidFill>
                <a:prstClr val="white"/>
              </a:solidFill>
            </a:endParaRPr>
          </a:p>
        </p:txBody>
      </p:sp>
      <p:sp>
        <p:nvSpPr>
          <p:cNvPr id="19" name="Title 18"/>
          <p:cNvSpPr>
            <a:spLocks noGrp="1"/>
          </p:cNvSpPr>
          <p:nvPr>
            <p:ph type="title"/>
          </p:nvPr>
        </p:nvSpPr>
        <p:spPr>
          <a:xfrm>
            <a:off x="328085" y="1828800"/>
            <a:ext cx="4777596" cy="1143000"/>
          </a:xfrm>
        </p:spPr>
        <p:txBody>
          <a:bodyPr anchor="t">
            <a:normAutofit/>
          </a:bodyPr>
          <a:lstStyle>
            <a:lvl1pPr algn="l">
              <a:defRPr sz="3106" baseline="0">
                <a:solidFill>
                  <a:schemeClr val="bg1"/>
                </a:solidFill>
              </a:defRPr>
            </a:lvl1pPr>
          </a:lstStyle>
          <a:p>
            <a:endParaRPr lang="en-US" dirty="0"/>
          </a:p>
        </p:txBody>
      </p:sp>
      <p:sp>
        <p:nvSpPr>
          <p:cNvPr id="21" name="Text Placeholder 20"/>
          <p:cNvSpPr>
            <a:spLocks noGrp="1"/>
          </p:cNvSpPr>
          <p:nvPr>
            <p:ph type="body" sz="quarter" idx="13"/>
          </p:nvPr>
        </p:nvSpPr>
        <p:spPr>
          <a:xfrm>
            <a:off x="328614" y="3200422"/>
            <a:ext cx="4137025" cy="1066800"/>
          </a:xfrm>
        </p:spPr>
        <p:txBody>
          <a:bodyPr>
            <a:noAutofit/>
          </a:bodyPr>
          <a:lstStyle>
            <a:lvl1pPr marL="0" marR="0" indent="0" algn="l" defTabSz="887553" rtl="0" eaLnBrk="1" fontAlgn="auto" latinLnBrk="0" hangingPunct="1">
              <a:lnSpc>
                <a:spcPct val="100000"/>
              </a:lnSpc>
              <a:spcBef>
                <a:spcPct val="20000"/>
              </a:spcBef>
              <a:spcAft>
                <a:spcPts val="0"/>
              </a:spcAft>
              <a:buClrTx/>
              <a:buSzTx/>
              <a:buFont typeface="Arial" panose="020B0604020202020204" pitchFamily="34" charset="0"/>
              <a:buNone/>
              <a:tabLst/>
              <a:defRPr sz="1747">
                <a:solidFill>
                  <a:schemeClr val="bg1"/>
                </a:solidFill>
                <a:latin typeface="+mn-lt"/>
              </a:defRPr>
            </a:lvl1pPr>
          </a:lstStyle>
          <a:p>
            <a:pPr marL="0" marR="0" lvl="0" indent="0" algn="l" defTabSz="887553"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en-US" dirty="0">
              <a:solidFill>
                <a:srgbClr val="FFFFFF"/>
              </a:solidFill>
              <a:latin typeface="+mn-lt"/>
              <a:cs typeface="Times"/>
            </a:endParaRPr>
          </a:p>
        </p:txBody>
      </p:sp>
    </p:spTree>
    <p:extLst>
      <p:ext uri="{BB962C8B-B14F-4D97-AF65-F5344CB8AC3E}">
        <p14:creationId xmlns:p14="http://schemas.microsoft.com/office/powerpoint/2010/main" val="23208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EB1AE-992E-4275-903B-DAB7A49A96A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341807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1EB1AE-992E-4275-903B-DAB7A49A96AC}" type="datetimeFigureOut">
              <a:rPr lang="en-US" smtClean="0"/>
              <a:t>9/26/2022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2085195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1EB1AE-992E-4275-903B-DAB7A49A96AC}"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1778350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1EB1AE-992E-4275-903B-DAB7A49A96AC}" type="datetimeFigureOut">
              <a:rPr lang="en-US" smtClean="0"/>
              <a:t>9/26/2022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65964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1EB1AE-992E-4275-903B-DAB7A49A96AC}" type="datetimeFigureOut">
              <a:rPr lang="en-US" smtClean="0"/>
              <a:t>9/26/2022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2281356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EB1AE-992E-4275-903B-DAB7A49A96AC}" type="datetimeFigureOut">
              <a:rPr lang="en-US" smtClean="0"/>
              <a:t>9/26/2022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1069988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1EB1AE-992E-4275-903B-DAB7A49A96AC}"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4271922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1EB1AE-992E-4275-903B-DAB7A49A96AC}" type="datetimeFigureOut">
              <a:rPr lang="en-US" smtClean="0"/>
              <a:t>9/26/2022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FE5C0E-4F2D-472A-AB3B-222CAD9A5C83}" type="slidenum">
              <a:rPr lang="en-US" smtClean="0"/>
              <a:t>‹#›</a:t>
            </a:fld>
            <a:endParaRPr lang="en-US"/>
          </a:p>
        </p:txBody>
      </p:sp>
    </p:spTree>
    <p:extLst>
      <p:ext uri="{BB962C8B-B14F-4D97-AF65-F5344CB8AC3E}">
        <p14:creationId xmlns:p14="http://schemas.microsoft.com/office/powerpoint/2010/main" val="45201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EB1AE-992E-4275-903B-DAB7A49A96AC}" type="datetimeFigureOut">
              <a:rPr lang="en-US" smtClean="0"/>
              <a:t>9/26/2022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E5C0E-4F2D-472A-AB3B-222CAD9A5C83}" type="slidenum">
              <a:rPr lang="en-US" smtClean="0"/>
              <a:t>‹#›</a:t>
            </a:fld>
            <a:endParaRPr lang="en-US"/>
          </a:p>
        </p:txBody>
      </p:sp>
    </p:spTree>
    <p:extLst>
      <p:ext uri="{BB962C8B-B14F-4D97-AF65-F5344CB8AC3E}">
        <p14:creationId xmlns:p14="http://schemas.microsoft.com/office/powerpoint/2010/main" val="8653621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46" y="1918151"/>
            <a:ext cx="9143404" cy="780599"/>
          </a:xfrm>
        </p:spPr>
        <p:txBody>
          <a:bodyPr>
            <a:noAutofit/>
          </a:bodyPr>
          <a:lstStyle/>
          <a:p>
            <a:r>
              <a:rPr lang="en-US" sz="2700" b="0" dirty="0">
                <a:latin typeface="Times New Roman" panose="02020603050405020304" pitchFamily="18" charset="0"/>
                <a:cs typeface="Times New Roman" panose="02020603050405020304" pitchFamily="18" charset="0"/>
              </a:rPr>
              <a:t>Bird Friendly Building Design for New Construction Standard</a:t>
            </a:r>
            <a:br>
              <a:rPr lang="en-US" sz="2700" b="0" dirty="0">
                <a:latin typeface="Arial" panose="020B0604020202020204" pitchFamily="34" charset="0"/>
                <a:cs typeface="Arial" panose="020B0604020202020204" pitchFamily="34" charset="0"/>
              </a:rPr>
            </a:br>
            <a:br>
              <a:rPr lang="en-US" sz="2700" b="0" dirty="0">
                <a:latin typeface="Arial" panose="020B0604020202020204" pitchFamily="34" charset="0"/>
                <a:cs typeface="Arial" panose="020B0604020202020204" pitchFamily="34" charset="0"/>
              </a:rPr>
            </a:br>
            <a:endParaRPr lang="en-US" sz="2700" b="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13"/>
          </p:nvPr>
        </p:nvSpPr>
        <p:spPr>
          <a:xfrm>
            <a:off x="159685" y="2423477"/>
            <a:ext cx="7703736" cy="1143000"/>
          </a:xfrm>
        </p:spPr>
        <p:txBody>
          <a:bodyPr/>
          <a:lstStyle/>
          <a:p>
            <a:r>
              <a:rPr lang="en-US" sz="2000" dirty="0">
                <a:latin typeface="Times New Roman" panose="02020603050405020304" pitchFamily="18" charset="0"/>
                <a:cs typeface="Times New Roman" panose="02020603050405020304" pitchFamily="18" charset="0"/>
              </a:rPr>
              <a:t>September 27, 2022</a:t>
            </a:r>
          </a:p>
          <a:p>
            <a:endParaRPr lang="en-US" sz="2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315554C-9387-4378-80C2-5F7076CAC952}" type="slidenum">
              <a:rPr lang="en-US" smtClean="0">
                <a:solidFill>
                  <a:schemeClr val="bg1"/>
                </a:solidFill>
              </a:rPr>
              <a:pPr/>
              <a:t>1</a:t>
            </a:fld>
            <a:endParaRPr lang="en-US" dirty="0">
              <a:solidFill>
                <a:schemeClr val="bg1"/>
              </a:solidFill>
            </a:endParaRPr>
          </a:p>
        </p:txBody>
      </p:sp>
    </p:spTree>
    <p:extLst>
      <p:ext uri="{BB962C8B-B14F-4D97-AF65-F5344CB8AC3E}">
        <p14:creationId xmlns:p14="http://schemas.microsoft.com/office/powerpoint/2010/main" val="42158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building&#10;&#10;Description automatically generated">
            <a:extLst>
              <a:ext uri="{FF2B5EF4-FFF2-40B4-BE49-F238E27FC236}">
                <a16:creationId xmlns:a16="http://schemas.microsoft.com/office/drawing/2014/main" id="{3864AD44-F813-02E8-3740-B344874F1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72296"/>
            <a:ext cx="9144000" cy="4988322"/>
          </a:xfrm>
          <a:prstGeom prst="rect">
            <a:avLst/>
          </a:prstGeom>
        </p:spPr>
      </p:pic>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Multidisciplinary Building – Atkinson Hall</a:t>
            </a:r>
          </a:p>
        </p:txBody>
      </p:sp>
    </p:spTree>
    <p:extLst>
      <p:ext uri="{BB962C8B-B14F-4D97-AF65-F5344CB8AC3E}">
        <p14:creationId xmlns:p14="http://schemas.microsoft.com/office/powerpoint/2010/main" val="240850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Multidisciplinary Building – Atkinson Hall</a:t>
            </a:r>
          </a:p>
        </p:txBody>
      </p:sp>
      <p:pic>
        <p:nvPicPr>
          <p:cNvPr id="9" name="Picture 8" descr="Diagram&#10;&#10;Description automatically generated">
            <a:extLst>
              <a:ext uri="{FF2B5EF4-FFF2-40B4-BE49-F238E27FC236}">
                <a16:creationId xmlns:a16="http://schemas.microsoft.com/office/drawing/2014/main" id="{0FB9B406-CC94-2CB4-E9D0-F14713494D8E}"/>
              </a:ext>
            </a:extLst>
          </p:cNvPr>
          <p:cNvPicPr>
            <a:picLocks noChangeAspect="1"/>
          </p:cNvPicPr>
          <p:nvPr/>
        </p:nvPicPr>
        <p:blipFill rotWithShape="1">
          <a:blip r:embed="rId3">
            <a:extLst>
              <a:ext uri="{28A0092B-C50C-407E-A947-70E740481C1C}">
                <a14:useLocalDpi xmlns:a14="http://schemas.microsoft.com/office/drawing/2010/main" val="0"/>
              </a:ext>
            </a:extLst>
          </a:blip>
          <a:srcRect l="5023" r="7270"/>
          <a:stretch/>
        </p:blipFill>
        <p:spPr>
          <a:xfrm>
            <a:off x="54426" y="975543"/>
            <a:ext cx="7223069" cy="5882457"/>
          </a:xfrm>
          <a:prstGeom prst="rect">
            <a:avLst/>
          </a:prstGeom>
        </p:spPr>
      </p:pic>
      <p:sp>
        <p:nvSpPr>
          <p:cNvPr id="18" name="object 2">
            <a:extLst>
              <a:ext uri="{FF2B5EF4-FFF2-40B4-BE49-F238E27FC236}">
                <a16:creationId xmlns:a16="http://schemas.microsoft.com/office/drawing/2014/main" id="{3CADB65D-DB27-EABD-DDF8-0BC6D65CC262}"/>
              </a:ext>
            </a:extLst>
          </p:cNvPr>
          <p:cNvSpPr txBox="1"/>
          <p:nvPr/>
        </p:nvSpPr>
        <p:spPr>
          <a:xfrm>
            <a:off x="6792688" y="1291229"/>
            <a:ext cx="2231570" cy="1695977"/>
          </a:xfrm>
          <a:prstGeom prst="rect">
            <a:avLst/>
          </a:prstGeom>
        </p:spPr>
        <p:txBody>
          <a:bodyPr vert="horz" wrap="square" lIns="0" tIns="53975" rIns="0" bIns="0" rtlCol="0" anchor="t">
            <a:spAutoFit/>
          </a:bodyPr>
          <a:lstStyle/>
          <a:p>
            <a:pPr marL="685800" marR="5080" lvl="1" indent="-215900">
              <a:spcBef>
                <a:spcPts val="795"/>
              </a:spcBef>
              <a:buFont typeface="Arial" panose="020B0604020202020204" pitchFamily="34" charset="0"/>
              <a:buChar char="•"/>
              <a:tabLst>
                <a:tab pos="184150" algn="l"/>
              </a:tabLst>
            </a:pPr>
            <a:r>
              <a:rPr lang="en-US" b="1" spc="-10" dirty="0">
                <a:solidFill>
                  <a:srgbClr val="C00000"/>
                </a:solidFill>
                <a:latin typeface="Arial" panose="020B0604020202020204" pitchFamily="34" charset="0"/>
                <a:cs typeface="Arial" panose="020B0604020202020204" pitchFamily="34" charset="0"/>
              </a:rPr>
              <a:t>Glass ceramic frit pattern : </a:t>
            </a:r>
          </a:p>
          <a:p>
            <a:pPr marL="469900" marR="5080" lvl="1">
              <a:spcBef>
                <a:spcPts val="795"/>
              </a:spcBef>
              <a:tabLst>
                <a:tab pos="184150" algn="l"/>
              </a:tabLst>
            </a:pPr>
            <a:r>
              <a:rPr lang="en-US" sz="1600" spc="-10" dirty="0">
                <a:solidFill>
                  <a:srgbClr val="C00000"/>
                </a:solidFill>
                <a:latin typeface="Arial" panose="020B0604020202020204" pitchFamily="34" charset="0"/>
                <a:cs typeface="Arial" panose="020B0604020202020204" pitchFamily="34" charset="0"/>
              </a:rPr>
              <a:t>1/8” thick vertical lines on 2” centers on all large glazed openings</a:t>
            </a:r>
          </a:p>
        </p:txBody>
      </p:sp>
    </p:spTree>
    <p:extLst>
      <p:ext uri="{BB962C8B-B14F-4D97-AF65-F5344CB8AC3E}">
        <p14:creationId xmlns:p14="http://schemas.microsoft.com/office/powerpoint/2010/main" val="18514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Thurston Hall Addition</a:t>
            </a:r>
          </a:p>
        </p:txBody>
      </p:sp>
      <p:pic>
        <p:nvPicPr>
          <p:cNvPr id="3" name="Picture 2" descr="A picture containing grass, sky, outdoor, building&#10;&#10;Description automatically generated">
            <a:extLst>
              <a:ext uri="{FF2B5EF4-FFF2-40B4-BE49-F238E27FC236}">
                <a16:creationId xmlns:a16="http://schemas.microsoft.com/office/drawing/2014/main" id="{10A312DC-7C96-0173-9A27-5DD1192B00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1294"/>
            <a:ext cx="9144000" cy="5916706"/>
          </a:xfrm>
          <a:prstGeom prst="rect">
            <a:avLst/>
          </a:prstGeom>
        </p:spPr>
      </p:pic>
    </p:spTree>
    <p:extLst>
      <p:ext uri="{BB962C8B-B14F-4D97-AF65-F5344CB8AC3E}">
        <p14:creationId xmlns:p14="http://schemas.microsoft.com/office/powerpoint/2010/main" val="253507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Thurston Hall Addition</a:t>
            </a:r>
          </a:p>
        </p:txBody>
      </p:sp>
      <p:pic>
        <p:nvPicPr>
          <p:cNvPr id="2" name="Picture 1" descr="Diagram, engineering drawing&#10;&#10;Description automatically generated">
            <a:extLst>
              <a:ext uri="{FF2B5EF4-FFF2-40B4-BE49-F238E27FC236}">
                <a16:creationId xmlns:a16="http://schemas.microsoft.com/office/drawing/2014/main" id="{599D385C-19D5-5B3E-8A06-2015BAB7A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6614"/>
            <a:ext cx="9144000" cy="5916706"/>
          </a:xfrm>
          <a:prstGeom prst="rect">
            <a:avLst/>
          </a:prstGeom>
        </p:spPr>
      </p:pic>
      <p:sp>
        <p:nvSpPr>
          <p:cNvPr id="5" name="object 2">
            <a:extLst>
              <a:ext uri="{FF2B5EF4-FFF2-40B4-BE49-F238E27FC236}">
                <a16:creationId xmlns:a16="http://schemas.microsoft.com/office/drawing/2014/main" id="{2444D5F1-1DAC-BBA0-3CA8-F80C5F4CCEA5}"/>
              </a:ext>
            </a:extLst>
          </p:cNvPr>
          <p:cNvSpPr txBox="1"/>
          <p:nvPr/>
        </p:nvSpPr>
        <p:spPr>
          <a:xfrm>
            <a:off x="-152399" y="1251819"/>
            <a:ext cx="3244515" cy="793166"/>
          </a:xfrm>
          <a:prstGeom prst="rect">
            <a:avLst/>
          </a:prstGeom>
        </p:spPr>
        <p:txBody>
          <a:bodyPr vert="horz" wrap="square" lIns="0" tIns="53975" rIns="0" bIns="0" rtlCol="0" anchor="t">
            <a:spAutoFit/>
          </a:bodyPr>
          <a:lstStyle/>
          <a:p>
            <a:pPr marL="685800" marR="5080" lvl="1" indent="-215900">
              <a:spcBef>
                <a:spcPts val="795"/>
              </a:spcBef>
              <a:buFont typeface="Arial" panose="020B0604020202020204" pitchFamily="34" charset="0"/>
              <a:buChar char="•"/>
              <a:tabLst>
                <a:tab pos="184150" algn="l"/>
              </a:tabLst>
            </a:pPr>
            <a:r>
              <a:rPr lang="en-US" sz="1600" b="1" spc="-10" dirty="0" err="1">
                <a:solidFill>
                  <a:srgbClr val="C00000"/>
                </a:solidFill>
                <a:latin typeface="Arial" panose="020B0604020202020204" pitchFamily="34" charset="0"/>
                <a:cs typeface="Arial" panose="020B0604020202020204" pitchFamily="34" charset="0"/>
              </a:rPr>
              <a:t>Ornilux</a:t>
            </a:r>
            <a:r>
              <a:rPr lang="en-US" sz="1600" b="1" spc="-10" dirty="0">
                <a:solidFill>
                  <a:srgbClr val="C00000"/>
                </a:solidFill>
                <a:latin typeface="Arial" panose="020B0604020202020204" pitchFamily="34" charset="0"/>
                <a:cs typeface="Arial" panose="020B0604020202020204" pitchFamily="34" charset="0"/>
              </a:rPr>
              <a:t> Glass with patterned UV reflective coating</a:t>
            </a:r>
            <a:endParaRPr lang="en-US" sz="1600" spc="-10" dirty="0">
              <a:solidFill>
                <a:srgbClr val="C0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9FEFEA0-EDF1-54DC-7321-F10D88CEFD15}"/>
              </a:ext>
            </a:extLst>
          </p:cNvPr>
          <p:cNvPicPr>
            <a:picLocks noChangeAspect="1"/>
          </p:cNvPicPr>
          <p:nvPr/>
        </p:nvPicPr>
        <p:blipFill rotWithShape="1">
          <a:blip r:embed="rId4"/>
          <a:srcRect l="7751"/>
          <a:stretch/>
        </p:blipFill>
        <p:spPr>
          <a:xfrm>
            <a:off x="0" y="2077604"/>
            <a:ext cx="3037114" cy="1701573"/>
          </a:xfrm>
          <a:prstGeom prst="rect">
            <a:avLst/>
          </a:prstGeom>
        </p:spPr>
      </p:pic>
    </p:spTree>
    <p:extLst>
      <p:ext uri="{BB962C8B-B14F-4D97-AF65-F5344CB8AC3E}">
        <p14:creationId xmlns:p14="http://schemas.microsoft.com/office/powerpoint/2010/main" val="44421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CIS Building</a:t>
            </a:r>
          </a:p>
        </p:txBody>
      </p:sp>
      <p:pic>
        <p:nvPicPr>
          <p:cNvPr id="3" name="Picture 2">
            <a:extLst>
              <a:ext uri="{FF2B5EF4-FFF2-40B4-BE49-F238E27FC236}">
                <a16:creationId xmlns:a16="http://schemas.microsoft.com/office/drawing/2014/main" id="{DDFCD977-8F69-0AD1-57B7-8FADCB1F2D8F}"/>
              </a:ext>
            </a:extLst>
          </p:cNvPr>
          <p:cNvPicPr>
            <a:picLocks noChangeAspect="1"/>
          </p:cNvPicPr>
          <p:nvPr/>
        </p:nvPicPr>
        <p:blipFill>
          <a:blip r:embed="rId3"/>
          <a:stretch>
            <a:fillRect/>
          </a:stretch>
        </p:blipFill>
        <p:spPr>
          <a:xfrm>
            <a:off x="0" y="1222285"/>
            <a:ext cx="9144000" cy="5198781"/>
          </a:xfrm>
          <a:prstGeom prst="rect">
            <a:avLst/>
          </a:prstGeom>
        </p:spPr>
      </p:pic>
    </p:spTree>
    <p:extLst>
      <p:ext uri="{BB962C8B-B14F-4D97-AF65-F5344CB8AC3E}">
        <p14:creationId xmlns:p14="http://schemas.microsoft.com/office/powerpoint/2010/main" val="302035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CIS Building</a:t>
            </a:r>
          </a:p>
        </p:txBody>
      </p:sp>
      <p:pic>
        <p:nvPicPr>
          <p:cNvPr id="7" name="Picture 6" descr="A picture containing diagram&#10;&#10;Description automatically generated">
            <a:extLst>
              <a:ext uri="{FF2B5EF4-FFF2-40B4-BE49-F238E27FC236}">
                <a16:creationId xmlns:a16="http://schemas.microsoft.com/office/drawing/2014/main" id="{13C6052A-8892-2BD9-CD18-4EF057593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7731"/>
            <a:ext cx="9144000" cy="5916706"/>
          </a:xfrm>
          <a:prstGeom prst="rect">
            <a:avLst/>
          </a:prstGeom>
        </p:spPr>
      </p:pic>
      <p:sp>
        <p:nvSpPr>
          <p:cNvPr id="2" name="object 2">
            <a:extLst>
              <a:ext uri="{FF2B5EF4-FFF2-40B4-BE49-F238E27FC236}">
                <a16:creationId xmlns:a16="http://schemas.microsoft.com/office/drawing/2014/main" id="{6C936E1B-C1FA-53AC-33A9-220E658DEE6E}"/>
              </a:ext>
            </a:extLst>
          </p:cNvPr>
          <p:cNvSpPr txBox="1"/>
          <p:nvPr/>
        </p:nvSpPr>
        <p:spPr>
          <a:xfrm>
            <a:off x="-130629" y="5627900"/>
            <a:ext cx="3516086" cy="1141979"/>
          </a:xfrm>
          <a:prstGeom prst="rect">
            <a:avLst/>
          </a:prstGeom>
        </p:spPr>
        <p:txBody>
          <a:bodyPr vert="horz" wrap="square" lIns="0" tIns="53975" rIns="0" bIns="0" rtlCol="0" anchor="t">
            <a:spAutoFit/>
          </a:bodyPr>
          <a:lstStyle/>
          <a:p>
            <a:pPr marL="685800" marR="5080" lvl="1" indent="-215900">
              <a:spcBef>
                <a:spcPts val="795"/>
              </a:spcBef>
              <a:buFont typeface="Arial" panose="020B0604020202020204" pitchFamily="34" charset="0"/>
              <a:buChar char="•"/>
              <a:tabLst>
                <a:tab pos="184150" algn="l"/>
              </a:tabLst>
            </a:pPr>
            <a:r>
              <a:rPr lang="en-US" sz="1600" b="1" spc="-10" dirty="0">
                <a:solidFill>
                  <a:srgbClr val="C00000"/>
                </a:solidFill>
                <a:latin typeface="Arial" panose="020B0604020202020204" pitchFamily="34" charset="0"/>
                <a:cs typeface="Arial" panose="020B0604020202020204" pitchFamily="34" charset="0"/>
              </a:rPr>
              <a:t>Glass ceramic frit pattern  </a:t>
            </a:r>
          </a:p>
          <a:p>
            <a:pPr marL="469900" marR="5080" lvl="1">
              <a:spcBef>
                <a:spcPts val="795"/>
              </a:spcBef>
              <a:tabLst>
                <a:tab pos="184150" algn="l"/>
              </a:tabLst>
            </a:pPr>
            <a:r>
              <a:rPr lang="en-US" sz="1600" spc="-10" dirty="0">
                <a:solidFill>
                  <a:srgbClr val="C00000"/>
                </a:solidFill>
                <a:latin typeface="Arial" panose="020B0604020202020204" pitchFamily="34" charset="0"/>
                <a:cs typeface="Arial" panose="020B0604020202020204" pitchFamily="34" charset="0"/>
              </a:rPr>
              <a:t>1/8” thick vertical lines on 2” centers on all large glazed openings</a:t>
            </a:r>
          </a:p>
        </p:txBody>
      </p:sp>
    </p:spTree>
    <p:extLst>
      <p:ext uri="{BB962C8B-B14F-4D97-AF65-F5344CB8AC3E}">
        <p14:creationId xmlns:p14="http://schemas.microsoft.com/office/powerpoint/2010/main" val="146478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271000"/>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Cost</a:t>
            </a:r>
          </a:p>
        </p:txBody>
      </p:sp>
      <p:pic>
        <p:nvPicPr>
          <p:cNvPr id="5" name="Picture 4" descr="A picture containing chart&#10;&#10;Description automatically generated">
            <a:extLst>
              <a:ext uri="{FF2B5EF4-FFF2-40B4-BE49-F238E27FC236}">
                <a16:creationId xmlns:a16="http://schemas.microsoft.com/office/drawing/2014/main" id="{1C486C1A-1322-4619-8DB0-DE7B31D9E232}"/>
              </a:ext>
            </a:extLst>
          </p:cNvPr>
          <p:cNvPicPr>
            <a:picLocks noChangeAspect="1"/>
          </p:cNvPicPr>
          <p:nvPr/>
        </p:nvPicPr>
        <p:blipFill rotWithShape="1">
          <a:blip r:embed="rId3">
            <a:extLst>
              <a:ext uri="{28A0092B-C50C-407E-A947-70E740481C1C}">
                <a14:useLocalDpi xmlns:a14="http://schemas.microsoft.com/office/drawing/2010/main" val="0"/>
              </a:ext>
            </a:extLst>
          </a:blip>
          <a:srcRect b="4078"/>
          <a:stretch/>
        </p:blipFill>
        <p:spPr>
          <a:xfrm>
            <a:off x="3984172" y="3429000"/>
            <a:ext cx="5159828" cy="3118261"/>
          </a:xfrm>
          <a:prstGeom prst="rect">
            <a:avLst/>
          </a:prstGeom>
        </p:spPr>
      </p:pic>
      <p:sp>
        <p:nvSpPr>
          <p:cNvPr id="10" name="TextBox 9">
            <a:extLst>
              <a:ext uri="{FF2B5EF4-FFF2-40B4-BE49-F238E27FC236}">
                <a16:creationId xmlns:a16="http://schemas.microsoft.com/office/drawing/2014/main" id="{90326659-B037-6D63-78C8-03E8401933D7}"/>
              </a:ext>
            </a:extLst>
          </p:cNvPr>
          <p:cNvSpPr txBox="1"/>
          <p:nvPr/>
        </p:nvSpPr>
        <p:spPr>
          <a:xfrm>
            <a:off x="327297" y="964306"/>
            <a:ext cx="8696960" cy="2585323"/>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Standard commercial D</a:t>
            </a:r>
            <a:r>
              <a:rPr lang="en-US" dirty="0">
                <a:latin typeface="Calibri" panose="020F0502020204030204" pitchFamily="34" charset="0"/>
                <a:ea typeface="Calibri" panose="020F0502020204030204" pitchFamily="34" charset="0"/>
              </a:rPr>
              <a:t>ouble </a:t>
            </a:r>
            <a:r>
              <a:rPr lang="en-US" sz="1800" dirty="0">
                <a:effectLst/>
                <a:latin typeface="Calibri" panose="020F0502020204030204" pitchFamily="34" charset="0"/>
                <a:ea typeface="Calibri" panose="020F0502020204030204" pitchFamily="34" charset="0"/>
              </a:rPr>
              <a:t>Insulated Glass Unit 					= $15/sf</a:t>
            </a:r>
          </a:p>
          <a:p>
            <a:pPr marL="0" marR="0">
              <a:spcBef>
                <a:spcPts val="0"/>
              </a:spcBef>
              <a:spcAft>
                <a:spcPts val="0"/>
              </a:spcAft>
            </a:pPr>
            <a:r>
              <a:rPr lang="en-US" dirty="0">
                <a:latin typeface="Calibri" panose="020F0502020204030204" pitchFamily="34" charset="0"/>
                <a:ea typeface="Calibri" panose="020F0502020204030204" pitchFamily="34" charset="0"/>
              </a:rPr>
              <a:t>Standard 6” curtain wall installed									= $110/sf</a:t>
            </a:r>
            <a:r>
              <a:rPr lang="en-US" sz="1800" dirty="0">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With a frit pattern      		    </a:t>
            </a:r>
            <a:r>
              <a:rPr lang="en-US" sz="1800" dirty="0">
                <a:solidFill>
                  <a:srgbClr val="FF0000"/>
                </a:solidFill>
                <a:effectLst/>
                <a:latin typeface="Calibri" panose="020F0502020204030204" pitchFamily="34" charset="0"/>
                <a:ea typeface="Calibri" panose="020F0502020204030204" pitchFamily="34" charset="0"/>
              </a:rPr>
              <a:t>= add $20/sf for bird safe frit pattern		</a:t>
            </a:r>
            <a:r>
              <a:rPr lang="en-US" sz="1800" dirty="0">
                <a:effectLst/>
                <a:latin typeface="Calibri" panose="020F0502020204030204" pitchFamily="34" charset="0"/>
                <a:ea typeface="Calibri" panose="020F0502020204030204" pitchFamily="34" charset="0"/>
              </a:rPr>
              <a:t>= $130/sf </a:t>
            </a:r>
            <a:r>
              <a:rPr lang="en-US" sz="1800" dirty="0">
                <a:solidFill>
                  <a:srgbClr val="FF0000"/>
                </a:solidFill>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UV reflective coating   </a:t>
            </a:r>
            <a:r>
              <a:rPr lang="en-US" sz="1800" dirty="0">
                <a:solidFill>
                  <a:srgbClr val="FF0000"/>
                </a:solidFill>
                <a:effectLst/>
                <a:latin typeface="Calibri" panose="020F0502020204030204" pitchFamily="34" charset="0"/>
                <a:ea typeface="Calibri" panose="020F0502020204030204" pitchFamily="34" charset="0"/>
              </a:rPr>
              <a:t>= add $30/sf for bird safe UV reflective </a:t>
            </a:r>
            <a:r>
              <a:rPr lang="en-US" dirty="0">
                <a:solidFill>
                  <a:srgbClr val="FF0000"/>
                </a:solidFill>
                <a:latin typeface="Calibri" panose="020F0502020204030204" pitchFamily="34" charset="0"/>
                <a:ea typeface="Calibri" panose="020F0502020204030204" pitchFamily="34" charset="0"/>
              </a:rPr>
              <a:t>coating</a:t>
            </a:r>
            <a:r>
              <a:rPr lang="en-US" sz="1400" dirty="0">
                <a:effectLst/>
                <a:latin typeface="Calibri" panose="020F0502020204030204" pitchFamily="34" charset="0"/>
                <a:ea typeface="Calibri" panose="020F0502020204030204" pitchFamily="34" charset="0"/>
              </a:rPr>
              <a:t> 	</a:t>
            </a:r>
            <a:r>
              <a:rPr lang="en-US" dirty="0">
                <a:latin typeface="Calibri" panose="020F0502020204030204" pitchFamily="34" charset="0"/>
              </a:rPr>
              <a:t>= $140/sf</a:t>
            </a:r>
          </a:p>
          <a:p>
            <a:pPr marL="0" marR="0">
              <a:spcBef>
                <a:spcPts val="0"/>
              </a:spcBef>
              <a:spcAft>
                <a:spcPts val="0"/>
              </a:spcAft>
            </a:pPr>
            <a:endParaRPr lang="en-US" dirty="0">
              <a:solidFill>
                <a:srgbClr val="FF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dirty="0">
                <a:solidFill>
                  <a:srgbClr val="FF0000"/>
                </a:solidFill>
                <a:effectLst/>
                <a:latin typeface="Calibri" panose="020F0502020204030204" pitchFamily="34" charset="0"/>
                <a:ea typeface="Calibri" panose="020F0502020204030204" pitchFamily="34" charset="0"/>
              </a:rPr>
              <a:t>10’ x 10’ area of standard 6” curtain wall with bird safe frit pattern	</a:t>
            </a:r>
            <a:r>
              <a:rPr lang="en-US" sz="1600" dirty="0">
                <a:solidFill>
                  <a:srgbClr val="FF0000"/>
                </a:solidFill>
                <a:effectLst/>
                <a:latin typeface="Calibri" panose="020F0502020204030204" pitchFamily="34" charset="0"/>
                <a:ea typeface="Calibri" panose="020F0502020204030204" pitchFamily="34" charset="0"/>
              </a:rPr>
              <a:t>	</a:t>
            </a:r>
            <a:r>
              <a:rPr lang="en-US" dirty="0">
                <a:latin typeface="Calibri" panose="020F0502020204030204" pitchFamily="34" charset="0"/>
              </a:rPr>
              <a:t>= $13,000/100 sf</a:t>
            </a:r>
          </a:p>
          <a:p>
            <a:r>
              <a:rPr lang="en-US" dirty="0">
                <a:solidFill>
                  <a:srgbClr val="FF0000"/>
                </a:solidFill>
                <a:effectLst/>
                <a:latin typeface="Calibri" panose="020F0502020204030204" pitchFamily="34" charset="0"/>
                <a:ea typeface="Calibri" panose="020F0502020204030204" pitchFamily="34" charset="0"/>
              </a:rPr>
              <a:t>10’ x 10’ area of standard 6” curtain wall with UV reflective coating	</a:t>
            </a:r>
            <a:r>
              <a:rPr lang="en-US" sz="1600" dirty="0">
                <a:solidFill>
                  <a:srgbClr val="FF0000"/>
                </a:solidFill>
                <a:effectLst/>
                <a:latin typeface="Calibri" panose="020F0502020204030204" pitchFamily="34" charset="0"/>
                <a:ea typeface="Calibri" panose="020F0502020204030204" pitchFamily="34" charset="0"/>
              </a:rPr>
              <a:t>	</a:t>
            </a:r>
            <a:r>
              <a:rPr lang="en-US" dirty="0">
                <a:latin typeface="Calibri" panose="020F0502020204030204" pitchFamily="34" charset="0"/>
              </a:rPr>
              <a:t>= $14,000/100 sf</a:t>
            </a:r>
          </a:p>
          <a:p>
            <a:pPr marL="0" marR="0">
              <a:spcBef>
                <a:spcPts val="0"/>
              </a:spcBef>
              <a:spcAft>
                <a:spcPts val="0"/>
              </a:spcAft>
            </a:pPr>
            <a:endParaRPr lang="en-US" dirty="0">
              <a:latin typeface="Calibri" panose="020F0502020204030204" pitchFamily="34" charset="0"/>
            </a:endParaRPr>
          </a:p>
        </p:txBody>
      </p:sp>
    </p:spTree>
    <p:extLst>
      <p:ext uri="{BB962C8B-B14F-4D97-AF65-F5344CB8AC3E}">
        <p14:creationId xmlns:p14="http://schemas.microsoft.com/office/powerpoint/2010/main" val="426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264893"/>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Existing Conditions</a:t>
            </a:r>
          </a:p>
        </p:txBody>
      </p:sp>
      <p:sp>
        <p:nvSpPr>
          <p:cNvPr id="2" name="object 2">
            <a:extLst>
              <a:ext uri="{FF2B5EF4-FFF2-40B4-BE49-F238E27FC236}">
                <a16:creationId xmlns:a16="http://schemas.microsoft.com/office/drawing/2014/main" id="{0B498982-34E8-9244-9D75-D2ADC36EAC42}"/>
              </a:ext>
            </a:extLst>
          </p:cNvPr>
          <p:cNvSpPr txBox="1"/>
          <p:nvPr/>
        </p:nvSpPr>
        <p:spPr>
          <a:xfrm>
            <a:off x="152400" y="811304"/>
            <a:ext cx="4704080" cy="1819088"/>
          </a:xfrm>
          <a:prstGeom prst="rect">
            <a:avLst/>
          </a:prstGeom>
        </p:spPr>
        <p:txBody>
          <a:bodyPr vert="horz" wrap="square" lIns="0" tIns="53975" rIns="0" bIns="0" rtlCol="0" anchor="t">
            <a:spAutoFit/>
          </a:bodyPr>
          <a:lstStyle/>
          <a:p>
            <a:pPr marL="755650" marR="5080" lvl="1" indent="-285750">
              <a:spcBef>
                <a:spcPts val="795"/>
              </a:spcBef>
              <a:buFont typeface="Arial" panose="020B0604020202020204" pitchFamily="34" charset="0"/>
              <a:buChar char="•"/>
              <a:tabLst>
                <a:tab pos="184150" algn="l"/>
              </a:tabLst>
            </a:pPr>
            <a:r>
              <a:rPr lang="en-US" spc="-10" dirty="0">
                <a:latin typeface="Calibri"/>
                <a:cs typeface="Calibri"/>
              </a:rPr>
              <a:t>What are the opportunities on the Cornell University Campus to treat </a:t>
            </a:r>
            <a:r>
              <a:rPr lang="en-US" b="1" spc="-10" dirty="0">
                <a:latin typeface="Calibri"/>
                <a:cs typeface="Calibri"/>
              </a:rPr>
              <a:t>existing glass </a:t>
            </a:r>
            <a:r>
              <a:rPr lang="en-US" spc="-10" dirty="0">
                <a:latin typeface="Calibri"/>
                <a:cs typeface="Calibri"/>
              </a:rPr>
              <a:t>to reduce the hazards to birds?</a:t>
            </a:r>
          </a:p>
          <a:p>
            <a:pPr marL="755650" marR="5080" lvl="1" indent="-285750">
              <a:spcBef>
                <a:spcPts val="795"/>
              </a:spcBef>
              <a:buFont typeface="Arial" panose="020B0604020202020204" pitchFamily="34" charset="0"/>
              <a:buChar char="•"/>
              <a:tabLst>
                <a:tab pos="184150" algn="l"/>
              </a:tabLst>
            </a:pPr>
            <a:r>
              <a:rPr lang="en-US" spc="-10" dirty="0">
                <a:latin typeface="Calibri"/>
                <a:cs typeface="Calibri"/>
              </a:rPr>
              <a:t>Lab of Ornithology has completed a </a:t>
            </a:r>
            <a:r>
              <a:rPr lang="en-US" b="1" spc="-10" dirty="0">
                <a:latin typeface="Calibri"/>
                <a:cs typeface="Calibri"/>
              </a:rPr>
              <a:t>pilot program </a:t>
            </a:r>
            <a:r>
              <a:rPr lang="en-US" spc="-10" dirty="0">
                <a:latin typeface="Calibri"/>
                <a:cs typeface="Calibri"/>
              </a:rPr>
              <a:t>on glass facades at their facility and selected </a:t>
            </a:r>
            <a:r>
              <a:rPr lang="en-US" spc="-10" dirty="0" err="1">
                <a:latin typeface="Calibri"/>
                <a:cs typeface="Calibri"/>
              </a:rPr>
              <a:t>Acopian</a:t>
            </a:r>
            <a:r>
              <a:rPr lang="en-US" spc="-10" dirty="0">
                <a:latin typeface="Calibri"/>
                <a:cs typeface="Calibri"/>
              </a:rPr>
              <a:t> </a:t>
            </a:r>
            <a:r>
              <a:rPr lang="en-US" spc="-10" dirty="0" err="1">
                <a:latin typeface="Calibri"/>
                <a:cs typeface="Calibri"/>
              </a:rPr>
              <a:t>Birdsavers</a:t>
            </a:r>
            <a:r>
              <a:rPr lang="en-US" spc="-10" dirty="0">
                <a:latin typeface="Calibri"/>
                <a:cs typeface="Calibri"/>
              </a:rPr>
              <a:t>.</a:t>
            </a:r>
          </a:p>
        </p:txBody>
      </p:sp>
      <p:pic>
        <p:nvPicPr>
          <p:cNvPr id="6" name="Picture 5" descr="A view of a building&#10;&#10;Description automatically generated">
            <a:extLst>
              <a:ext uri="{FF2B5EF4-FFF2-40B4-BE49-F238E27FC236}">
                <a16:creationId xmlns:a16="http://schemas.microsoft.com/office/drawing/2014/main" id="{56043B80-C1B6-97F1-D7C6-8BB545608986}"/>
              </a:ext>
            </a:extLst>
          </p:cNvPr>
          <p:cNvPicPr>
            <a:picLocks noChangeAspect="1"/>
          </p:cNvPicPr>
          <p:nvPr/>
        </p:nvPicPr>
        <p:blipFill>
          <a:blip r:embed="rId3"/>
          <a:stretch>
            <a:fillRect/>
          </a:stretch>
        </p:blipFill>
        <p:spPr>
          <a:xfrm>
            <a:off x="904241" y="2966671"/>
            <a:ext cx="4607864" cy="3455899"/>
          </a:xfrm>
          <a:prstGeom prst="rect">
            <a:avLst/>
          </a:prstGeom>
        </p:spPr>
      </p:pic>
      <p:pic>
        <p:nvPicPr>
          <p:cNvPr id="7" name="Picture 6" descr="A picture containing person, person, outdoor, music&#10;&#10;Description automatically generated">
            <a:extLst>
              <a:ext uri="{FF2B5EF4-FFF2-40B4-BE49-F238E27FC236}">
                <a16:creationId xmlns:a16="http://schemas.microsoft.com/office/drawing/2014/main" id="{B031E94D-D03F-D51C-5B17-9E54182D9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419" y="975543"/>
            <a:ext cx="2262049" cy="3008332"/>
          </a:xfrm>
          <a:prstGeom prst="rect">
            <a:avLst/>
          </a:prstGeom>
        </p:spPr>
      </p:pic>
      <p:pic>
        <p:nvPicPr>
          <p:cNvPr id="9" name="Picture 8" descr="A picture containing tree, window, building&#10;&#10;Description automatically generated">
            <a:extLst>
              <a:ext uri="{FF2B5EF4-FFF2-40B4-BE49-F238E27FC236}">
                <a16:creationId xmlns:a16="http://schemas.microsoft.com/office/drawing/2014/main" id="{EB618554-D9E8-3D3C-4496-9ACD121DD45E}"/>
              </a:ext>
            </a:extLst>
          </p:cNvPr>
          <p:cNvPicPr>
            <a:picLocks noChangeAspect="1"/>
          </p:cNvPicPr>
          <p:nvPr/>
        </p:nvPicPr>
        <p:blipFill rotWithShape="1">
          <a:blip r:embed="rId5">
            <a:extLst>
              <a:ext uri="{28A0092B-C50C-407E-A947-70E740481C1C}">
                <a14:useLocalDpi xmlns:a14="http://schemas.microsoft.com/office/drawing/2010/main" val="0"/>
              </a:ext>
            </a:extLst>
          </a:blip>
          <a:srcRect l="8124" t="8189" r="29766"/>
          <a:stretch/>
        </p:blipFill>
        <p:spPr>
          <a:xfrm>
            <a:off x="6402303" y="4078508"/>
            <a:ext cx="2268166" cy="2514599"/>
          </a:xfrm>
          <a:prstGeom prst="rect">
            <a:avLst/>
          </a:prstGeom>
        </p:spPr>
      </p:pic>
    </p:spTree>
    <p:extLst>
      <p:ext uri="{BB962C8B-B14F-4D97-AF65-F5344CB8AC3E}">
        <p14:creationId xmlns:p14="http://schemas.microsoft.com/office/powerpoint/2010/main" val="15761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264893"/>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Existing Conditions</a:t>
            </a:r>
          </a:p>
        </p:txBody>
      </p:sp>
      <p:sp>
        <p:nvSpPr>
          <p:cNvPr id="2" name="object 2">
            <a:extLst>
              <a:ext uri="{FF2B5EF4-FFF2-40B4-BE49-F238E27FC236}">
                <a16:creationId xmlns:a16="http://schemas.microsoft.com/office/drawing/2014/main" id="{0B498982-34E8-9244-9D75-D2ADC36EAC42}"/>
              </a:ext>
            </a:extLst>
          </p:cNvPr>
          <p:cNvSpPr txBox="1"/>
          <p:nvPr/>
        </p:nvSpPr>
        <p:spPr>
          <a:xfrm>
            <a:off x="0" y="975543"/>
            <a:ext cx="4198620" cy="4968668"/>
          </a:xfrm>
          <a:prstGeom prst="rect">
            <a:avLst/>
          </a:prstGeom>
        </p:spPr>
        <p:txBody>
          <a:bodyPr vert="horz" wrap="square" lIns="0" tIns="53975" rIns="0" bIns="0" rtlCol="0" anchor="t">
            <a:spAutoFit/>
          </a:bodyPr>
          <a:lstStyle/>
          <a:p>
            <a:pPr marL="755650" marR="5080" lvl="1" indent="-285750">
              <a:spcBef>
                <a:spcPts val="795"/>
              </a:spcBef>
              <a:buFont typeface="Arial" panose="020B0604020202020204" pitchFamily="34" charset="0"/>
              <a:buChar char="•"/>
              <a:tabLst>
                <a:tab pos="184150" algn="l"/>
              </a:tabLst>
            </a:pPr>
            <a:r>
              <a:rPr lang="en-US" dirty="0">
                <a:effectLst/>
                <a:latin typeface="Calibri" panose="020F0502020204030204" pitchFamily="34" charset="0"/>
                <a:ea typeface="Calibri" panose="020F0502020204030204" pitchFamily="34" charset="0"/>
              </a:rPr>
              <a:t>Following 4 bird strikes at Stocking Hall the Lab of O and ABC met with facilities directors and building managers to discuss the window strikes. Lab of O and ABC are providing an estimate for retrofits on the breezeway glass</a:t>
            </a:r>
            <a:r>
              <a:rPr lang="en-US" dirty="0">
                <a:latin typeface="Calibri" panose="020F0502020204030204" pitchFamily="34" charset="0"/>
                <a:ea typeface="Calibri" panose="020F0502020204030204" pitchFamily="34" charset="0"/>
              </a:rPr>
              <a:t> for two options, adhesive film and </a:t>
            </a:r>
            <a:r>
              <a:rPr lang="en-US" dirty="0" err="1">
                <a:latin typeface="Calibri" panose="020F0502020204030204" pitchFamily="34" charset="0"/>
                <a:ea typeface="Calibri" panose="020F0502020204030204" pitchFamily="34" charset="0"/>
              </a:rPr>
              <a:t>acopian</a:t>
            </a:r>
            <a:r>
              <a:rPr lang="en-US" dirty="0">
                <a:latin typeface="Calibri" panose="020F0502020204030204" pitchFamily="34" charset="0"/>
                <a:ea typeface="Calibri" panose="020F0502020204030204" pitchFamily="34" charset="0"/>
              </a:rPr>
              <a:t> </a:t>
            </a:r>
            <a:r>
              <a:rPr lang="en-US" dirty="0" err="1">
                <a:latin typeface="Calibri" panose="020F0502020204030204" pitchFamily="34" charset="0"/>
                <a:ea typeface="Calibri" panose="020F0502020204030204" pitchFamily="34" charset="0"/>
              </a:rPr>
              <a:t>birdsavers</a:t>
            </a:r>
            <a:r>
              <a:rPr lang="en-US" dirty="0">
                <a:latin typeface="Calibri" panose="020F0502020204030204" pitchFamily="34" charset="0"/>
                <a:ea typeface="Calibri" panose="020F0502020204030204" pitchFamily="34" charset="0"/>
              </a:rPr>
              <a:t>.</a:t>
            </a:r>
            <a:endParaRPr lang="en-US" dirty="0">
              <a:effectLst/>
              <a:latin typeface="Calibri" panose="020F0502020204030204" pitchFamily="34" charset="0"/>
              <a:ea typeface="Calibri" panose="020F0502020204030204" pitchFamily="34" charset="0"/>
            </a:endParaRPr>
          </a:p>
          <a:p>
            <a:pPr marL="755650" marR="5080" lvl="1" indent="-285750">
              <a:spcBef>
                <a:spcPts val="795"/>
              </a:spcBef>
              <a:buFont typeface="Arial" panose="020B0604020202020204" pitchFamily="34" charset="0"/>
              <a:buChar char="•"/>
              <a:tabLst>
                <a:tab pos="184150" algn="l"/>
              </a:tabLst>
            </a:pPr>
            <a:r>
              <a:rPr lang="en-US" spc="-10" dirty="0">
                <a:latin typeface="Calibri"/>
                <a:cs typeface="Calibri"/>
              </a:rPr>
              <a:t>Lab of O and ABC are actively engaged with two donors interested in funding a </a:t>
            </a:r>
            <a:r>
              <a:rPr lang="en-US" b="1" spc="-10" dirty="0">
                <a:latin typeface="Calibri"/>
                <a:cs typeface="Calibri"/>
              </a:rPr>
              <a:t>student-led monitoring program </a:t>
            </a:r>
            <a:r>
              <a:rPr lang="en-US" spc="-10" dirty="0">
                <a:latin typeface="Calibri"/>
                <a:cs typeface="Calibri"/>
              </a:rPr>
              <a:t>and providing matching funds to help offset </a:t>
            </a:r>
            <a:r>
              <a:rPr lang="en-US" b="1" spc="-10" dirty="0">
                <a:latin typeface="Calibri"/>
                <a:cs typeface="Calibri"/>
              </a:rPr>
              <a:t>costs of retrofits</a:t>
            </a:r>
            <a:r>
              <a:rPr lang="en-US" spc="-10" dirty="0">
                <a:latin typeface="Calibri"/>
                <a:cs typeface="Calibri"/>
              </a:rPr>
              <a:t>—which could apply across different buildings.</a:t>
            </a:r>
          </a:p>
          <a:p>
            <a:pPr marL="755650" marR="5080" lvl="1" indent="-285750">
              <a:spcBef>
                <a:spcPts val="795"/>
              </a:spcBef>
              <a:buFont typeface="Arial" panose="020B0604020202020204" pitchFamily="34" charset="0"/>
              <a:buChar char="•"/>
              <a:tabLst>
                <a:tab pos="184150" algn="l"/>
              </a:tabLst>
            </a:pPr>
            <a:endParaRPr lang="en-US" spc="-10" dirty="0">
              <a:latin typeface="Calibri"/>
              <a:cs typeface="Calibri"/>
            </a:endParaRPr>
          </a:p>
        </p:txBody>
      </p:sp>
      <p:pic>
        <p:nvPicPr>
          <p:cNvPr id="5" name="Picture 4" descr="A picture containing building, sky, outdoor&#10;&#10;Description automatically generated">
            <a:extLst>
              <a:ext uri="{FF2B5EF4-FFF2-40B4-BE49-F238E27FC236}">
                <a16:creationId xmlns:a16="http://schemas.microsoft.com/office/drawing/2014/main" id="{C14EE858-7136-E30A-61F4-8DA2DD9BC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803" y="3861744"/>
            <a:ext cx="3838758" cy="2879069"/>
          </a:xfrm>
          <a:prstGeom prst="rect">
            <a:avLst/>
          </a:prstGeom>
        </p:spPr>
      </p:pic>
      <p:pic>
        <p:nvPicPr>
          <p:cNvPr id="7" name="Picture 6">
            <a:extLst>
              <a:ext uri="{FF2B5EF4-FFF2-40B4-BE49-F238E27FC236}">
                <a16:creationId xmlns:a16="http://schemas.microsoft.com/office/drawing/2014/main" id="{693A3F3A-5A8B-06E0-DF0D-B86510155DC4}"/>
              </a:ext>
            </a:extLst>
          </p:cNvPr>
          <p:cNvPicPr>
            <a:picLocks noChangeAspect="1"/>
          </p:cNvPicPr>
          <p:nvPr/>
        </p:nvPicPr>
        <p:blipFill rotWithShape="1">
          <a:blip r:embed="rId4"/>
          <a:srcRect l="9372" t="4156" r="10362" b="15683"/>
          <a:stretch/>
        </p:blipFill>
        <p:spPr>
          <a:xfrm>
            <a:off x="5213802" y="894143"/>
            <a:ext cx="3838759" cy="2894803"/>
          </a:xfrm>
          <a:prstGeom prst="rect">
            <a:avLst/>
          </a:prstGeom>
        </p:spPr>
      </p:pic>
      <p:sp>
        <p:nvSpPr>
          <p:cNvPr id="3" name="TextBox 2">
            <a:extLst>
              <a:ext uri="{FF2B5EF4-FFF2-40B4-BE49-F238E27FC236}">
                <a16:creationId xmlns:a16="http://schemas.microsoft.com/office/drawing/2014/main" id="{01D595F5-7CF1-CBC2-8FBF-06EFCAB25AA9}"/>
              </a:ext>
            </a:extLst>
          </p:cNvPr>
          <p:cNvSpPr txBox="1"/>
          <p:nvPr/>
        </p:nvSpPr>
        <p:spPr>
          <a:xfrm>
            <a:off x="598170" y="5944211"/>
            <a:ext cx="3973830" cy="646331"/>
          </a:xfrm>
          <a:prstGeom prst="rect">
            <a:avLst/>
          </a:prstGeom>
          <a:noFill/>
        </p:spPr>
        <p:txBody>
          <a:bodyPr wrap="square">
            <a:spAutoFit/>
          </a:bodyPr>
          <a:lstStyle/>
          <a:p>
            <a:pPr marL="0" marR="0">
              <a:spcBef>
                <a:spcPts val="0"/>
              </a:spcBef>
              <a:spcAft>
                <a:spcPts val="0"/>
              </a:spcAft>
            </a:pPr>
            <a:r>
              <a:rPr lang="en-US" sz="1200" dirty="0">
                <a:solidFill>
                  <a:schemeClr val="accent1">
                    <a:lumMod val="75000"/>
                  </a:schemeClr>
                </a:solidFill>
                <a:effectLst/>
                <a:latin typeface="Calibri" panose="020F0502020204030204" pitchFamily="34" charset="0"/>
                <a:ea typeface="Calibri" panose="020F0502020204030204" pitchFamily="34" charset="0"/>
              </a:rPr>
              <a:t>If a pattern is applied to the interior surfaces of glass, it is only visible if the glass has less than 15% reflectivity. During design phase, discuss reflectivity of glass with design team.</a:t>
            </a:r>
          </a:p>
        </p:txBody>
      </p:sp>
    </p:spTree>
    <p:extLst>
      <p:ext uri="{BB962C8B-B14F-4D97-AF65-F5344CB8AC3E}">
        <p14:creationId xmlns:p14="http://schemas.microsoft.com/office/powerpoint/2010/main" val="159603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264893"/>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Cost Comparison</a:t>
            </a:r>
          </a:p>
        </p:txBody>
      </p:sp>
      <p:pic>
        <p:nvPicPr>
          <p:cNvPr id="7" name="Picture 6">
            <a:extLst>
              <a:ext uri="{FF2B5EF4-FFF2-40B4-BE49-F238E27FC236}">
                <a16:creationId xmlns:a16="http://schemas.microsoft.com/office/drawing/2014/main" id="{79229C7A-28F5-846D-8E05-FC779CEDEF05}"/>
              </a:ext>
            </a:extLst>
          </p:cNvPr>
          <p:cNvPicPr>
            <a:picLocks noChangeAspect="1"/>
          </p:cNvPicPr>
          <p:nvPr/>
        </p:nvPicPr>
        <p:blipFill rotWithShape="1">
          <a:blip r:embed="rId3"/>
          <a:srcRect l="26083" t="6122" r="19167" b="12802"/>
          <a:stretch/>
        </p:blipFill>
        <p:spPr>
          <a:xfrm>
            <a:off x="339091" y="3848196"/>
            <a:ext cx="5006340" cy="1452390"/>
          </a:xfrm>
          <a:prstGeom prst="rect">
            <a:avLst/>
          </a:prstGeom>
        </p:spPr>
      </p:pic>
      <p:pic>
        <p:nvPicPr>
          <p:cNvPr id="1026" name="Picture 3">
            <a:extLst>
              <a:ext uri="{FF2B5EF4-FFF2-40B4-BE49-F238E27FC236}">
                <a16:creationId xmlns:a16="http://schemas.microsoft.com/office/drawing/2014/main" id="{2BF8B569-AD48-1E99-7FAB-E60DFB43C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60605"/>
            <a:ext cx="9144000" cy="145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F401A14-132E-E717-E7A9-EF47CE8798E6}"/>
              </a:ext>
            </a:extLst>
          </p:cNvPr>
          <p:cNvSpPr txBox="1"/>
          <p:nvPr/>
        </p:nvSpPr>
        <p:spPr>
          <a:xfrm>
            <a:off x="447040" y="803502"/>
            <a:ext cx="8696960" cy="2985433"/>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With </a:t>
            </a:r>
            <a:r>
              <a:rPr lang="en-US" sz="1800" dirty="0" err="1">
                <a:effectLst/>
                <a:latin typeface="Calibri" panose="020F0502020204030204" pitchFamily="34" charset="0"/>
                <a:ea typeface="Calibri" panose="020F0502020204030204" pitchFamily="34" charset="0"/>
              </a:rPr>
              <a:t>acopian</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birdsavers</a:t>
            </a:r>
            <a:r>
              <a:rPr lang="en-US" sz="1800" dirty="0">
                <a:effectLst/>
                <a:latin typeface="Calibri" panose="020F0502020204030204" pitchFamily="34" charset="0"/>
                <a:ea typeface="Calibri" panose="020F0502020204030204" pitchFamily="34" charset="0"/>
              </a:rPr>
              <a:t>              </a:t>
            </a:r>
            <a:r>
              <a:rPr lang="en-US" sz="1800" dirty="0">
                <a:solidFill>
                  <a:srgbClr val="FF0000"/>
                </a:solidFill>
                <a:effectLst/>
                <a:latin typeface="Calibri" panose="020F0502020204030204" pitchFamily="34" charset="0"/>
                <a:ea typeface="Calibri" panose="020F0502020204030204" pitchFamily="34" charset="0"/>
              </a:rPr>
              <a:t>= add $10/sf for paracord and installation 		</a:t>
            </a:r>
            <a:endParaRPr lang="en-US" dirty="0">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With bird friendly adhesive film </a:t>
            </a:r>
            <a:r>
              <a:rPr lang="en-US" sz="1800" dirty="0">
                <a:solidFill>
                  <a:srgbClr val="FF0000"/>
                </a:solidFill>
                <a:effectLst/>
                <a:latin typeface="Calibri" panose="020F0502020204030204" pitchFamily="34" charset="0"/>
                <a:ea typeface="Calibri" panose="020F0502020204030204" pitchFamily="34" charset="0"/>
              </a:rPr>
              <a:t>= add $14/sf for bird friendly adhesive film		</a:t>
            </a:r>
            <a:endParaRPr lang="en-US" dirty="0">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With a frit pattern      		    </a:t>
            </a:r>
            <a:r>
              <a:rPr lang="en-US" sz="1800" dirty="0">
                <a:solidFill>
                  <a:srgbClr val="FF0000"/>
                </a:solidFill>
                <a:effectLst/>
                <a:latin typeface="Calibri" panose="020F0502020204030204" pitchFamily="34" charset="0"/>
                <a:ea typeface="Calibri" panose="020F0502020204030204" pitchFamily="34" charset="0"/>
              </a:rPr>
              <a:t>= add $20/sf for bird safe frit pattern			</a:t>
            </a:r>
          </a:p>
          <a:p>
            <a:pPr marL="0" marR="0">
              <a:spcBef>
                <a:spcPts val="0"/>
              </a:spcBef>
              <a:spcAft>
                <a:spcPts val="0"/>
              </a:spcAft>
            </a:pPr>
            <a:endParaRPr lang="en-US" dirty="0">
              <a:latin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600" i="1" dirty="0">
                <a:latin typeface="Calibri" panose="020F0502020204030204" pitchFamily="34" charset="0"/>
              </a:rPr>
              <a:t>Lifetime expectancy of adhesive film is +/- 15 years. </a:t>
            </a:r>
          </a:p>
          <a:p>
            <a:pPr marL="285750" indent="-285750">
              <a:buFont typeface="Arial" panose="020B0604020202020204" pitchFamily="34" charset="0"/>
              <a:buChar char="•"/>
            </a:pPr>
            <a:r>
              <a:rPr lang="en-US" sz="1600" i="1" spc="-10" dirty="0">
                <a:latin typeface="Calibri"/>
                <a:cs typeface="Calibri"/>
              </a:rPr>
              <a:t>Advantage to frit patterned glass is no maintenance, frit pattern will last for the life of building. A frit pattern also decreases solar heat gain.</a:t>
            </a:r>
          </a:p>
          <a:p>
            <a:pPr marL="285750" indent="-285750">
              <a:buFont typeface="Arial" panose="020B0604020202020204" pitchFamily="34" charset="0"/>
              <a:buChar char="•"/>
            </a:pPr>
            <a:r>
              <a:rPr lang="en-US" sz="1600" i="1" spc="-10" dirty="0" err="1">
                <a:latin typeface="Calibri"/>
                <a:cs typeface="Calibri"/>
              </a:rPr>
              <a:t>Acopian</a:t>
            </a:r>
            <a:r>
              <a:rPr lang="en-US" sz="1600" i="1" spc="-10" dirty="0">
                <a:latin typeface="Calibri"/>
                <a:cs typeface="Calibri"/>
              </a:rPr>
              <a:t> </a:t>
            </a:r>
            <a:r>
              <a:rPr lang="en-US" sz="1600" i="1" spc="-10" dirty="0" err="1">
                <a:latin typeface="Calibri"/>
                <a:cs typeface="Calibri"/>
              </a:rPr>
              <a:t>birdsavers</a:t>
            </a:r>
            <a:r>
              <a:rPr lang="en-US" sz="1600" i="1" spc="-10" dirty="0">
                <a:latin typeface="Calibri"/>
                <a:cs typeface="Calibri"/>
              </a:rPr>
              <a:t> has a higher effectiveness rating but not practical for many installations</a:t>
            </a:r>
          </a:p>
          <a:p>
            <a:endParaRPr lang="en-US" sz="1600" i="1" spc="-10" dirty="0">
              <a:latin typeface="Calibri"/>
              <a:cs typeface="Calibri"/>
            </a:endParaRPr>
          </a:p>
          <a:p>
            <a:pPr marL="0" marR="0">
              <a:spcBef>
                <a:spcPts val="0"/>
              </a:spcBef>
              <a:spcAft>
                <a:spcPts val="0"/>
              </a:spcAft>
            </a:pPr>
            <a:endParaRPr lang="en-US" i="1" dirty="0">
              <a:latin typeface="Calibri" panose="020F0502020204030204" pitchFamily="34" charset="0"/>
            </a:endParaRPr>
          </a:p>
          <a:p>
            <a:pPr marL="0" marR="0">
              <a:spcBef>
                <a:spcPts val="0"/>
              </a:spcBef>
              <a:spcAft>
                <a:spcPts val="0"/>
              </a:spcAft>
            </a:pPr>
            <a:endParaRPr lang="en-US" dirty="0">
              <a:latin typeface="Calibri" panose="020F0502020204030204" pitchFamily="34" charset="0"/>
            </a:endParaRPr>
          </a:p>
        </p:txBody>
      </p:sp>
      <p:pic>
        <p:nvPicPr>
          <p:cNvPr id="9" name="Picture 8">
            <a:extLst>
              <a:ext uri="{FF2B5EF4-FFF2-40B4-BE49-F238E27FC236}">
                <a16:creationId xmlns:a16="http://schemas.microsoft.com/office/drawing/2014/main" id="{33036714-BD3D-6F53-666F-9A3A26F2C1E3}"/>
              </a:ext>
            </a:extLst>
          </p:cNvPr>
          <p:cNvPicPr>
            <a:picLocks noChangeAspect="1"/>
          </p:cNvPicPr>
          <p:nvPr/>
        </p:nvPicPr>
        <p:blipFill>
          <a:blip r:embed="rId5"/>
          <a:stretch>
            <a:fillRect/>
          </a:stretch>
        </p:blipFill>
        <p:spPr>
          <a:xfrm>
            <a:off x="6179820" y="3852523"/>
            <a:ext cx="1908810" cy="1448063"/>
          </a:xfrm>
          <a:prstGeom prst="rect">
            <a:avLst/>
          </a:prstGeom>
        </p:spPr>
      </p:pic>
    </p:spTree>
    <p:extLst>
      <p:ext uri="{BB962C8B-B14F-4D97-AF65-F5344CB8AC3E}">
        <p14:creationId xmlns:p14="http://schemas.microsoft.com/office/powerpoint/2010/main" val="359502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398" y="1295400"/>
            <a:ext cx="8763001" cy="4219745"/>
          </a:xfrm>
          <a:prstGeom prst="rect">
            <a:avLst/>
          </a:prstGeom>
        </p:spPr>
        <p:txBody>
          <a:bodyPr vert="horz" wrap="square" lIns="0" tIns="53975" rIns="0" bIns="0" rtlCol="0" anchor="t">
            <a:spAutoFit/>
          </a:bodyPr>
          <a:lstStyle/>
          <a:p>
            <a:pPr marL="927100" marR="5080" lvl="1" indent="-457200">
              <a:spcBef>
                <a:spcPts val="795"/>
              </a:spcBef>
              <a:buFont typeface="+mj-lt"/>
              <a:buAutoNum type="arabicPeriod"/>
              <a:tabLst>
                <a:tab pos="184150" algn="l"/>
              </a:tabLst>
            </a:pPr>
            <a:r>
              <a:rPr lang="en-US" sz="2800" spc="-10" dirty="0">
                <a:latin typeface="Calibri"/>
                <a:cs typeface="Calibri"/>
              </a:rPr>
              <a:t>Introduction of Cornell University Standards Team</a:t>
            </a:r>
          </a:p>
          <a:p>
            <a:pPr marL="927100" marR="5080" lvl="1" indent="-457200">
              <a:spcBef>
                <a:spcPts val="795"/>
              </a:spcBef>
              <a:buFont typeface="+mj-lt"/>
              <a:buAutoNum type="arabicPeriod"/>
              <a:tabLst>
                <a:tab pos="184150" algn="l"/>
              </a:tabLst>
            </a:pPr>
            <a:r>
              <a:rPr lang="en-US" sz="2800" spc="-10" dirty="0">
                <a:latin typeface="Calibri"/>
                <a:cs typeface="Calibri"/>
              </a:rPr>
              <a:t>Purpose and Need</a:t>
            </a:r>
          </a:p>
          <a:p>
            <a:pPr marL="927100" marR="5080" lvl="1" indent="-457200">
              <a:spcBef>
                <a:spcPts val="795"/>
              </a:spcBef>
              <a:buFont typeface="+mj-lt"/>
              <a:buAutoNum type="arabicPeriod"/>
              <a:tabLst>
                <a:tab pos="184150" algn="l"/>
              </a:tabLst>
            </a:pPr>
            <a:r>
              <a:rPr lang="en-US" sz="2800" spc="-10" dirty="0">
                <a:latin typeface="Calibri"/>
                <a:cs typeface="Calibri"/>
              </a:rPr>
              <a:t>Precedents and Related Standards</a:t>
            </a:r>
          </a:p>
          <a:p>
            <a:pPr marL="927100" marR="5080" lvl="1" indent="-457200">
              <a:spcBef>
                <a:spcPts val="795"/>
              </a:spcBef>
              <a:buFont typeface="+mj-lt"/>
              <a:buAutoNum type="arabicPeriod"/>
              <a:tabLst>
                <a:tab pos="184150" algn="l"/>
              </a:tabLst>
            </a:pPr>
            <a:r>
              <a:rPr lang="en-US" sz="2800" spc="-10" dirty="0">
                <a:latin typeface="Calibri"/>
                <a:cs typeface="Calibri"/>
              </a:rPr>
              <a:t>New Construction Examples at Cornell University</a:t>
            </a:r>
          </a:p>
          <a:p>
            <a:pPr marL="927100" marR="5080" lvl="1" indent="-457200">
              <a:spcBef>
                <a:spcPts val="795"/>
              </a:spcBef>
              <a:buFont typeface="+mj-lt"/>
              <a:buAutoNum type="arabicPeriod"/>
              <a:tabLst>
                <a:tab pos="184150" algn="l"/>
              </a:tabLst>
            </a:pPr>
            <a:r>
              <a:rPr lang="en-US" sz="2800" spc="-10" dirty="0">
                <a:latin typeface="Calibri"/>
                <a:cs typeface="Calibri"/>
              </a:rPr>
              <a:t>Key Aspects of the Standard</a:t>
            </a:r>
          </a:p>
          <a:p>
            <a:pPr marL="927100" marR="5080" lvl="1" indent="-457200">
              <a:spcBef>
                <a:spcPts val="795"/>
              </a:spcBef>
              <a:buFont typeface="+mj-lt"/>
              <a:buAutoNum type="arabicPeriod"/>
              <a:tabLst>
                <a:tab pos="184150" algn="l"/>
              </a:tabLst>
            </a:pPr>
            <a:r>
              <a:rPr lang="en-US" sz="2800" spc="-10" dirty="0">
                <a:latin typeface="Calibri"/>
                <a:cs typeface="Calibri"/>
              </a:rPr>
              <a:t>Costs </a:t>
            </a:r>
          </a:p>
          <a:p>
            <a:pPr marL="927100" marR="5080" lvl="1" indent="-457200">
              <a:spcBef>
                <a:spcPts val="795"/>
              </a:spcBef>
              <a:buFont typeface="+mj-lt"/>
              <a:buAutoNum type="arabicPeriod"/>
              <a:tabLst>
                <a:tab pos="184150" algn="l"/>
              </a:tabLst>
            </a:pPr>
            <a:r>
              <a:rPr lang="en-US" sz="2800" spc="-10" dirty="0">
                <a:latin typeface="Calibri"/>
                <a:cs typeface="Calibri"/>
              </a:rPr>
              <a:t>Existing Conditions </a:t>
            </a:r>
          </a:p>
          <a:p>
            <a:pPr marL="927100" marR="5080" lvl="1" indent="-457200">
              <a:spcBef>
                <a:spcPts val="795"/>
              </a:spcBef>
              <a:buFont typeface="+mj-lt"/>
              <a:buAutoNum type="arabicPeriod"/>
              <a:tabLst>
                <a:tab pos="184150" algn="l"/>
              </a:tabLst>
            </a:pPr>
            <a:r>
              <a:rPr lang="en-US" sz="2800" spc="-10" dirty="0">
                <a:latin typeface="Calibri"/>
                <a:cs typeface="Calibri"/>
              </a:rPr>
              <a:t>Questions</a:t>
            </a:r>
            <a:endParaRPr lang="en-US" sz="2000" spc="-10" dirty="0">
              <a:latin typeface="Calibri"/>
              <a:cs typeface="Calibri"/>
            </a:endParaRPr>
          </a:p>
        </p:txBody>
      </p:sp>
      <p:pic>
        <p:nvPicPr>
          <p:cNvPr id="4" name="Picture 3">
            <a:extLst>
              <a:ext uri="{FF2B5EF4-FFF2-40B4-BE49-F238E27FC236}">
                <a16:creationId xmlns:a16="http://schemas.microsoft.com/office/drawing/2014/main" id="{04A01A39-AC6A-6019-45BF-DB9791ACC14A}"/>
              </a:ext>
            </a:extLst>
          </p:cNvPr>
          <p:cNvPicPr>
            <a:picLocks noChangeAspect="1"/>
          </p:cNvPicPr>
          <p:nvPr/>
        </p:nvPicPr>
        <p:blipFill rotWithShape="1">
          <a:blip r:embed="rId3"/>
          <a:srcRect r="5899"/>
          <a:stretch/>
        </p:blipFill>
        <p:spPr>
          <a:xfrm>
            <a:off x="5344889" y="3429000"/>
            <a:ext cx="3646713" cy="3213339"/>
          </a:xfrm>
          <a:prstGeom prst="rect">
            <a:avLst/>
          </a:prstGeom>
        </p:spPr>
      </p:pic>
      <p:sp>
        <p:nvSpPr>
          <p:cNvPr id="3" name="TextBox 2">
            <a:extLst>
              <a:ext uri="{FF2B5EF4-FFF2-40B4-BE49-F238E27FC236}">
                <a16:creationId xmlns:a16="http://schemas.microsoft.com/office/drawing/2014/main" id="{2D5BCB6D-0E8A-6676-0C16-29B0C4EC0496}"/>
              </a:ext>
            </a:extLst>
          </p:cNvPr>
          <p:cNvSpPr txBox="1"/>
          <p:nvPr/>
        </p:nvSpPr>
        <p:spPr>
          <a:xfrm>
            <a:off x="0" y="434064"/>
            <a:ext cx="9143999" cy="523220"/>
          </a:xfrm>
          <a:prstGeom prst="rect">
            <a:avLst/>
          </a:prstGeom>
          <a:noFill/>
        </p:spPr>
        <p:txBody>
          <a:bodyPr wrap="square" rtlCol="0">
            <a:spAutoFit/>
          </a:bodyPr>
          <a:lstStyle/>
          <a:p>
            <a:r>
              <a:rPr lang="en-US" sz="2800" b="1" dirty="0">
                <a:solidFill>
                  <a:schemeClr val="bg1">
                    <a:lumMod val="50000"/>
                  </a:schemeClr>
                </a:solidFill>
                <a:latin typeface="Arial" panose="020B0604020202020204" pitchFamily="34" charset="0"/>
                <a:cs typeface="Arial" panose="020B0604020202020204" pitchFamily="34" charset="0"/>
              </a:rPr>
              <a:t>Bird Friendly Design for New Construction Standard</a:t>
            </a:r>
          </a:p>
        </p:txBody>
      </p:sp>
    </p:spTree>
    <p:extLst>
      <p:ext uri="{BB962C8B-B14F-4D97-AF65-F5344CB8AC3E}">
        <p14:creationId xmlns:p14="http://schemas.microsoft.com/office/powerpoint/2010/main" val="78375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D868679-5164-46A1-B2B8-E76E96CF5639}"/>
              </a:ext>
            </a:extLst>
          </p:cNvPr>
          <p:cNvSpPr>
            <a:spLocks noGrp="1"/>
          </p:cNvSpPr>
          <p:nvPr>
            <p:ph type="body" sz="quarter" idx="13"/>
          </p:nvPr>
        </p:nvSpPr>
        <p:spPr>
          <a:xfrm>
            <a:off x="3398415" y="6027323"/>
            <a:ext cx="3362702" cy="438792"/>
          </a:xfrm>
        </p:spPr>
        <p:txBody>
          <a:bodyPr>
            <a:normAutofit fontScale="92500" lnSpcReduction="20000"/>
          </a:bodyPr>
          <a:lstStyle/>
          <a:p>
            <a:pPr marL="0" indent="0">
              <a:buNone/>
            </a:pPr>
            <a:r>
              <a:rPr lang="en-US" sz="3200" b="1" dirty="0">
                <a:solidFill>
                  <a:schemeClr val="bg1">
                    <a:lumMod val="50000"/>
                  </a:schemeClr>
                </a:solidFill>
                <a:latin typeface="Arial" panose="020B0604020202020204" pitchFamily="34" charset="0"/>
                <a:cs typeface="Arial" panose="020B0604020202020204" pitchFamily="34" charset="0"/>
              </a:rPr>
              <a:t>Questions?</a:t>
            </a:r>
          </a:p>
        </p:txBody>
      </p:sp>
      <p:pic>
        <p:nvPicPr>
          <p:cNvPr id="9" name="Picture 8">
            <a:extLst>
              <a:ext uri="{FF2B5EF4-FFF2-40B4-BE49-F238E27FC236}">
                <a16:creationId xmlns:a16="http://schemas.microsoft.com/office/drawing/2014/main" id="{13B4B2BE-ECE1-24BA-E67B-1F8AAEEED25F}"/>
              </a:ext>
            </a:extLst>
          </p:cNvPr>
          <p:cNvPicPr>
            <a:picLocks noChangeAspect="1"/>
          </p:cNvPicPr>
          <p:nvPr/>
        </p:nvPicPr>
        <p:blipFill>
          <a:blip r:embed="rId3"/>
          <a:stretch>
            <a:fillRect/>
          </a:stretch>
        </p:blipFill>
        <p:spPr>
          <a:xfrm>
            <a:off x="0" y="2898962"/>
            <a:ext cx="9144000" cy="2739127"/>
          </a:xfrm>
          <a:prstGeom prst="rect">
            <a:avLst/>
          </a:prstGeom>
        </p:spPr>
      </p:pic>
      <p:sp>
        <p:nvSpPr>
          <p:cNvPr id="3" name="object 2">
            <a:extLst>
              <a:ext uri="{FF2B5EF4-FFF2-40B4-BE49-F238E27FC236}">
                <a16:creationId xmlns:a16="http://schemas.microsoft.com/office/drawing/2014/main" id="{EDBDCCDE-1F75-5F87-DC6A-5C4E56733F36}"/>
              </a:ext>
            </a:extLst>
          </p:cNvPr>
          <p:cNvSpPr txBox="1"/>
          <p:nvPr/>
        </p:nvSpPr>
        <p:spPr>
          <a:xfrm>
            <a:off x="0" y="1037074"/>
            <a:ext cx="8775700" cy="1572866"/>
          </a:xfrm>
          <a:prstGeom prst="rect">
            <a:avLst/>
          </a:prstGeom>
        </p:spPr>
        <p:txBody>
          <a:bodyPr vert="horz" wrap="square" lIns="0" tIns="53975" rIns="0" bIns="0" rtlCol="0" anchor="t">
            <a:spAutoFit/>
          </a:bodyPr>
          <a:lstStyle/>
          <a:p>
            <a:pPr marL="1028700" marR="5080" lvl="2" indent="-285750">
              <a:spcBef>
                <a:spcPts val="795"/>
              </a:spcBef>
              <a:buFont typeface="+mj-lt"/>
              <a:buAutoNum type="arabicPeriod"/>
              <a:tabLst>
                <a:tab pos="184150" algn="l"/>
              </a:tabLst>
            </a:pPr>
            <a:r>
              <a:rPr lang="en-US" sz="2300" spc="-10" dirty="0">
                <a:latin typeface="Calibri"/>
                <a:cs typeface="Calibri"/>
              </a:rPr>
              <a:t>The Bird Friendly Building Design for New Construction Standard is in the </a:t>
            </a:r>
            <a:r>
              <a:rPr lang="en-US" sz="2300" b="1" spc="-10" dirty="0">
                <a:latin typeface="Calibri"/>
                <a:cs typeface="Calibri"/>
              </a:rPr>
              <a:t>General Design Requirements </a:t>
            </a:r>
          </a:p>
          <a:p>
            <a:pPr marL="1028700" marR="5080" lvl="2" indent="-285750">
              <a:spcBef>
                <a:spcPts val="795"/>
              </a:spcBef>
              <a:buFont typeface="+mj-lt"/>
              <a:buAutoNum type="arabicPeriod"/>
              <a:tabLst>
                <a:tab pos="184150" algn="l"/>
              </a:tabLst>
            </a:pPr>
            <a:r>
              <a:rPr lang="en-US" sz="2300" spc="-10" dirty="0">
                <a:latin typeface="Calibri"/>
                <a:cs typeface="Calibri"/>
              </a:rPr>
              <a:t>The cost to retrofit far exceeds the first time cost for bird friendly design  </a:t>
            </a:r>
          </a:p>
        </p:txBody>
      </p:sp>
      <p:sp>
        <p:nvSpPr>
          <p:cNvPr id="4" name="Title 1">
            <a:extLst>
              <a:ext uri="{FF2B5EF4-FFF2-40B4-BE49-F238E27FC236}">
                <a16:creationId xmlns:a16="http://schemas.microsoft.com/office/drawing/2014/main" id="{8F032465-F797-43AE-9EFF-3C5B3959C541}"/>
              </a:ext>
            </a:extLst>
          </p:cNvPr>
          <p:cNvSpPr txBox="1">
            <a:spLocks/>
          </p:cNvSpPr>
          <p:nvPr/>
        </p:nvSpPr>
        <p:spPr>
          <a:xfrm>
            <a:off x="0" y="271000"/>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2 takeaways</a:t>
            </a:r>
          </a:p>
        </p:txBody>
      </p:sp>
    </p:spTree>
    <p:extLst>
      <p:ext uri="{BB962C8B-B14F-4D97-AF65-F5344CB8AC3E}">
        <p14:creationId xmlns:p14="http://schemas.microsoft.com/office/powerpoint/2010/main" val="403710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1248093"/>
            <a:ext cx="8915399" cy="4855816"/>
          </a:xfrm>
          <a:prstGeom prst="rect">
            <a:avLst/>
          </a:prstGeom>
        </p:spPr>
        <p:txBody>
          <a:bodyPr vert="horz" wrap="square" lIns="0" tIns="53975" rIns="0" bIns="0" rtlCol="0" anchor="t">
            <a:spAutoFit/>
          </a:bodyPr>
          <a:lstStyle/>
          <a:p>
            <a:pPr marL="469900" marR="5080" lvl="1">
              <a:spcBef>
                <a:spcPts val="795"/>
              </a:spcBef>
              <a:tabLst>
                <a:tab pos="184150" algn="l"/>
              </a:tabLst>
            </a:pPr>
            <a:r>
              <a:rPr lang="en-US" sz="2800" b="1" spc="-10" dirty="0">
                <a:latin typeface="Calibri"/>
                <a:cs typeface="Calibri"/>
              </a:rPr>
              <a:t>Lab of Ornithology (Lab of O)</a:t>
            </a:r>
          </a:p>
          <a:p>
            <a:pPr marL="927100" marR="5080" lvl="1" indent="-457200">
              <a:spcBef>
                <a:spcPts val="795"/>
              </a:spcBef>
              <a:buFont typeface="Arial" panose="020B0604020202020204" pitchFamily="34" charset="0"/>
              <a:buChar char="•"/>
              <a:tabLst>
                <a:tab pos="184150" algn="l"/>
              </a:tabLst>
            </a:pPr>
            <a:r>
              <a:rPr lang="en-US" sz="2400" spc="-10" dirty="0">
                <a:latin typeface="Calibri"/>
                <a:cs typeface="Calibri"/>
              </a:rPr>
              <a:t>Miyoko Chu, </a:t>
            </a:r>
            <a:r>
              <a:rPr lang="en-US" sz="2000" spc="-10" dirty="0">
                <a:latin typeface="Calibri"/>
                <a:cs typeface="Calibri"/>
              </a:rPr>
              <a:t>Senior Director, Science Communications</a:t>
            </a:r>
          </a:p>
          <a:p>
            <a:pPr marL="469900" marR="5080" lvl="1">
              <a:spcBef>
                <a:spcPts val="795"/>
              </a:spcBef>
              <a:tabLst>
                <a:tab pos="184150" algn="l"/>
              </a:tabLst>
            </a:pPr>
            <a:r>
              <a:rPr lang="en-US" sz="2800" b="1" spc="-10" dirty="0">
                <a:latin typeface="Calibri"/>
                <a:cs typeface="Calibri"/>
              </a:rPr>
              <a:t>American Bird Conservancy (ABC)</a:t>
            </a:r>
          </a:p>
          <a:p>
            <a:pPr marL="927100" marR="5080" lvl="1" indent="-457200">
              <a:spcBef>
                <a:spcPts val="795"/>
              </a:spcBef>
              <a:buFont typeface="Arial" panose="020B0604020202020204" pitchFamily="34" charset="0"/>
              <a:buChar char="•"/>
              <a:tabLst>
                <a:tab pos="184150" algn="l"/>
              </a:tabLst>
            </a:pPr>
            <a:r>
              <a:rPr lang="en-US" sz="2400" spc="-10" dirty="0">
                <a:latin typeface="Calibri"/>
                <a:cs typeface="Calibri"/>
              </a:rPr>
              <a:t>Christine Sheppard, </a:t>
            </a:r>
            <a:r>
              <a:rPr lang="en-US" sz="2000" spc="-10" dirty="0">
                <a:latin typeface="Calibri"/>
                <a:cs typeface="Calibri"/>
              </a:rPr>
              <a:t>Director, Glass Collisions Program</a:t>
            </a:r>
          </a:p>
          <a:p>
            <a:pPr marL="927100" marR="5080" lvl="1" indent="-457200">
              <a:spcBef>
                <a:spcPts val="795"/>
              </a:spcBef>
              <a:buFont typeface="Arial" panose="020B0604020202020204" pitchFamily="34" charset="0"/>
              <a:buChar char="•"/>
              <a:tabLst>
                <a:tab pos="184150" algn="l"/>
              </a:tabLst>
            </a:pPr>
            <a:r>
              <a:rPr lang="en-US" sz="2400" spc="-10" dirty="0">
                <a:latin typeface="Calibri"/>
                <a:cs typeface="Calibri"/>
              </a:rPr>
              <a:t>Bryan Lenz, </a:t>
            </a:r>
            <a:r>
              <a:rPr lang="en-US" sz="2000" spc="-10" dirty="0">
                <a:latin typeface="Calibri"/>
                <a:cs typeface="Calibri"/>
              </a:rPr>
              <a:t>Glass Collisions Program Manager</a:t>
            </a:r>
          </a:p>
          <a:p>
            <a:pPr marL="469900" marR="5080" lvl="1">
              <a:spcBef>
                <a:spcPts val="795"/>
              </a:spcBef>
              <a:tabLst>
                <a:tab pos="184150" algn="l"/>
              </a:tabLst>
            </a:pPr>
            <a:r>
              <a:rPr lang="en-US" sz="2800" b="1" spc="-10" dirty="0">
                <a:latin typeface="Calibri"/>
                <a:cs typeface="Calibri"/>
              </a:rPr>
              <a:t>Facilities and Campus Services (FCS)</a:t>
            </a:r>
          </a:p>
          <a:p>
            <a:pPr marL="927100" marR="5080" lvl="1" indent="-457200">
              <a:spcBef>
                <a:spcPts val="795"/>
              </a:spcBef>
              <a:buFont typeface="Arial" panose="020B0604020202020204" pitchFamily="34" charset="0"/>
              <a:buChar char="•"/>
              <a:tabLst>
                <a:tab pos="184150" algn="l"/>
              </a:tabLst>
            </a:pPr>
            <a:r>
              <a:rPr lang="en-US" sz="2400" spc="-10" dirty="0">
                <a:latin typeface="Calibri"/>
                <a:cs typeface="Calibri"/>
              </a:rPr>
              <a:t>J Shermeta, </a:t>
            </a:r>
            <a:r>
              <a:rPr lang="en-US" sz="2000" spc="-10" dirty="0">
                <a:latin typeface="Calibri"/>
                <a:cs typeface="Calibri"/>
              </a:rPr>
              <a:t>Associate University Architect</a:t>
            </a:r>
          </a:p>
          <a:p>
            <a:pPr marL="927100" marR="5080" lvl="1" indent="-457200">
              <a:spcBef>
                <a:spcPts val="795"/>
              </a:spcBef>
              <a:buFont typeface="Arial" panose="020B0604020202020204" pitchFamily="34" charset="0"/>
              <a:buChar char="•"/>
              <a:tabLst>
                <a:tab pos="184150" algn="l"/>
              </a:tabLst>
            </a:pPr>
            <a:r>
              <a:rPr lang="en-US" sz="2400" spc="-10" dirty="0">
                <a:latin typeface="Calibri"/>
                <a:cs typeface="Calibri"/>
              </a:rPr>
              <a:t>David Cutter, </a:t>
            </a:r>
            <a:r>
              <a:rPr lang="en-US" sz="2000" spc="-10" dirty="0">
                <a:latin typeface="Calibri"/>
                <a:cs typeface="Calibri"/>
              </a:rPr>
              <a:t>University Landscape Architect</a:t>
            </a:r>
          </a:p>
          <a:p>
            <a:pPr marL="927100" marR="5080" lvl="1" indent="-457200">
              <a:spcBef>
                <a:spcPts val="795"/>
              </a:spcBef>
              <a:buFont typeface="Arial" panose="020B0604020202020204" pitchFamily="34" charset="0"/>
              <a:buChar char="•"/>
              <a:tabLst>
                <a:tab pos="184150" algn="l"/>
              </a:tabLst>
            </a:pPr>
            <a:r>
              <a:rPr lang="en-US" sz="2400" spc="-10" dirty="0">
                <a:latin typeface="Calibri"/>
                <a:cs typeface="Calibri"/>
              </a:rPr>
              <a:t>Nadine </a:t>
            </a:r>
            <a:r>
              <a:rPr lang="en-US" sz="2400" spc="-10" dirty="0" err="1">
                <a:latin typeface="Calibri"/>
                <a:cs typeface="Calibri"/>
              </a:rPr>
              <a:t>Hachmann</a:t>
            </a:r>
            <a:r>
              <a:rPr lang="en-US" sz="2400" spc="-10" dirty="0">
                <a:latin typeface="Calibri"/>
                <a:cs typeface="Calibri"/>
              </a:rPr>
              <a:t>, </a:t>
            </a:r>
            <a:r>
              <a:rPr lang="en-US" sz="2000" spc="-10" dirty="0">
                <a:latin typeface="Calibri"/>
                <a:cs typeface="Calibri"/>
              </a:rPr>
              <a:t>Section Manager Architecture &amp; Civil Engineering</a:t>
            </a:r>
          </a:p>
          <a:p>
            <a:pPr marL="927100" marR="5080" lvl="1" indent="-457200">
              <a:spcBef>
                <a:spcPts val="795"/>
              </a:spcBef>
              <a:buFont typeface="Arial" panose="020B0604020202020204" pitchFamily="34" charset="0"/>
              <a:buChar char="•"/>
              <a:tabLst>
                <a:tab pos="184150" algn="l"/>
              </a:tabLst>
            </a:pPr>
            <a:endParaRPr lang="en-US" sz="2400" spc="-10" dirty="0">
              <a:latin typeface="Calibri"/>
              <a:cs typeface="Calibri"/>
            </a:endParaRPr>
          </a:p>
        </p:txBody>
      </p:sp>
      <p:sp>
        <p:nvSpPr>
          <p:cNvPr id="5" name="TextBox 4">
            <a:extLst>
              <a:ext uri="{FF2B5EF4-FFF2-40B4-BE49-F238E27FC236}">
                <a16:creationId xmlns:a16="http://schemas.microsoft.com/office/drawing/2014/main" id="{3B75FCC8-90C7-427D-A47E-85EDF3E363D8}"/>
              </a:ext>
            </a:extLst>
          </p:cNvPr>
          <p:cNvSpPr txBox="1"/>
          <p:nvPr/>
        </p:nvSpPr>
        <p:spPr>
          <a:xfrm>
            <a:off x="0" y="381000"/>
            <a:ext cx="9143999" cy="492443"/>
          </a:xfrm>
          <a:prstGeom prst="rect">
            <a:avLst/>
          </a:prstGeom>
          <a:noFill/>
        </p:spPr>
        <p:txBody>
          <a:bodyPr wrap="square" rtlCol="0">
            <a:spAutoFit/>
          </a:bodyPr>
          <a:lstStyle/>
          <a:p>
            <a:r>
              <a:rPr lang="en-US" sz="2600" b="1" dirty="0">
                <a:solidFill>
                  <a:schemeClr val="bg1">
                    <a:lumMod val="50000"/>
                  </a:schemeClr>
                </a:solidFill>
                <a:latin typeface="Arial" panose="020B0604020202020204" pitchFamily="34" charset="0"/>
                <a:cs typeface="Arial" panose="020B0604020202020204" pitchFamily="34" charset="0"/>
              </a:rPr>
              <a:t>Cornell University Bird Friendly Design Standards Team</a:t>
            </a:r>
          </a:p>
        </p:txBody>
      </p:sp>
    </p:spTree>
    <p:extLst>
      <p:ext uri="{BB962C8B-B14F-4D97-AF65-F5344CB8AC3E}">
        <p14:creationId xmlns:p14="http://schemas.microsoft.com/office/powerpoint/2010/main" val="35511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398" y="932154"/>
            <a:ext cx="8362952" cy="2475678"/>
          </a:xfrm>
          <a:prstGeom prst="rect">
            <a:avLst/>
          </a:prstGeom>
        </p:spPr>
        <p:txBody>
          <a:bodyPr vert="horz" wrap="square" lIns="0" tIns="53975" rIns="0" bIns="0" rtlCol="0" anchor="t">
            <a:spAutoFit/>
          </a:bodyPr>
          <a:lstStyle/>
          <a:p>
            <a:pPr marL="755650" marR="5080" lvl="1" indent="-285750">
              <a:spcBef>
                <a:spcPts val="795"/>
              </a:spcBef>
              <a:buFont typeface="Arial" panose="020B0604020202020204" pitchFamily="34" charset="0"/>
              <a:buChar char="•"/>
              <a:tabLst>
                <a:tab pos="184150" algn="l"/>
              </a:tabLst>
            </a:pPr>
            <a:r>
              <a:rPr lang="en-US" sz="1600" b="1" dirty="0">
                <a:solidFill>
                  <a:srgbClr val="C00000"/>
                </a:solidFill>
                <a:latin typeface="lineto-brown-pro-light"/>
              </a:rPr>
              <a:t>Collisions with glass claim the lives of millions of birds every year. </a:t>
            </a:r>
            <a:r>
              <a:rPr lang="en-US" sz="1600" b="1" dirty="0">
                <a:solidFill>
                  <a:srgbClr val="C00000"/>
                </a:solidFill>
                <a:highlight>
                  <a:srgbClr val="FFFF00"/>
                </a:highlight>
                <a:latin typeface="lineto-brown-pro-light"/>
              </a:rPr>
              <a:t>Birds are unable to pick up clues that windows are present </a:t>
            </a:r>
            <a:r>
              <a:rPr lang="en-US" sz="1600" b="1" dirty="0">
                <a:solidFill>
                  <a:srgbClr val="C00000"/>
                </a:solidFill>
                <a:latin typeface="lineto-brown-pro-light"/>
              </a:rPr>
              <a:t>and frequently don’t survive the impact. Because of this, cities and states in North America are adopting bird-friendly guidelines to improve the bird safety of building materials and designs.</a:t>
            </a:r>
          </a:p>
          <a:p>
            <a:pPr marL="755650" marR="5080" lvl="1" indent="-285750">
              <a:spcBef>
                <a:spcPts val="795"/>
              </a:spcBef>
              <a:buFont typeface="Arial" panose="020B0604020202020204" pitchFamily="34" charset="0"/>
              <a:buChar char="•"/>
              <a:tabLst>
                <a:tab pos="184150" algn="l"/>
              </a:tabLst>
            </a:pPr>
            <a:r>
              <a:rPr lang="en-US" sz="1600" b="1" dirty="0">
                <a:solidFill>
                  <a:srgbClr val="C00000"/>
                </a:solidFill>
                <a:latin typeface="lineto-brown-pro-light"/>
              </a:rPr>
              <a:t>The Cornell campus is renowned for the wealth of the natural environment from the Botanic Gardens and the Arboretum to the gorge woodlands settings, birds of many varieties, consider Cornell their home.</a:t>
            </a:r>
            <a:endParaRPr lang="en-US" sz="1600" b="1" i="0" dirty="0">
              <a:solidFill>
                <a:srgbClr val="C00000"/>
              </a:solidFill>
              <a:effectLst/>
              <a:latin typeface="lineto-brown-pro-light"/>
            </a:endParaRPr>
          </a:p>
          <a:p>
            <a:pPr marL="755650" marR="5080" lvl="1" indent="-285750">
              <a:spcBef>
                <a:spcPts val="795"/>
              </a:spcBef>
              <a:buFont typeface="Arial" panose="020B0604020202020204" pitchFamily="34" charset="0"/>
              <a:buChar char="•"/>
              <a:tabLst>
                <a:tab pos="184150" algn="l"/>
              </a:tabLst>
            </a:pPr>
            <a:r>
              <a:rPr lang="en-US" sz="1600" b="1" dirty="0">
                <a:solidFill>
                  <a:srgbClr val="C00000"/>
                </a:solidFill>
                <a:latin typeface="lineto-brown-pro-light"/>
              </a:rPr>
              <a:t>The purpose of this standard is to reduce bird strikes on new construction on the Ithaca campus. </a:t>
            </a:r>
          </a:p>
        </p:txBody>
      </p:sp>
      <p:sp>
        <p:nvSpPr>
          <p:cNvPr id="5" name="TextBox 4">
            <a:extLst>
              <a:ext uri="{FF2B5EF4-FFF2-40B4-BE49-F238E27FC236}">
                <a16:creationId xmlns:a16="http://schemas.microsoft.com/office/drawing/2014/main" id="{3B75FCC8-90C7-427D-A47E-85EDF3E363D8}"/>
              </a:ext>
            </a:extLst>
          </p:cNvPr>
          <p:cNvSpPr txBox="1"/>
          <p:nvPr/>
        </p:nvSpPr>
        <p:spPr>
          <a:xfrm>
            <a:off x="533400" y="279402"/>
            <a:ext cx="5219700" cy="584775"/>
          </a:xfrm>
          <a:prstGeom prst="rect">
            <a:avLst/>
          </a:prstGeom>
          <a:noFill/>
        </p:spPr>
        <p:txBody>
          <a:bodyPr wrap="square" rtlCol="0">
            <a:spAutoFit/>
          </a:bodyPr>
          <a:lstStyle/>
          <a:p>
            <a:r>
              <a:rPr lang="en-US" sz="3200" b="1" dirty="0">
                <a:solidFill>
                  <a:schemeClr val="bg1">
                    <a:lumMod val="50000"/>
                  </a:schemeClr>
                </a:solidFill>
                <a:latin typeface="Arial" panose="020B0604020202020204" pitchFamily="34" charset="0"/>
                <a:cs typeface="Arial" panose="020B0604020202020204" pitchFamily="34" charset="0"/>
              </a:rPr>
              <a:t>Purpose and Need</a:t>
            </a:r>
          </a:p>
        </p:txBody>
      </p:sp>
      <p:pic>
        <p:nvPicPr>
          <p:cNvPr id="1026" name="Picture 3" descr="Diagram&#10;&#10;Description automatically generated">
            <a:extLst>
              <a:ext uri="{FF2B5EF4-FFF2-40B4-BE49-F238E27FC236}">
                <a16:creationId xmlns:a16="http://schemas.microsoft.com/office/drawing/2014/main" id="{20CEAD0B-8BD8-B83A-FE09-31FA4DB53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3502413"/>
            <a:ext cx="4705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4B97AE7-4074-1E73-C8FA-FA23CD084FAE}"/>
              </a:ext>
            </a:extLst>
          </p:cNvPr>
          <p:cNvPicPr>
            <a:picLocks noChangeAspect="1"/>
          </p:cNvPicPr>
          <p:nvPr/>
        </p:nvPicPr>
        <p:blipFill>
          <a:blip r:embed="rId4"/>
          <a:stretch>
            <a:fillRect/>
          </a:stretch>
        </p:blipFill>
        <p:spPr>
          <a:xfrm>
            <a:off x="-36739" y="3489111"/>
            <a:ext cx="4475389" cy="3194651"/>
          </a:xfrm>
          <a:prstGeom prst="rect">
            <a:avLst/>
          </a:prstGeom>
        </p:spPr>
      </p:pic>
    </p:spTree>
    <p:extLst>
      <p:ext uri="{BB962C8B-B14F-4D97-AF65-F5344CB8AC3E}">
        <p14:creationId xmlns:p14="http://schemas.microsoft.com/office/powerpoint/2010/main" val="27921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5799" y="1026735"/>
            <a:ext cx="8262257" cy="6425477"/>
          </a:xfrm>
          <a:prstGeom prst="rect">
            <a:avLst/>
          </a:prstGeom>
        </p:spPr>
        <p:txBody>
          <a:bodyPr vert="horz" wrap="square" lIns="0" tIns="53975" rIns="0" bIns="0" rtlCol="0" anchor="t">
            <a:spAutoFit/>
          </a:bodyPr>
          <a:lstStyle/>
          <a:p>
            <a:pPr marL="342900" marR="0" lvl="0" indent="-342900">
              <a:spcBef>
                <a:spcPts val="0"/>
              </a:spcBef>
              <a:spcAft>
                <a:spcPts val="1200"/>
              </a:spcAft>
              <a:buFont typeface="New York"/>
              <a:buAutoNum type="alphaUcPeriod"/>
            </a:pPr>
            <a:r>
              <a:rPr lang="en-US" sz="1800" b="1" dirty="0">
                <a:effectLst/>
                <a:latin typeface="Arial" panose="020B0604020202020204" pitchFamily="34" charset="0"/>
                <a:ea typeface="Times New Roman" panose="02020603050405020304" pitchFamily="18" charset="0"/>
                <a:cs typeface="Arial" panose="020B0604020202020204" pitchFamily="34" charset="0"/>
              </a:rPr>
              <a:t>General Services Administration P100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cs typeface="Arial" panose="020B0604020202020204" pitchFamily="34" charset="0"/>
              </a:rPr>
              <a:t> 	In June 2020, the House of Representatives passed H.R. 2, the </a:t>
            </a:r>
            <a:r>
              <a:rPr lang="en-US" sz="1800" b="1" i="0" u="none" strike="noStrike" baseline="0" dirty="0">
                <a:solidFill>
                  <a:srgbClr val="000000"/>
                </a:solidFill>
                <a:latin typeface="Arial" panose="020B0604020202020204" pitchFamily="34" charset="0"/>
                <a:cs typeface="Arial" panose="020B0604020202020204" pitchFamily="34" charset="0"/>
              </a:rPr>
              <a:t>Bird Safe Buildings Act</a:t>
            </a:r>
            <a:r>
              <a:rPr lang="en-US" sz="1800" b="0" i="0" u="none" strike="noStrike" baseline="0" dirty="0">
                <a:solidFill>
                  <a:srgbClr val="000000"/>
                </a:solidFill>
                <a:latin typeface="Arial" panose="020B0604020202020204" pitchFamily="34" charset="0"/>
                <a:cs typeface="Arial" panose="020B0604020202020204" pitchFamily="34" charset="0"/>
              </a:rPr>
              <a:t>, which mandates all public buildings managed by GSA to be designed or altered in a bird friendly manner. </a:t>
            </a:r>
          </a:p>
          <a:p>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1200"/>
              </a:spcAft>
              <a:buFont typeface="+mj-lt"/>
              <a:buAutoNum type="alphaUcPeriod" startAt="2"/>
            </a:pPr>
            <a:r>
              <a:rPr lang="en-US" sz="1800" b="1" dirty="0">
                <a:effectLst/>
                <a:latin typeface="Arial" panose="020B0604020202020204" pitchFamily="34" charset="0"/>
                <a:ea typeface="Times New Roman" panose="02020603050405020304" pitchFamily="18" charset="0"/>
                <a:cs typeface="Arial" panose="020B0604020202020204" pitchFamily="34" charset="0"/>
              </a:rPr>
              <a:t>LEED Credit #55: Reducing Bird Collisions </a:t>
            </a:r>
          </a:p>
          <a:p>
            <a:pPr marL="800100" lvl="1" indent="-342900">
              <a:spcAft>
                <a:spcPts val="1200"/>
              </a:spcAft>
              <a:buFont typeface="Arial" panose="020B0604020202020204" pitchFamily="34" charset="0"/>
              <a:buChar char="•"/>
            </a:pPr>
            <a:r>
              <a:rPr lang="en-US" b="0" i="0" u="none" strike="noStrike" baseline="0" dirty="0">
                <a:solidFill>
                  <a:srgbClr val="000000"/>
                </a:solidFill>
                <a:latin typeface="Arial" panose="020B0604020202020204" pitchFamily="34" charset="0"/>
                <a:cs typeface="Arial" panose="020B0604020202020204" pitchFamily="34" charset="0"/>
              </a:rPr>
              <a:t>Leadership in Energy and Environmental Design (LEED) acknowledges the importance of </a:t>
            </a:r>
            <a:r>
              <a:rPr lang="en-US" b="0" i="0" u="none" strike="noStrike" baseline="0" dirty="0">
                <a:solidFill>
                  <a:srgbClr val="0562C1"/>
                </a:solidFill>
                <a:latin typeface="Arial" panose="020B0604020202020204" pitchFamily="34" charset="0"/>
                <a:cs typeface="Arial" panose="020B0604020202020204" pitchFamily="34" charset="0"/>
              </a:rPr>
              <a:t>bird-friendly design </a:t>
            </a:r>
            <a:r>
              <a:rPr lang="en-US" b="0" i="0" u="none" strike="noStrike" baseline="0" dirty="0">
                <a:solidFill>
                  <a:srgbClr val="000000"/>
                </a:solidFill>
                <a:latin typeface="Arial" panose="020B0604020202020204" pitchFamily="34" charset="0"/>
                <a:cs typeface="Arial" panose="020B0604020202020204" pitchFamily="34" charset="0"/>
              </a:rPr>
              <a:t>and related </a:t>
            </a:r>
            <a:r>
              <a:rPr lang="en-US" b="0" i="0" u="none" strike="noStrike" baseline="0" dirty="0">
                <a:solidFill>
                  <a:srgbClr val="0562C1"/>
                </a:solidFill>
                <a:latin typeface="Arial" panose="020B0604020202020204" pitchFamily="34" charset="0"/>
                <a:cs typeface="Arial" panose="020B0604020202020204" pitchFamily="34" charset="0"/>
              </a:rPr>
              <a:t>measures </a:t>
            </a:r>
            <a:r>
              <a:rPr lang="en-US" b="0" i="0" u="none" strike="noStrike" baseline="0" dirty="0">
                <a:solidFill>
                  <a:srgbClr val="000000"/>
                </a:solidFill>
                <a:latin typeface="Arial" panose="020B0604020202020204" pitchFamily="34" charset="0"/>
                <a:cs typeface="Arial" panose="020B0604020202020204" pitchFamily="34" charset="0"/>
              </a:rPr>
              <a:t>through an INNOVATION credit. </a:t>
            </a:r>
          </a:p>
          <a:p>
            <a:pPr marL="800100" lvl="1" indent="-342900">
              <a:spcAft>
                <a:spcPts val="1200"/>
              </a:spcAft>
              <a:buFont typeface="Arial" panose="020B0604020202020204" pitchFamily="34" charset="0"/>
              <a:buChar char="•"/>
            </a:pPr>
            <a:r>
              <a:rPr lang="en-US" b="0" i="0" u="none" strike="noStrike" baseline="0" dirty="0">
                <a:solidFill>
                  <a:srgbClr val="000000"/>
                </a:solidFill>
                <a:latin typeface="Arial" panose="020B0604020202020204" pitchFamily="34" charset="0"/>
                <a:cs typeface="Arial" panose="020B0604020202020204" pitchFamily="34" charset="0"/>
              </a:rPr>
              <a:t>In addition, taking steps to reduce bird collisions with glass supports the intention of Executive Order 13186: Responsibilities of Federal Agencies to Protect Migratory Birds. </a:t>
            </a:r>
          </a:p>
          <a:p>
            <a:pPr marL="342900" marR="0" lvl="0" indent="-342900">
              <a:spcBef>
                <a:spcPts val="0"/>
              </a:spcBef>
              <a:spcAft>
                <a:spcPts val="1200"/>
              </a:spcAft>
              <a:buFont typeface="New York"/>
              <a:buAutoNum type="alphaUcPeriod" startAt="2"/>
            </a:pPr>
            <a:r>
              <a:rPr lang="en-US" sz="1800" b="1" dirty="0">
                <a:effectLst/>
                <a:latin typeface="Arial" panose="020B0604020202020204" pitchFamily="34" charset="0"/>
                <a:ea typeface="Times New Roman" panose="02020603050405020304" pitchFamily="18" charset="0"/>
                <a:cs typeface="Arial" panose="020B0604020202020204" pitchFamily="34" charset="0"/>
              </a:rPr>
              <a:t>The Yale Bird-Friendly Building Initiative</a:t>
            </a:r>
          </a:p>
          <a:p>
            <a:pPr marL="342900" marR="0" lvl="0" indent="-342900">
              <a:spcBef>
                <a:spcPts val="0"/>
              </a:spcBef>
              <a:spcAft>
                <a:spcPts val="1200"/>
              </a:spcAft>
              <a:buFont typeface="New York"/>
              <a:buAutoNum type="alphaUcPeriod" startAt="2"/>
            </a:pPr>
            <a:r>
              <a:rPr lang="en-US" sz="1800" b="1" dirty="0">
                <a:effectLst/>
                <a:latin typeface="Arial" panose="020B0604020202020204" pitchFamily="34" charset="0"/>
                <a:ea typeface="Times New Roman" panose="02020603050405020304" pitchFamily="18" charset="0"/>
                <a:cs typeface="Arial" panose="020B0604020202020204" pitchFamily="34" charset="0"/>
              </a:rPr>
              <a:t>Princeton University Bird Safe Building Design</a:t>
            </a:r>
          </a:p>
          <a:p>
            <a:pPr marL="342900" indent="-342900">
              <a:spcAft>
                <a:spcPts val="1200"/>
              </a:spcAft>
              <a:buFont typeface="New York"/>
              <a:buAutoNum type="alphaUcPeriod" startAt="2"/>
            </a:pPr>
            <a:r>
              <a:rPr lang="en-US" sz="1800" b="1" dirty="0">
                <a:effectLst/>
                <a:latin typeface="Arial" panose="020B0604020202020204" pitchFamily="34" charset="0"/>
                <a:ea typeface="Times New Roman" panose="02020603050405020304" pitchFamily="18" charset="0"/>
                <a:cs typeface="Arial" panose="020B0604020202020204" pitchFamily="34" charset="0"/>
              </a:rPr>
              <a:t>University of Pennsylvania Bird-Friendly Design Guidelines</a:t>
            </a:r>
          </a:p>
          <a:p>
            <a:pPr lvl="1">
              <a:spcAft>
                <a:spcPts val="1200"/>
              </a:spcAf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1200"/>
              </a:spcAft>
              <a:buFont typeface="New York"/>
              <a:buAutoNum type="alphaUcPeriod" startAt="2"/>
            </a:pPr>
            <a:endParaRPr lang="en-US" sz="1800" dirty="0">
              <a:effectLst/>
              <a:latin typeface="New York"/>
              <a:ea typeface="Times New Roman" panose="02020603050405020304" pitchFamily="18" charset="0"/>
              <a:cs typeface="New York"/>
            </a:endParaRPr>
          </a:p>
          <a:p>
            <a:pPr marL="342900" marR="0" lvl="0" indent="-342900">
              <a:spcBef>
                <a:spcPts val="0"/>
              </a:spcBef>
              <a:spcAft>
                <a:spcPts val="1200"/>
              </a:spcAft>
              <a:buFont typeface="New York"/>
              <a:buAutoNum type="alphaUcPeriod" startAt="2"/>
            </a:pPr>
            <a:endParaRPr lang="en-US" sz="1800" dirty="0">
              <a:effectLst/>
              <a:latin typeface="New York"/>
              <a:ea typeface="Times New Roman" panose="02020603050405020304" pitchFamily="18" charset="0"/>
              <a:cs typeface="New York"/>
            </a:endParaRPr>
          </a:p>
        </p:txBody>
      </p:sp>
      <p:sp>
        <p:nvSpPr>
          <p:cNvPr id="5" name="TextBox 4">
            <a:extLst>
              <a:ext uri="{FF2B5EF4-FFF2-40B4-BE49-F238E27FC236}">
                <a16:creationId xmlns:a16="http://schemas.microsoft.com/office/drawing/2014/main" id="{3B75FCC8-90C7-427D-A47E-85EDF3E363D8}"/>
              </a:ext>
            </a:extLst>
          </p:cNvPr>
          <p:cNvSpPr txBox="1"/>
          <p:nvPr/>
        </p:nvSpPr>
        <p:spPr>
          <a:xfrm>
            <a:off x="533400" y="279402"/>
            <a:ext cx="8610600" cy="584775"/>
          </a:xfrm>
          <a:prstGeom prst="rect">
            <a:avLst/>
          </a:prstGeom>
          <a:noFill/>
        </p:spPr>
        <p:txBody>
          <a:bodyPr wrap="square" rtlCol="0">
            <a:spAutoFit/>
          </a:bodyPr>
          <a:lstStyle/>
          <a:p>
            <a:r>
              <a:rPr lang="en-US" sz="3200" b="1" dirty="0">
                <a:solidFill>
                  <a:schemeClr val="bg1">
                    <a:lumMod val="50000"/>
                  </a:schemeClr>
                </a:solidFill>
                <a:latin typeface="Arial" panose="020B0604020202020204" pitchFamily="34" charset="0"/>
                <a:cs typeface="Arial" panose="020B0604020202020204" pitchFamily="34" charset="0"/>
              </a:rPr>
              <a:t>Precedents and Related Standards</a:t>
            </a:r>
          </a:p>
        </p:txBody>
      </p:sp>
    </p:spTree>
    <p:extLst>
      <p:ext uri="{BB962C8B-B14F-4D97-AF65-F5344CB8AC3E}">
        <p14:creationId xmlns:p14="http://schemas.microsoft.com/office/powerpoint/2010/main" val="269113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796B7D8-2E9C-3714-8C43-1E084E1FEE72}"/>
              </a:ext>
            </a:extLst>
          </p:cNvPr>
          <p:cNvGrpSpPr/>
          <p:nvPr/>
        </p:nvGrpSpPr>
        <p:grpSpPr>
          <a:xfrm>
            <a:off x="0" y="436934"/>
            <a:ext cx="9144000" cy="6242470"/>
            <a:chOff x="0" y="436934"/>
            <a:chExt cx="9144000" cy="624247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dirty="0">
                  <a:latin typeface="Helvetica" panose="020B0604020202020204" pitchFamily="34" charset="0"/>
                  <a:cs typeface="Helvetica" panose="020B0604020202020204" pitchFamily="34" charset="0"/>
                </a:rPr>
                <a:t>Thurston Hall Addition</a:t>
              </a:r>
            </a:p>
          </p:txBody>
        </p:sp>
        <p:pic>
          <p:nvPicPr>
            <p:cNvPr id="5" name="Picture 4">
              <a:extLst>
                <a:ext uri="{FF2B5EF4-FFF2-40B4-BE49-F238E27FC236}">
                  <a16:creationId xmlns:a16="http://schemas.microsoft.com/office/drawing/2014/main" id="{A72F4DC9-5DAB-A9E3-0EB8-92B370C6A3A5}"/>
                </a:ext>
              </a:extLst>
            </p:cNvPr>
            <p:cNvPicPr>
              <a:picLocks noChangeAspect="1"/>
            </p:cNvPicPr>
            <p:nvPr/>
          </p:nvPicPr>
          <p:blipFill rotWithShape="1">
            <a:blip r:embed="rId3"/>
            <a:srcRect l="21906" r="8928"/>
            <a:stretch/>
          </p:blipFill>
          <p:spPr>
            <a:xfrm>
              <a:off x="234043" y="550914"/>
              <a:ext cx="6324601" cy="5756172"/>
            </a:xfrm>
            <a:prstGeom prst="rect">
              <a:avLst/>
            </a:prstGeom>
          </p:spPr>
        </p:pic>
        <p:sp>
          <p:nvSpPr>
            <p:cNvPr id="6" name="Rectangle 5">
              <a:extLst>
                <a:ext uri="{FF2B5EF4-FFF2-40B4-BE49-F238E27FC236}">
                  <a16:creationId xmlns:a16="http://schemas.microsoft.com/office/drawing/2014/main" id="{51769DCD-E85D-FD22-DC36-4FE80A658C38}"/>
                </a:ext>
              </a:extLst>
            </p:cNvPr>
            <p:cNvSpPr/>
            <p:nvPr/>
          </p:nvSpPr>
          <p:spPr>
            <a:xfrm>
              <a:off x="4572000" y="4174350"/>
              <a:ext cx="2024743" cy="2246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1E49B3-E3A0-675F-C9FB-DDF176B212B8}"/>
                </a:ext>
              </a:extLst>
            </p:cNvPr>
            <p:cNvSpPr/>
            <p:nvPr/>
          </p:nvSpPr>
          <p:spPr>
            <a:xfrm>
              <a:off x="3586843" y="3845217"/>
              <a:ext cx="1970314" cy="272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9DC3B2-F5D6-F76C-75E4-33DBE965E21C}"/>
                </a:ext>
              </a:extLst>
            </p:cNvPr>
            <p:cNvSpPr/>
            <p:nvPr/>
          </p:nvSpPr>
          <p:spPr>
            <a:xfrm>
              <a:off x="2231571" y="1826757"/>
              <a:ext cx="2340429" cy="272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AC6FB16-915D-52D5-F2B7-07E6BC72D485}"/>
                </a:ext>
              </a:extLst>
            </p:cNvPr>
            <p:cNvPicPr>
              <a:picLocks noChangeAspect="1"/>
            </p:cNvPicPr>
            <p:nvPr/>
          </p:nvPicPr>
          <p:blipFill rotWithShape="1">
            <a:blip r:embed="rId3"/>
            <a:srcRect l="2381" t="60969" r="30833"/>
            <a:stretch/>
          </p:blipFill>
          <p:spPr>
            <a:xfrm>
              <a:off x="0" y="4174350"/>
              <a:ext cx="6106887" cy="2246716"/>
            </a:xfrm>
            <a:prstGeom prst="rect">
              <a:avLst/>
            </a:prstGeom>
          </p:spPr>
        </p:pic>
        <p:pic>
          <p:nvPicPr>
            <p:cNvPr id="11" name="Picture 10">
              <a:extLst>
                <a:ext uri="{FF2B5EF4-FFF2-40B4-BE49-F238E27FC236}">
                  <a16:creationId xmlns:a16="http://schemas.microsoft.com/office/drawing/2014/main" id="{F1587069-0470-897D-1567-CCA1B5985DEE}"/>
                </a:ext>
              </a:extLst>
            </p:cNvPr>
            <p:cNvPicPr>
              <a:picLocks noChangeAspect="1"/>
            </p:cNvPicPr>
            <p:nvPr/>
          </p:nvPicPr>
          <p:blipFill>
            <a:blip r:embed="rId4"/>
            <a:stretch>
              <a:fillRect/>
            </a:stretch>
          </p:blipFill>
          <p:spPr>
            <a:xfrm>
              <a:off x="6596743" y="898207"/>
              <a:ext cx="2209800" cy="2890021"/>
            </a:xfrm>
            <a:prstGeom prst="rect">
              <a:avLst/>
            </a:prstGeom>
          </p:spPr>
        </p:pic>
        <p:sp>
          <p:nvSpPr>
            <p:cNvPr id="12" name="object 2">
              <a:extLst>
                <a:ext uri="{FF2B5EF4-FFF2-40B4-BE49-F238E27FC236}">
                  <a16:creationId xmlns:a16="http://schemas.microsoft.com/office/drawing/2014/main" id="{757AD871-10D1-CF96-0F54-C4EAABE4DD44}"/>
                </a:ext>
              </a:extLst>
            </p:cNvPr>
            <p:cNvSpPr txBox="1"/>
            <p:nvPr/>
          </p:nvSpPr>
          <p:spPr>
            <a:xfrm>
              <a:off x="6106887" y="3788228"/>
              <a:ext cx="3037113" cy="2891176"/>
            </a:xfrm>
            <a:prstGeom prst="rect">
              <a:avLst/>
            </a:prstGeom>
          </p:spPr>
          <p:txBody>
            <a:bodyPr vert="horz" wrap="square" lIns="0" tIns="53975" rIns="0" bIns="0" rtlCol="0" anchor="t">
              <a:spAutoFit/>
            </a:bodyPr>
            <a:lstStyle/>
            <a:p>
              <a:pPr marL="469900" marR="5080" lvl="1">
                <a:spcBef>
                  <a:spcPts val="795"/>
                </a:spcBef>
                <a:tabLst>
                  <a:tab pos="184150" algn="l"/>
                </a:tabLst>
              </a:pPr>
              <a:r>
                <a:rPr lang="en-US" b="1" spc="-10" dirty="0">
                  <a:solidFill>
                    <a:srgbClr val="C00000"/>
                  </a:solidFill>
                  <a:latin typeface="Arial" panose="020B0604020202020204" pitchFamily="34" charset="0"/>
                  <a:cs typeface="Arial" panose="020B0604020202020204" pitchFamily="34" charset="0"/>
                </a:rPr>
                <a:t>Local Law 15 of 2020</a:t>
              </a:r>
            </a:p>
            <a:p>
              <a:pPr marL="631825" marR="5080" lvl="1" indent="-161925">
                <a:spcBef>
                  <a:spcPts val="795"/>
                </a:spcBef>
                <a:buFont typeface="Arial" panose="020B0604020202020204" pitchFamily="34" charset="0"/>
                <a:buChar char="•"/>
                <a:tabLst>
                  <a:tab pos="184150" algn="l"/>
                </a:tabLst>
              </a:pPr>
              <a:r>
                <a:rPr lang="en-US" sz="1700" spc="-10" dirty="0">
                  <a:solidFill>
                    <a:srgbClr val="C00000"/>
                  </a:solidFill>
                  <a:latin typeface="Arial" panose="020B0604020202020204" pitchFamily="34" charset="0"/>
                  <a:cs typeface="Arial" panose="020B0604020202020204" pitchFamily="34" charset="0"/>
                </a:rPr>
                <a:t>Requires</a:t>
              </a:r>
              <a:r>
                <a:rPr lang="en-US" sz="1700" b="1" spc="-10" dirty="0">
                  <a:solidFill>
                    <a:srgbClr val="C00000"/>
                  </a:solidFill>
                  <a:latin typeface="Arial" panose="020B0604020202020204" pitchFamily="34" charset="0"/>
                  <a:cs typeface="Arial" panose="020B0604020202020204" pitchFamily="34" charset="0"/>
                </a:rPr>
                <a:t> 90% of envelope </a:t>
              </a:r>
              <a:r>
                <a:rPr lang="en-US" sz="1700" spc="-10" dirty="0">
                  <a:solidFill>
                    <a:srgbClr val="C00000"/>
                  </a:solidFill>
                  <a:latin typeface="Arial" panose="020B0604020202020204" pitchFamily="34" charset="0"/>
                  <a:cs typeface="Arial" panose="020B0604020202020204" pitchFamily="34" charset="0"/>
                </a:rPr>
                <a:t>for first 75 feet of new construction and major alterations that replace all exterior glazing be made of bird-safe materials</a:t>
              </a:r>
            </a:p>
            <a:p>
              <a:pPr marL="631825" marR="5080" lvl="1" indent="-161925">
                <a:spcBef>
                  <a:spcPts val="795"/>
                </a:spcBef>
                <a:buFont typeface="Arial" panose="020B0604020202020204" pitchFamily="34" charset="0"/>
                <a:buChar char="•"/>
                <a:tabLst>
                  <a:tab pos="184150" algn="l"/>
                </a:tabLst>
              </a:pPr>
              <a:r>
                <a:rPr lang="en-US" sz="1700" spc="-10" dirty="0">
                  <a:solidFill>
                    <a:srgbClr val="C00000"/>
                  </a:solidFill>
                  <a:latin typeface="Arial" panose="020B0604020202020204" pitchFamily="34" charset="0"/>
                  <a:cs typeface="Arial" panose="020B0604020202020204" pitchFamily="34" charset="0"/>
                </a:rPr>
                <a:t>Effective January 10, 2021</a:t>
              </a:r>
            </a:p>
          </p:txBody>
        </p:sp>
      </p:grpSp>
      <p:grpSp>
        <p:nvGrpSpPr>
          <p:cNvPr id="20" name="Group 19">
            <a:extLst>
              <a:ext uri="{FF2B5EF4-FFF2-40B4-BE49-F238E27FC236}">
                <a16:creationId xmlns:a16="http://schemas.microsoft.com/office/drawing/2014/main" id="{E010F302-31BE-4256-72A9-6E56473FD94A}"/>
              </a:ext>
            </a:extLst>
          </p:cNvPr>
          <p:cNvGrpSpPr/>
          <p:nvPr/>
        </p:nvGrpSpPr>
        <p:grpSpPr>
          <a:xfrm>
            <a:off x="400050" y="2098901"/>
            <a:ext cx="5689600" cy="2149249"/>
            <a:chOff x="400050" y="2098901"/>
            <a:chExt cx="5689600" cy="2149249"/>
          </a:xfrm>
        </p:grpSpPr>
        <p:sp>
          <p:nvSpPr>
            <p:cNvPr id="15" name="Rectangle 14">
              <a:extLst>
                <a:ext uri="{FF2B5EF4-FFF2-40B4-BE49-F238E27FC236}">
                  <a16:creationId xmlns:a16="http://schemas.microsoft.com/office/drawing/2014/main" id="{D5581FDA-3BB4-AA74-A4FA-0035E2B224CC}"/>
                </a:ext>
              </a:extLst>
            </p:cNvPr>
            <p:cNvSpPr/>
            <p:nvPr/>
          </p:nvSpPr>
          <p:spPr>
            <a:xfrm>
              <a:off x="400050" y="2098901"/>
              <a:ext cx="4572000" cy="2149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4A5326-E6A4-8517-DD86-9127FB6DCBF0}"/>
                </a:ext>
              </a:extLst>
            </p:cNvPr>
            <p:cNvPicPr>
              <a:picLocks noChangeAspect="1"/>
            </p:cNvPicPr>
            <p:nvPr/>
          </p:nvPicPr>
          <p:blipFill>
            <a:blip r:embed="rId5"/>
            <a:stretch>
              <a:fillRect/>
            </a:stretch>
          </p:blipFill>
          <p:spPr>
            <a:xfrm>
              <a:off x="817336" y="2179058"/>
              <a:ext cx="3265895" cy="1834141"/>
            </a:xfrm>
            <a:prstGeom prst="rect">
              <a:avLst/>
            </a:prstGeom>
          </p:spPr>
        </p:pic>
        <p:pic>
          <p:nvPicPr>
            <p:cNvPr id="14" name="Picture 13">
              <a:extLst>
                <a:ext uri="{FF2B5EF4-FFF2-40B4-BE49-F238E27FC236}">
                  <a16:creationId xmlns:a16="http://schemas.microsoft.com/office/drawing/2014/main" id="{8D1D9047-9892-04B0-40F1-B6C7B3C9A177}"/>
                </a:ext>
              </a:extLst>
            </p:cNvPr>
            <p:cNvPicPr>
              <a:picLocks noChangeAspect="1"/>
            </p:cNvPicPr>
            <p:nvPr/>
          </p:nvPicPr>
          <p:blipFill>
            <a:blip r:embed="rId6"/>
            <a:stretch>
              <a:fillRect/>
            </a:stretch>
          </p:blipFill>
          <p:spPr>
            <a:xfrm>
              <a:off x="4231682" y="2179058"/>
              <a:ext cx="1840187" cy="1836369"/>
            </a:xfrm>
            <a:prstGeom prst="rect">
              <a:avLst/>
            </a:prstGeom>
          </p:spPr>
        </p:pic>
        <p:pic>
          <p:nvPicPr>
            <p:cNvPr id="17" name="Picture 16">
              <a:extLst>
                <a:ext uri="{FF2B5EF4-FFF2-40B4-BE49-F238E27FC236}">
                  <a16:creationId xmlns:a16="http://schemas.microsoft.com/office/drawing/2014/main" id="{D69693D1-18EB-A8F1-78A9-6BFFEF3334BD}"/>
                </a:ext>
              </a:extLst>
            </p:cNvPr>
            <p:cNvPicPr>
              <a:picLocks noChangeAspect="1"/>
            </p:cNvPicPr>
            <p:nvPr/>
          </p:nvPicPr>
          <p:blipFill>
            <a:blip r:embed="rId7"/>
            <a:stretch>
              <a:fillRect/>
            </a:stretch>
          </p:blipFill>
          <p:spPr>
            <a:xfrm>
              <a:off x="779237" y="4020800"/>
              <a:ext cx="1140820" cy="106379"/>
            </a:xfrm>
            <a:prstGeom prst="rect">
              <a:avLst/>
            </a:prstGeom>
          </p:spPr>
        </p:pic>
        <p:pic>
          <p:nvPicPr>
            <p:cNvPr id="19" name="Picture 18">
              <a:extLst>
                <a:ext uri="{FF2B5EF4-FFF2-40B4-BE49-F238E27FC236}">
                  <a16:creationId xmlns:a16="http://schemas.microsoft.com/office/drawing/2014/main" id="{E143535F-85D6-BD4D-9DCD-21DD26F502B6}"/>
                </a:ext>
              </a:extLst>
            </p:cNvPr>
            <p:cNvPicPr>
              <a:picLocks noChangeAspect="1"/>
            </p:cNvPicPr>
            <p:nvPr/>
          </p:nvPicPr>
          <p:blipFill>
            <a:blip r:embed="rId8"/>
            <a:stretch>
              <a:fillRect/>
            </a:stretch>
          </p:blipFill>
          <p:spPr>
            <a:xfrm>
              <a:off x="4572000" y="4038194"/>
              <a:ext cx="1517650" cy="114780"/>
            </a:xfrm>
            <a:prstGeom prst="rect">
              <a:avLst/>
            </a:prstGeom>
          </p:spPr>
        </p:pic>
      </p:grpSp>
    </p:spTree>
    <p:extLst>
      <p:ext uri="{BB962C8B-B14F-4D97-AF65-F5344CB8AC3E}">
        <p14:creationId xmlns:p14="http://schemas.microsoft.com/office/powerpoint/2010/main" val="72583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93649F7A-9750-DC9C-27E3-13CA9288057C}"/>
              </a:ext>
            </a:extLst>
          </p:cNvPr>
          <p:cNvSpPr txBox="1"/>
          <p:nvPr/>
        </p:nvSpPr>
        <p:spPr>
          <a:xfrm>
            <a:off x="5455558" y="987601"/>
            <a:ext cx="3631292" cy="4260782"/>
          </a:xfrm>
          <a:prstGeom prst="rect">
            <a:avLst/>
          </a:prstGeom>
        </p:spPr>
        <p:txBody>
          <a:bodyPr vert="horz" wrap="square" lIns="0" tIns="53975" rIns="0" bIns="0" rtlCol="0" anchor="t">
            <a:spAutoFit/>
          </a:bodyPr>
          <a:lstStyle/>
          <a:p>
            <a:pPr marL="469900" marR="5080" lvl="1">
              <a:spcBef>
                <a:spcPts val="795"/>
              </a:spcBef>
              <a:tabLst>
                <a:tab pos="184150" algn="l"/>
              </a:tabLst>
            </a:pPr>
            <a:r>
              <a:rPr lang="en-US" sz="1600" b="1" spc="-10" dirty="0">
                <a:solidFill>
                  <a:srgbClr val="C00000"/>
                </a:solidFill>
                <a:latin typeface="Arial" panose="020B0604020202020204" pitchFamily="34" charset="0"/>
                <a:cs typeface="Arial" panose="020B0604020202020204" pitchFamily="34" charset="0"/>
              </a:rPr>
              <a:t>Key Takeaways:</a:t>
            </a:r>
          </a:p>
          <a:p>
            <a:pPr marL="631825" marR="5080" lvl="1" indent="-161925">
              <a:spcBef>
                <a:spcPts val="795"/>
              </a:spcBef>
              <a:buFont typeface="Arial" panose="020B0604020202020204" pitchFamily="34" charset="0"/>
              <a:buChar char="•"/>
              <a:tabLst>
                <a:tab pos="184150" algn="l"/>
              </a:tabLst>
            </a:pPr>
            <a:r>
              <a:rPr lang="en-US" sz="1600" spc="-10" dirty="0">
                <a:solidFill>
                  <a:srgbClr val="C00000"/>
                </a:solidFill>
                <a:latin typeface="Arial" panose="020B0604020202020204" pitchFamily="34" charset="0"/>
                <a:cs typeface="Arial" panose="020B0604020202020204" pitchFamily="34" charset="0"/>
              </a:rPr>
              <a:t>Develop site design and building shape to mitigate bird strikes </a:t>
            </a:r>
          </a:p>
          <a:p>
            <a:pPr marL="631825" marR="5080" lvl="1" indent="-161925">
              <a:spcBef>
                <a:spcPts val="795"/>
              </a:spcBef>
              <a:buFont typeface="Arial" panose="020B0604020202020204" pitchFamily="34" charset="0"/>
              <a:buChar char="•"/>
              <a:tabLst>
                <a:tab pos="184150" algn="l"/>
              </a:tabLst>
            </a:pPr>
            <a:r>
              <a:rPr lang="en-US" sz="1600" spc="-10" dirty="0">
                <a:solidFill>
                  <a:srgbClr val="C00000"/>
                </a:solidFill>
                <a:latin typeface="Arial" panose="020B0604020202020204" pitchFamily="34" charset="0"/>
                <a:cs typeface="Arial" panose="020B0604020202020204" pitchFamily="34" charset="0"/>
              </a:rPr>
              <a:t>Fritted glass or UV reflective glass on large areas of glazing</a:t>
            </a:r>
          </a:p>
          <a:p>
            <a:pPr marL="631825" marR="5080" lvl="1" indent="-161925">
              <a:spcBef>
                <a:spcPts val="795"/>
              </a:spcBef>
              <a:buFont typeface="Arial" panose="020B0604020202020204" pitchFamily="34" charset="0"/>
              <a:buChar char="•"/>
              <a:tabLst>
                <a:tab pos="184150" algn="l"/>
              </a:tabLst>
            </a:pPr>
            <a:r>
              <a:rPr lang="en-US" sz="1600" spc="-10" dirty="0">
                <a:solidFill>
                  <a:srgbClr val="C00000"/>
                </a:solidFill>
                <a:latin typeface="Arial" panose="020B0604020202020204" pitchFamily="34" charset="0"/>
                <a:cs typeface="Arial" panose="020B0604020202020204" pitchFamily="34" charset="0"/>
              </a:rPr>
              <a:t>Prioritize large glazed areas near landscaped elements such as roof gardens, glass corners, and glass building connectors for bird friendly materials</a:t>
            </a:r>
          </a:p>
          <a:p>
            <a:pPr marL="631825" marR="5080" lvl="1" indent="-161925">
              <a:spcBef>
                <a:spcPts val="795"/>
              </a:spcBef>
              <a:buFont typeface="Arial" panose="020B0604020202020204" pitchFamily="34" charset="0"/>
              <a:buChar char="•"/>
              <a:tabLst>
                <a:tab pos="184150" algn="l"/>
              </a:tabLst>
            </a:pPr>
            <a:r>
              <a:rPr lang="en-US" sz="1600" spc="-10" dirty="0">
                <a:solidFill>
                  <a:srgbClr val="C00000"/>
                </a:solidFill>
                <a:latin typeface="Arial" panose="020B0604020202020204" pitchFamily="34" charset="0"/>
                <a:cs typeface="Arial" panose="020B0604020202020204" pitchFamily="34" charset="0"/>
              </a:rPr>
              <a:t>Design team to explore appropriate pattern based on building and material design</a:t>
            </a:r>
          </a:p>
          <a:p>
            <a:pPr marL="631825" marR="5080" lvl="1" indent="-161925">
              <a:spcBef>
                <a:spcPts val="795"/>
              </a:spcBef>
              <a:buFont typeface="Arial" panose="020B0604020202020204" pitchFamily="34" charset="0"/>
              <a:buChar char="•"/>
              <a:tabLst>
                <a:tab pos="184150" algn="l"/>
              </a:tabLst>
            </a:pPr>
            <a:r>
              <a:rPr lang="en-US" sz="1600" spc="-10" dirty="0">
                <a:solidFill>
                  <a:srgbClr val="C00000"/>
                </a:solidFill>
                <a:latin typeface="Arial" panose="020B0604020202020204" pitchFamily="34" charset="0"/>
                <a:cs typeface="Arial" panose="020B0604020202020204" pitchFamily="34" charset="0"/>
              </a:rPr>
              <a:t>Cost for addition of frit pattern to be tracked through each phase</a:t>
            </a:r>
          </a:p>
        </p:txBody>
      </p:sp>
      <p:sp>
        <p:nvSpPr>
          <p:cNvPr id="4" name="TextBox 3">
            <a:extLst>
              <a:ext uri="{FF2B5EF4-FFF2-40B4-BE49-F238E27FC236}">
                <a16:creationId xmlns:a16="http://schemas.microsoft.com/office/drawing/2014/main" id="{F659EBAE-5B29-62EE-2F28-9C622BF9211A}"/>
              </a:ext>
            </a:extLst>
          </p:cNvPr>
          <p:cNvSpPr txBox="1"/>
          <p:nvPr/>
        </p:nvSpPr>
        <p:spPr>
          <a:xfrm>
            <a:off x="533400" y="279402"/>
            <a:ext cx="8610600" cy="584775"/>
          </a:xfrm>
          <a:prstGeom prst="rect">
            <a:avLst/>
          </a:prstGeom>
          <a:noFill/>
        </p:spPr>
        <p:txBody>
          <a:bodyPr wrap="square" rtlCol="0">
            <a:spAutoFit/>
          </a:bodyPr>
          <a:lstStyle/>
          <a:p>
            <a:r>
              <a:rPr lang="en-US" sz="3200" b="1" dirty="0">
                <a:solidFill>
                  <a:schemeClr val="bg1">
                    <a:lumMod val="50000"/>
                  </a:schemeClr>
                </a:solidFill>
                <a:latin typeface="Arial" panose="020B0604020202020204" pitchFamily="34" charset="0"/>
                <a:cs typeface="Arial" panose="020B0604020202020204" pitchFamily="34" charset="0"/>
              </a:rPr>
              <a:t>Bird Friendly Design for New Construction</a:t>
            </a:r>
          </a:p>
        </p:txBody>
      </p:sp>
      <p:grpSp>
        <p:nvGrpSpPr>
          <p:cNvPr id="11" name="Group 10">
            <a:extLst>
              <a:ext uri="{FF2B5EF4-FFF2-40B4-BE49-F238E27FC236}">
                <a16:creationId xmlns:a16="http://schemas.microsoft.com/office/drawing/2014/main" id="{4111A172-244A-4845-88F3-57AAC00DCC5A}"/>
              </a:ext>
            </a:extLst>
          </p:cNvPr>
          <p:cNvGrpSpPr/>
          <p:nvPr/>
        </p:nvGrpSpPr>
        <p:grpSpPr>
          <a:xfrm>
            <a:off x="107950" y="987601"/>
            <a:ext cx="5675490" cy="5542538"/>
            <a:chOff x="666750" y="987601"/>
            <a:chExt cx="5675490" cy="5542538"/>
          </a:xfrm>
        </p:grpSpPr>
        <p:grpSp>
          <p:nvGrpSpPr>
            <p:cNvPr id="8" name="Group 7">
              <a:extLst>
                <a:ext uri="{FF2B5EF4-FFF2-40B4-BE49-F238E27FC236}">
                  <a16:creationId xmlns:a16="http://schemas.microsoft.com/office/drawing/2014/main" id="{3C0CE85E-C4F3-0614-156E-0DAB4DCB008D}"/>
                </a:ext>
              </a:extLst>
            </p:cNvPr>
            <p:cNvGrpSpPr/>
            <p:nvPr/>
          </p:nvGrpSpPr>
          <p:grpSpPr>
            <a:xfrm>
              <a:off x="666750" y="987601"/>
              <a:ext cx="5675490" cy="5476812"/>
              <a:chOff x="862613" y="1101786"/>
              <a:chExt cx="4655537" cy="4492564"/>
            </a:xfrm>
          </p:grpSpPr>
          <p:pic>
            <p:nvPicPr>
              <p:cNvPr id="6" name="Picture 5">
                <a:extLst>
                  <a:ext uri="{FF2B5EF4-FFF2-40B4-BE49-F238E27FC236}">
                    <a16:creationId xmlns:a16="http://schemas.microsoft.com/office/drawing/2014/main" id="{7F994618-66D1-11AF-2D6C-B1AAAF30A8B1}"/>
                  </a:ext>
                </a:extLst>
              </p:cNvPr>
              <p:cNvPicPr>
                <a:picLocks noChangeAspect="1"/>
              </p:cNvPicPr>
              <p:nvPr/>
            </p:nvPicPr>
            <p:blipFill rotWithShape="1">
              <a:blip r:embed="rId3"/>
              <a:srcRect l="6759" r="35707"/>
              <a:stretch/>
            </p:blipFill>
            <p:spPr>
              <a:xfrm>
                <a:off x="862613" y="1101786"/>
                <a:ext cx="4655537" cy="4492564"/>
              </a:xfrm>
              <a:prstGeom prst="rect">
                <a:avLst/>
              </a:prstGeom>
            </p:spPr>
          </p:pic>
          <p:pic>
            <p:nvPicPr>
              <p:cNvPr id="7" name="Picture 6">
                <a:extLst>
                  <a:ext uri="{FF2B5EF4-FFF2-40B4-BE49-F238E27FC236}">
                    <a16:creationId xmlns:a16="http://schemas.microsoft.com/office/drawing/2014/main" id="{C4A0511A-7CC0-B21D-B0FD-E1750C92F54A}"/>
                  </a:ext>
                </a:extLst>
              </p:cNvPr>
              <p:cNvPicPr>
                <a:picLocks noChangeAspect="1"/>
              </p:cNvPicPr>
              <p:nvPr/>
            </p:nvPicPr>
            <p:blipFill rotWithShape="1">
              <a:blip r:embed="rId3"/>
              <a:srcRect l="81872" t="1624" r="8238" b="80001"/>
              <a:stretch/>
            </p:blipFill>
            <p:spPr>
              <a:xfrm>
                <a:off x="4717852" y="1155700"/>
                <a:ext cx="800298" cy="825500"/>
              </a:xfrm>
              <a:prstGeom prst="rect">
                <a:avLst/>
              </a:prstGeom>
            </p:spPr>
          </p:pic>
        </p:grpSp>
        <p:sp>
          <p:nvSpPr>
            <p:cNvPr id="9" name="Rectangle 8">
              <a:extLst>
                <a:ext uri="{FF2B5EF4-FFF2-40B4-BE49-F238E27FC236}">
                  <a16:creationId xmlns:a16="http://schemas.microsoft.com/office/drawing/2014/main" id="{B58BCC50-122F-6D7F-824B-1EFBEBF81F97}"/>
                </a:ext>
              </a:extLst>
            </p:cNvPr>
            <p:cNvSpPr/>
            <p:nvPr/>
          </p:nvSpPr>
          <p:spPr>
            <a:xfrm>
              <a:off x="763814" y="6254750"/>
              <a:ext cx="5391150" cy="27538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grpSp>
    </p:spTree>
    <p:extLst>
      <p:ext uri="{BB962C8B-B14F-4D97-AF65-F5344CB8AC3E}">
        <p14:creationId xmlns:p14="http://schemas.microsoft.com/office/powerpoint/2010/main" val="17108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350CAF81-0DAB-BB2F-1DAF-112A65597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871"/>
            <a:ext cx="4720359" cy="6108700"/>
          </a:xfrm>
          <a:prstGeom prst="rect">
            <a:avLst/>
          </a:prstGeom>
        </p:spPr>
      </p:pic>
      <p:pic>
        <p:nvPicPr>
          <p:cNvPr id="15" name="Picture 14" descr="Text, letter&#10;&#10;Description automatically generated">
            <a:extLst>
              <a:ext uri="{FF2B5EF4-FFF2-40B4-BE49-F238E27FC236}">
                <a16:creationId xmlns:a16="http://schemas.microsoft.com/office/drawing/2014/main" id="{19170504-D955-F5AE-1930-E069F63A3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3640" y="567871"/>
            <a:ext cx="4720359" cy="6108700"/>
          </a:xfrm>
          <a:prstGeom prst="rect">
            <a:avLst/>
          </a:prstGeom>
        </p:spPr>
      </p:pic>
      <p:sp>
        <p:nvSpPr>
          <p:cNvPr id="2" name="TextBox 1">
            <a:extLst>
              <a:ext uri="{FF2B5EF4-FFF2-40B4-BE49-F238E27FC236}">
                <a16:creationId xmlns:a16="http://schemas.microsoft.com/office/drawing/2014/main" id="{9FA0B021-15A4-EEEE-9429-A35083AFD2FC}"/>
              </a:ext>
            </a:extLst>
          </p:cNvPr>
          <p:cNvSpPr txBox="1"/>
          <p:nvPr/>
        </p:nvSpPr>
        <p:spPr>
          <a:xfrm>
            <a:off x="533400" y="279402"/>
            <a:ext cx="8610600" cy="584775"/>
          </a:xfrm>
          <a:prstGeom prst="rect">
            <a:avLst/>
          </a:prstGeom>
          <a:noFill/>
        </p:spPr>
        <p:txBody>
          <a:bodyPr wrap="square" rtlCol="0">
            <a:spAutoFit/>
          </a:bodyPr>
          <a:lstStyle/>
          <a:p>
            <a:r>
              <a:rPr lang="en-US" sz="3200" b="1" dirty="0">
                <a:solidFill>
                  <a:schemeClr val="bg1">
                    <a:lumMod val="50000"/>
                  </a:schemeClr>
                </a:solidFill>
                <a:latin typeface="Arial" panose="020B0604020202020204" pitchFamily="34" charset="0"/>
                <a:cs typeface="Arial" panose="020B0604020202020204" pitchFamily="34" charset="0"/>
              </a:rPr>
              <a:t>Bird Friendly Design for New Construction</a:t>
            </a:r>
          </a:p>
        </p:txBody>
      </p:sp>
    </p:spTree>
    <p:extLst>
      <p:ext uri="{BB962C8B-B14F-4D97-AF65-F5344CB8AC3E}">
        <p14:creationId xmlns:p14="http://schemas.microsoft.com/office/powerpoint/2010/main" val="1811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7FB19D-7962-28E2-D5E7-D4F10435DEF3}"/>
              </a:ext>
            </a:extLst>
          </p:cNvPr>
          <p:cNvSpPr txBox="1">
            <a:spLocks/>
          </p:cNvSpPr>
          <p:nvPr/>
        </p:nvSpPr>
        <p:spPr>
          <a:xfrm>
            <a:off x="0" y="436934"/>
            <a:ext cx="9144000" cy="538609"/>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accent3"/>
                </a:solidFill>
                <a:latin typeface="+mj-lt"/>
                <a:ea typeface="+mj-ea"/>
                <a:cs typeface="+mj-cs"/>
              </a:defRPr>
            </a:lvl1pPr>
          </a:lstStyle>
          <a:p>
            <a:pPr algn="ctr"/>
            <a:r>
              <a:rPr lang="en-US" b="1" dirty="0">
                <a:solidFill>
                  <a:schemeClr val="bg1">
                    <a:lumMod val="50000"/>
                  </a:schemeClr>
                </a:solidFill>
                <a:latin typeface="Arial" panose="020B0604020202020204" pitchFamily="34" charset="0"/>
                <a:cs typeface="Arial" panose="020B0604020202020204" pitchFamily="34" charset="0"/>
              </a:rPr>
              <a:t>Frit Patterns</a:t>
            </a:r>
          </a:p>
        </p:txBody>
      </p:sp>
      <p:pic>
        <p:nvPicPr>
          <p:cNvPr id="2" name="Picture 1" descr="A picture containing diagram&#10;&#10;Description automatically generated">
            <a:extLst>
              <a:ext uri="{FF2B5EF4-FFF2-40B4-BE49-F238E27FC236}">
                <a16:creationId xmlns:a16="http://schemas.microsoft.com/office/drawing/2014/main" id="{B784516D-E177-D44E-D33E-8036D67A3C75}"/>
              </a:ext>
            </a:extLst>
          </p:cNvPr>
          <p:cNvPicPr>
            <a:picLocks noChangeAspect="1"/>
          </p:cNvPicPr>
          <p:nvPr/>
        </p:nvPicPr>
        <p:blipFill rotWithShape="1">
          <a:blip r:embed="rId3">
            <a:extLst>
              <a:ext uri="{28A0092B-C50C-407E-A947-70E740481C1C}">
                <a14:useLocalDpi xmlns:a14="http://schemas.microsoft.com/office/drawing/2010/main" val="0"/>
              </a:ext>
            </a:extLst>
          </a:blip>
          <a:srcRect b="17041"/>
          <a:stretch/>
        </p:blipFill>
        <p:spPr>
          <a:xfrm>
            <a:off x="5375948" y="1617194"/>
            <a:ext cx="3768052" cy="4167893"/>
          </a:xfrm>
          <a:prstGeom prst="rect">
            <a:avLst/>
          </a:prstGeom>
        </p:spPr>
      </p:pic>
      <p:sp>
        <p:nvSpPr>
          <p:cNvPr id="5" name="TextBox 4">
            <a:extLst>
              <a:ext uri="{FF2B5EF4-FFF2-40B4-BE49-F238E27FC236}">
                <a16:creationId xmlns:a16="http://schemas.microsoft.com/office/drawing/2014/main" id="{FB08E0F9-9CCF-C08A-D6C4-CE8CE4FBE77C}"/>
              </a:ext>
            </a:extLst>
          </p:cNvPr>
          <p:cNvSpPr txBox="1"/>
          <p:nvPr/>
        </p:nvSpPr>
        <p:spPr>
          <a:xfrm>
            <a:off x="5557192" y="5905863"/>
            <a:ext cx="3973830" cy="246221"/>
          </a:xfrm>
          <a:prstGeom prst="rect">
            <a:avLst/>
          </a:prstGeom>
          <a:noFill/>
        </p:spPr>
        <p:txBody>
          <a:bodyPr wrap="square">
            <a:spAutoFit/>
          </a:bodyPr>
          <a:lstStyle/>
          <a:p>
            <a:pPr marL="0" marR="0">
              <a:spcBef>
                <a:spcPts val="0"/>
              </a:spcBef>
              <a:spcAft>
                <a:spcPts val="0"/>
              </a:spcAft>
            </a:pPr>
            <a:r>
              <a:rPr lang="en-US" sz="1000" dirty="0">
                <a:effectLst/>
                <a:latin typeface="Calibri" panose="020F0502020204030204" pitchFamily="34" charset="0"/>
                <a:ea typeface="Calibri" panose="020F0502020204030204" pitchFamily="34" charset="0"/>
              </a:rPr>
              <a:t>Northwestern University </a:t>
            </a:r>
            <a:r>
              <a:rPr lang="en-US" sz="1000" dirty="0" err="1">
                <a:effectLst/>
                <a:latin typeface="Calibri" panose="020F0502020204030204" pitchFamily="34" charset="0"/>
                <a:ea typeface="Calibri" panose="020F0502020204030204" pitchFamily="34" charset="0"/>
              </a:rPr>
              <a:t>FieldHouse</a:t>
            </a:r>
            <a:r>
              <a:rPr lang="en-US" sz="1000" dirty="0">
                <a:effectLst/>
                <a:latin typeface="Calibri" panose="020F0502020204030204" pitchFamily="34" charset="0"/>
                <a:ea typeface="Calibri" panose="020F0502020204030204" pitchFamily="34" charset="0"/>
              </a:rPr>
              <a:t>, Perkins + Will 2018</a:t>
            </a:r>
          </a:p>
        </p:txBody>
      </p:sp>
      <p:pic>
        <p:nvPicPr>
          <p:cNvPr id="1026" name="Graphic 2">
            <a:extLst>
              <a:ext uri="{FF2B5EF4-FFF2-40B4-BE49-F238E27FC236}">
                <a16:creationId xmlns:a16="http://schemas.microsoft.com/office/drawing/2014/main" id="{3BA7C2CB-5D40-D2DC-A4FB-868BCCB182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r="3262"/>
          <a:stretch/>
        </p:blipFill>
        <p:spPr bwMode="auto">
          <a:xfrm>
            <a:off x="0" y="1617195"/>
            <a:ext cx="5375948" cy="416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F2B445B-4954-9C7D-387D-1CC28C2BD6D9}"/>
              </a:ext>
            </a:extLst>
          </p:cNvPr>
          <p:cNvSpPr/>
          <p:nvPr/>
        </p:nvSpPr>
        <p:spPr>
          <a:xfrm>
            <a:off x="5268686" y="1426029"/>
            <a:ext cx="185057" cy="4359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46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17614</TotalTime>
  <Words>1035</Words>
  <Application>Microsoft Office PowerPoint</Application>
  <PresentationFormat>On-screen Show (4:3)</PresentationFormat>
  <Paragraphs>131</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Helvetica</vt:lpstr>
      <vt:lpstr>lineto-brown-pro-light</vt:lpstr>
      <vt:lpstr>New York</vt:lpstr>
      <vt:lpstr>Times New Roman</vt:lpstr>
      <vt:lpstr>Office Theme</vt:lpstr>
      <vt:lpstr>Bird Friendly Building Design for New Construction Standard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Carney</dc:creator>
  <cp:lastModifiedBy>Taylor Thompson</cp:lastModifiedBy>
  <cp:revision>262</cp:revision>
  <cp:lastPrinted>2022-05-18T14:54:56Z</cp:lastPrinted>
  <dcterms:created xsi:type="dcterms:W3CDTF">2021-01-22T22:25:42Z</dcterms:created>
  <dcterms:modified xsi:type="dcterms:W3CDTF">2022-09-29T13:29:04Z</dcterms:modified>
</cp:coreProperties>
</file>