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7.jpg" ContentType="image/jpg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  <p:sldMasterId id="2147483699" r:id="rId6"/>
  </p:sldMasterIdLst>
  <p:notesMasterIdLst>
    <p:notesMasterId r:id="rId25"/>
  </p:notesMasterIdLst>
  <p:sldIdLst>
    <p:sldId id="256" r:id="rId7"/>
    <p:sldId id="257" r:id="rId8"/>
    <p:sldId id="407" r:id="rId9"/>
    <p:sldId id="453" r:id="rId10"/>
    <p:sldId id="448" r:id="rId11"/>
    <p:sldId id="450" r:id="rId12"/>
    <p:sldId id="317" r:id="rId13"/>
    <p:sldId id="370" r:id="rId14"/>
    <p:sldId id="443" r:id="rId15"/>
    <p:sldId id="438" r:id="rId16"/>
    <p:sldId id="440" r:id="rId17"/>
    <p:sldId id="444" r:id="rId18"/>
    <p:sldId id="445" r:id="rId19"/>
    <p:sldId id="447" r:id="rId20"/>
    <p:sldId id="446" r:id="rId21"/>
    <p:sldId id="426" r:id="rId22"/>
    <p:sldId id="449" r:id="rId23"/>
    <p:sldId id="45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79406" autoAdjust="0"/>
  </p:normalViewPr>
  <p:slideViewPr>
    <p:cSldViewPr>
      <p:cViewPr varScale="1">
        <p:scale>
          <a:sx n="90" d="100"/>
          <a:sy n="90" d="100"/>
        </p:scale>
        <p:origin x="228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24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Communicating to broader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C8C5-4DF2-4608-9B2C-FDAB67392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Communicating to broader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C8C5-4DF2-4608-9B2C-FDAB67392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23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98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67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571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C8C5-4DF2-4608-9B2C-FDAB67392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50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C8C5-4DF2-4608-9B2C-FDAB67392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58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C8C5-4DF2-4608-9B2C-FDAB67392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6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r>
              <a:rPr lang="en-US" dirty="0"/>
              <a:t>Promote the great things that have happened and what to expect coming up.</a:t>
            </a:r>
          </a:p>
          <a:p>
            <a:r>
              <a:rPr lang="en-US" dirty="0"/>
              <a:t>PM to translate the 3 week look-ahead into a brief narrative.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C8C5-4DF2-4608-9B2C-FDAB67392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6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C8C5-4DF2-4608-9B2C-FDAB67392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56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Communicating to broader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C8C5-4DF2-4608-9B2C-FDAB67392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59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7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6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March 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106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4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47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735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7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2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2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3"/>
                </a:moveTo>
                <a:lnTo>
                  <a:pt x="9144000" y="222503"/>
                </a:lnTo>
                <a:lnTo>
                  <a:pt x="9144000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70959" y="0"/>
            <a:ext cx="135648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26567"/>
            <a:ext cx="8529319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164" y="1072515"/>
            <a:ext cx="8697671" cy="216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13039" y="6460594"/>
            <a:ext cx="135890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2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-builder.net/public/publicLanding.aspx?QS=77a44d213f2b4e6f9c58df72058bb9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app.e-builder.net/public/publicLanding.aspx?QS=28e52cc1389841e490591b707e4be627" TargetMode="External"/><Relationship Id="rId4" Type="http://schemas.openxmlformats.org/officeDocument/2006/relationships/hyperlink" Target="https://app.e-builder.net/public/publicLanding.aspx?QS=8335337a614748ba81af53818281a13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27, 2022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2258" y="226567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Project Communication Plan Template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4FB0E05-8FF6-08EF-B801-5A8FB4663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96" y="821332"/>
            <a:ext cx="4637608" cy="5730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67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2258" y="226567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Communication Beyond Meeting Minutes: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84B63-A454-BDC3-C3D7-B3FAF34F488D}"/>
              </a:ext>
            </a:extLst>
          </p:cNvPr>
          <p:cNvSpPr txBox="1"/>
          <p:nvPr/>
        </p:nvSpPr>
        <p:spPr>
          <a:xfrm>
            <a:off x="840610" y="764535"/>
            <a:ext cx="6965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985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Constant Contact – E&amp;PM Utilize Jessie’s group to provide these weekly</a:t>
            </a:r>
            <a:endParaRPr kumimoji="0" lang="en-US" sz="1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181903-0797-F65E-D1EE-986665239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98" y="1133867"/>
            <a:ext cx="546881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7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2258" y="226567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Communication Beyond Meeting Minutes: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84B63-A454-BDC3-C3D7-B3FAF34F488D}"/>
              </a:ext>
            </a:extLst>
          </p:cNvPr>
          <p:cNvSpPr txBox="1"/>
          <p:nvPr/>
        </p:nvSpPr>
        <p:spPr>
          <a:xfrm>
            <a:off x="1108479" y="764535"/>
            <a:ext cx="6927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985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Constant Contact – E&amp;PM Utilize Jessie’s group to provide these weekly</a:t>
            </a:r>
            <a:endParaRPr kumimoji="0" lang="en-US" sz="1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0177CC8-C5F9-D7C4-0089-7BE5039D6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48" y="1133867"/>
            <a:ext cx="54101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43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2258" y="226567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Communication Beyond Meeting Minutes: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84B63-A454-BDC3-C3D7-B3FAF34F488D}"/>
              </a:ext>
            </a:extLst>
          </p:cNvPr>
          <p:cNvSpPr txBox="1"/>
          <p:nvPr/>
        </p:nvSpPr>
        <p:spPr>
          <a:xfrm>
            <a:off x="350011" y="764535"/>
            <a:ext cx="8529318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985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Construction Sign:</a:t>
            </a:r>
          </a:p>
          <a:p>
            <a:pPr marL="12700" marR="6985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(See </a:t>
            </a:r>
            <a:r>
              <a:rPr kumimoji="0" lang="en-US" sz="1800" b="0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Gdoc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</a:p>
        </p:txBody>
      </p:sp>
      <p:pic>
        <p:nvPicPr>
          <p:cNvPr id="6" name="Picture 5" descr="A sign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6D2CFDC5-00E5-E7BD-F24F-E7A5E9AAC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18" y="949201"/>
            <a:ext cx="5573183" cy="5287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3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2258" y="226567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Communication Beyond Meeting Minutes: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84B63-A454-BDC3-C3D7-B3FAF34F488D}"/>
              </a:ext>
            </a:extLst>
          </p:cNvPr>
          <p:cNvSpPr txBox="1"/>
          <p:nvPr/>
        </p:nvSpPr>
        <p:spPr>
          <a:xfrm>
            <a:off x="350011" y="764535"/>
            <a:ext cx="8529318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985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Construction Sign:</a:t>
            </a:r>
          </a:p>
          <a:p>
            <a:pPr marL="12700" marR="6985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Version of Exterior Construction Sign – applied to interior barriers at vacated space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963F16C-6589-6B39-A1E1-5144F831D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9" y="2049204"/>
            <a:ext cx="7772400" cy="390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142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2258" y="226567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Communication Beyond Meeting Minutes: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84B63-A454-BDC3-C3D7-B3FAF34F488D}"/>
              </a:ext>
            </a:extLst>
          </p:cNvPr>
          <p:cNvSpPr txBox="1"/>
          <p:nvPr/>
        </p:nvSpPr>
        <p:spPr>
          <a:xfrm>
            <a:off x="530633" y="1012891"/>
            <a:ext cx="8529318" cy="468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Directional Signage at Buildings / Sidewalks, etc.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Meetings to review upcoming shutdowns or impacts to circulation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Project Impact Statements in </a:t>
            </a:r>
            <a:r>
              <a:rPr kumimoji="0" lang="en-US" sz="2000" b="1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</a:t>
            </a: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(Do them early – when known)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Department or College Presentations (PM may facilitate with AE, etc.) (Sometimes referred to as a “Town Hall Meetings”)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Keeping Building Manager and Maintenance Planner in the loop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Ensure project team knows where things are at – even if “spinning” in the background trying to get additional info from AE, Supplier, GC, etc.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What works for some may not for others – are they meeting focused, e-mail, or phone call people?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 info does not travel well (Up or down or across) – how can the PM facilitate or improve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40479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95" y="2244445"/>
            <a:ext cx="6688107" cy="1143000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Georgia"/>
              </a:rPr>
              <a:t>PMPD Presentation on </a:t>
            </a:r>
            <a:br>
              <a:rPr lang="en-US" sz="3200" b="0" dirty="0">
                <a:latin typeface="Georgia"/>
              </a:rPr>
            </a:br>
            <a:r>
              <a:rPr lang="en-US" sz="3200" b="0" dirty="0">
                <a:latin typeface="Georgia"/>
              </a:rPr>
              <a:t>Project 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4045" y="3736101"/>
            <a:ext cx="6005037" cy="1066800"/>
          </a:xfrm>
        </p:spPr>
        <p:txBody>
          <a:bodyPr/>
          <a:lstStyle/>
          <a:p>
            <a:r>
              <a:rPr lang="en-US" sz="2400" dirty="0">
                <a:latin typeface="Georgia"/>
              </a:rPr>
              <a:t> </a:t>
            </a:r>
          </a:p>
          <a:p>
            <a:r>
              <a:rPr lang="en-US" sz="4400" b="0" dirty="0">
                <a:latin typeface="Georgia"/>
              </a:rPr>
              <a:t>Questions?</a:t>
            </a:r>
          </a:p>
          <a:p>
            <a:endParaRPr lang="en-US" sz="1941" dirty="0">
              <a:latin typeface="Georgia"/>
            </a:endParaRPr>
          </a:p>
          <a:p>
            <a:r>
              <a:rPr lang="en-US" sz="2400" b="0" dirty="0">
                <a:latin typeface="Georgia"/>
              </a:rPr>
              <a:t>E&amp;PM</a:t>
            </a:r>
            <a:endParaRPr lang="en-US" sz="2400" dirty="0">
              <a:latin typeface="Georgia"/>
            </a:endParaRPr>
          </a:p>
          <a:p>
            <a:r>
              <a:rPr lang="en-US" sz="2400" b="0" dirty="0">
                <a:latin typeface="Georgia"/>
              </a:rPr>
              <a:t>Sept. 27, 2022</a:t>
            </a:r>
          </a:p>
          <a:p>
            <a:endParaRPr lang="en-US" sz="1941" dirty="0">
              <a:latin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7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2691" y="2998113"/>
            <a:ext cx="5298618" cy="861774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Bird Friendly Design Guideline</a:t>
            </a:r>
          </a:p>
        </p:txBody>
      </p:sp>
    </p:spTree>
    <p:extLst>
      <p:ext uri="{BB962C8B-B14F-4D97-AF65-F5344CB8AC3E}">
        <p14:creationId xmlns:p14="http://schemas.microsoft.com/office/powerpoint/2010/main" val="340713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5345" y="2782669"/>
            <a:ext cx="4173309" cy="129266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AV/Network Equipment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Supply Chain and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Lead Times </a:t>
            </a:r>
          </a:p>
        </p:txBody>
      </p:sp>
    </p:spTree>
    <p:extLst>
      <p:ext uri="{BB962C8B-B14F-4D97-AF65-F5344CB8AC3E}">
        <p14:creationId xmlns:p14="http://schemas.microsoft.com/office/powerpoint/2010/main" val="79986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810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782" y="1206596"/>
            <a:ext cx="5337788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Monthly Update</a:t>
            </a:r>
          </a:p>
          <a:p>
            <a:pPr marL="800100" lvl="1" indent="-342900" fontAlgn="base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Taylor Thompson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 Site Ethical Conduct</a:t>
            </a:r>
          </a:p>
          <a:p>
            <a:pPr marL="800100" lvl="1" indent="-342900" fontAlgn="base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Brenda Frank and Rob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Hoon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Communication</a:t>
            </a:r>
          </a:p>
          <a:p>
            <a:pPr marL="800100" lvl="1" indent="-342900" fontAlgn="base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Brad Newhouse 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Bird Friendly Design Guideline</a:t>
            </a:r>
          </a:p>
          <a:p>
            <a:pPr marL="800100" lvl="1" indent="-342900" fontAlgn="base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Nadine Hachmann and J Shermeta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AV/Network Equipment Supply Chain and Lead Times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Joseph Blasz and Andrew Page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97DB9-263F-542E-7868-16607A9BF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114" y="1409699"/>
            <a:ext cx="3125296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369143" y="6096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Resources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286EF0-D186-F044-8AD0-56657EB5A826}"/>
              </a:ext>
            </a:extLst>
          </p:cNvPr>
          <p:cNvSpPr txBox="1">
            <a:spLocks/>
          </p:cNvSpPr>
          <p:nvPr/>
        </p:nvSpPr>
        <p:spPr>
          <a:xfrm>
            <a:off x="392589" y="1500031"/>
            <a:ext cx="8405714" cy="5053169"/>
          </a:xfrm>
          <a:prstGeom prst="rect">
            <a:avLst/>
          </a:prstGeom>
        </p:spPr>
        <p:txBody>
          <a:bodyPr vert="horz" lIns="80682" tIns="40341" rIns="80682" bIns="40341" rtlCol="0">
            <a:normAutofit fontScale="55000" lnSpcReduction="20000"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579" indent="-309579">
              <a:lnSpc>
                <a:spcPct val="150000"/>
              </a:lnSpc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Building Emergency Responder Radio Coverage (BDA) Systems 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Gdoc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6769" lvl="1" indent="-309579">
              <a:lnSpc>
                <a:spcPct val="15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Find it under Design and </a:t>
            </a: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then Process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6769" lvl="1" indent="-309579">
              <a:lnSpc>
                <a:spcPct val="15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Defines what a BDA system is for PMs, explains when projects should consider them, and details how to scope, design, install, and test system</a:t>
            </a:r>
          </a:p>
          <a:p>
            <a:pPr marL="309579" indent="-309579">
              <a:lnSpc>
                <a:spcPct val="150000"/>
              </a:lnSpc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Project Labor Requirements 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Gdoc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6769" lvl="1" indent="-309579">
              <a:lnSpc>
                <a:spcPct val="15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Find it under Administration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Provides info for PMs regarding labor requirements when executing construction. Ensure projects are executed with appropriate labor and minimize grievances.</a:t>
            </a:r>
          </a:p>
          <a:p>
            <a:pPr marL="309579" indent="-309579">
              <a:lnSpc>
                <a:spcPct val="150000"/>
              </a:lnSpc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FCS EPM Tableau Dashboards 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Gdoc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6769" lvl="1" indent="-309579">
              <a:lnSpc>
                <a:spcPct val="15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PAR Chart – a dashboard created for FCS leadership and PMs to view all PARs per project and each PAR’s details</a:t>
            </a:r>
          </a:p>
          <a:p>
            <a:pPr marL="686769" lvl="1" indent="-309579">
              <a:lnSpc>
                <a:spcPct val="15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Find it under Administration</a:t>
            </a:r>
          </a:p>
          <a:p>
            <a:pPr marL="686769" lvl="1" indent="-309579">
              <a:lnSpc>
                <a:spcPct val="150000"/>
              </a:lnSpc>
            </a:pPr>
            <a:endParaRPr lang="en-US" sz="20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C5D38E0-9305-D649-AF14-9AB2CE31806E}"/>
              </a:ext>
            </a:extLst>
          </p:cNvPr>
          <p:cNvSpPr txBox="1">
            <a:spLocks/>
          </p:cNvSpPr>
          <p:nvPr/>
        </p:nvSpPr>
        <p:spPr>
          <a:xfrm>
            <a:off x="8417859" y="6331946"/>
            <a:ext cx="280698" cy="322169"/>
          </a:xfrm>
          <a:prstGeom prst="rect">
            <a:avLst/>
          </a:prstGeom>
        </p:spPr>
        <p:txBody>
          <a:bodyPr vert="horz" lIns="80682" tIns="40341" rIns="80682" bIns="4034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06867">
              <a:defRPr/>
            </a:pPr>
            <a:fld id="{6315554C-9387-4378-80C2-5F7076CAC952}" type="slidenum">
              <a:rPr lang="en-US" sz="1059">
                <a:solidFill>
                  <a:prstClr val="black">
                    <a:tint val="75000"/>
                  </a:prstClr>
                </a:solidFill>
              </a:rPr>
              <a:pPr defTabSz="806867">
                <a:defRPr/>
              </a:pPr>
              <a:t>3</a:t>
            </a:fld>
            <a:endParaRPr lang="en-US" sz="1059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EEC0C34-DCEA-1F4A-AA0E-17F23C8C9860}"/>
              </a:ext>
            </a:extLst>
          </p:cNvPr>
          <p:cNvSpPr txBox="1">
            <a:spLocks/>
          </p:cNvSpPr>
          <p:nvPr/>
        </p:nvSpPr>
        <p:spPr>
          <a:xfrm>
            <a:off x="369143" y="609600"/>
            <a:ext cx="8405714" cy="665629"/>
          </a:xfrm>
          <a:prstGeom prst="rect">
            <a:avLst/>
          </a:prstGeom>
        </p:spPr>
        <p:txBody>
          <a:bodyPr vert="horz" lIns="88751" tIns="44375" rIns="88751" bIns="4437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87553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Resources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C5D38E0-9305-D649-AF14-9AB2CE31806E}"/>
              </a:ext>
            </a:extLst>
          </p:cNvPr>
          <p:cNvSpPr txBox="1">
            <a:spLocks/>
          </p:cNvSpPr>
          <p:nvPr/>
        </p:nvSpPr>
        <p:spPr>
          <a:xfrm>
            <a:off x="8417859" y="6331946"/>
            <a:ext cx="280698" cy="322169"/>
          </a:xfrm>
          <a:prstGeom prst="rect">
            <a:avLst/>
          </a:prstGeom>
        </p:spPr>
        <p:txBody>
          <a:bodyPr vert="horz" lIns="80682" tIns="40341" rIns="80682" bIns="4034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06867">
              <a:defRPr/>
            </a:pPr>
            <a:fld id="{6315554C-9387-4378-80C2-5F7076CAC952}" type="slidenum">
              <a:rPr lang="en-US" sz="1059">
                <a:solidFill>
                  <a:prstClr val="black">
                    <a:tint val="75000"/>
                  </a:prstClr>
                </a:solidFill>
              </a:rPr>
              <a:pPr defTabSz="806867">
                <a:defRPr/>
              </a:pPr>
              <a:t>4</a:t>
            </a:fld>
            <a:endParaRPr lang="en-US" sz="1059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8E0A8-A172-A9AA-D067-A463254A4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6563"/>
            <a:ext cx="9144000" cy="5055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516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1382" y="2998113"/>
            <a:ext cx="4501235" cy="65948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Job Site Ethical Conduct</a:t>
            </a:r>
          </a:p>
        </p:txBody>
      </p:sp>
    </p:spTree>
    <p:extLst>
      <p:ext uri="{BB962C8B-B14F-4D97-AF65-F5344CB8AC3E}">
        <p14:creationId xmlns:p14="http://schemas.microsoft.com/office/powerpoint/2010/main" val="14040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1382" y="2998113"/>
            <a:ext cx="4501235" cy="43088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5896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95" y="2244445"/>
            <a:ext cx="6688107" cy="1143000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Georgia"/>
              </a:rPr>
              <a:t>PMPD Presentation on </a:t>
            </a:r>
            <a:br>
              <a:rPr lang="en-US" sz="3200" b="0" dirty="0">
                <a:latin typeface="Georgia"/>
              </a:rPr>
            </a:br>
            <a:r>
              <a:rPr lang="en-US" sz="3200" b="0" dirty="0">
                <a:latin typeface="Georgia"/>
              </a:rPr>
              <a:t>Project 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4045" y="3736101"/>
            <a:ext cx="6005037" cy="1066800"/>
          </a:xfrm>
        </p:spPr>
        <p:txBody>
          <a:bodyPr/>
          <a:lstStyle/>
          <a:p>
            <a:r>
              <a:rPr lang="en-US" sz="2400" dirty="0">
                <a:latin typeface="Georgia"/>
              </a:rPr>
              <a:t> </a:t>
            </a:r>
          </a:p>
          <a:p>
            <a:endParaRPr lang="en-US" sz="1941" b="0" dirty="0">
              <a:latin typeface="Georgia"/>
            </a:endParaRPr>
          </a:p>
          <a:p>
            <a:endParaRPr lang="en-US" sz="1941" dirty="0">
              <a:latin typeface="Georgia"/>
            </a:endParaRPr>
          </a:p>
          <a:p>
            <a:endParaRPr lang="en-US" sz="1941" b="0" dirty="0">
              <a:latin typeface="Georgia"/>
            </a:endParaRPr>
          </a:p>
          <a:p>
            <a:endParaRPr lang="en-US" sz="1941" b="0" dirty="0">
              <a:latin typeface="Georgia"/>
            </a:endParaRPr>
          </a:p>
          <a:p>
            <a:r>
              <a:rPr lang="en-US" sz="2400" b="0" dirty="0">
                <a:latin typeface="Georgia"/>
              </a:rPr>
              <a:t>E&amp;PM</a:t>
            </a:r>
            <a:endParaRPr lang="en-US" sz="2400" dirty="0">
              <a:latin typeface="Georgia"/>
            </a:endParaRPr>
          </a:p>
          <a:p>
            <a:r>
              <a:rPr lang="en-US" sz="2400" dirty="0">
                <a:latin typeface="Georgia"/>
              </a:rPr>
              <a:t>Sept.</a:t>
            </a:r>
            <a:r>
              <a:rPr lang="en-US" sz="2400" b="0" dirty="0">
                <a:latin typeface="Georgia"/>
              </a:rPr>
              <a:t> 27, 2022</a:t>
            </a:r>
          </a:p>
          <a:p>
            <a:endParaRPr lang="en-US" sz="1941" dirty="0">
              <a:latin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6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848585" y="290315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spc="-10" dirty="0">
                <a:solidFill>
                  <a:srgbClr val="7E7E7E"/>
                </a:solidFill>
                <a:latin typeface="Calibri"/>
                <a:cs typeface="Calibri"/>
              </a:rPr>
              <a:t>Project Communication - Opportunities!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CEB83-8F22-8DEC-2259-F809252FDBE2}"/>
              </a:ext>
            </a:extLst>
          </p:cNvPr>
          <p:cNvSpPr txBox="1"/>
          <p:nvPr/>
        </p:nvSpPr>
        <p:spPr>
          <a:xfrm>
            <a:off x="117232" y="1219200"/>
            <a:ext cx="902676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PM and Project Communication – clearly and often!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While we would like to think information travels up/down/sideways with no color or spin – let’s not assume.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Work with the project team on an appropriate strategy for project communication.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PAR should not be a communication tool on projects – other conversations and meetings should have taken place prior to circulating.</a:t>
            </a:r>
          </a:p>
        </p:txBody>
      </p:sp>
    </p:spTree>
    <p:extLst>
      <p:ext uri="{BB962C8B-B14F-4D97-AF65-F5344CB8AC3E}">
        <p14:creationId xmlns:p14="http://schemas.microsoft.com/office/powerpoint/2010/main" val="368661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848585" y="290315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Communication Plan: 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3F565E-06A0-D83A-9837-D9CDA8A5F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08" y="896485"/>
            <a:ext cx="6886984" cy="5868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82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15878</TotalTime>
  <Words>583</Words>
  <Application>Microsoft Office PowerPoint</Application>
  <PresentationFormat>On-screen Show (4:3)</PresentationFormat>
  <Paragraphs>113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Helvetica</vt:lpstr>
      <vt:lpstr>Symbol</vt:lpstr>
      <vt:lpstr>Times</vt:lpstr>
      <vt:lpstr>Times New Roman</vt:lpstr>
      <vt:lpstr>Office Theme</vt:lpstr>
      <vt:lpstr>1_Office Theme</vt:lpstr>
      <vt:lpstr>2_Office Theme</vt:lpstr>
      <vt:lpstr>PowerPoint Presentation</vt:lpstr>
      <vt:lpstr>Today’s Agenda</vt:lpstr>
      <vt:lpstr>PowerPoint Presentation</vt:lpstr>
      <vt:lpstr>PowerPoint Presentation</vt:lpstr>
      <vt:lpstr>PowerPoint Presentation</vt:lpstr>
      <vt:lpstr>PowerPoint Presentation</vt:lpstr>
      <vt:lpstr>PMPD Presentation on  Project Communication</vt:lpstr>
      <vt:lpstr>Project Communication - Opportunities!</vt:lpstr>
      <vt:lpstr>Communication Plan: </vt:lpstr>
      <vt:lpstr>Project Communication Plan Template</vt:lpstr>
      <vt:lpstr>Communication Beyond Meeting Minutes:</vt:lpstr>
      <vt:lpstr>Communication Beyond Meeting Minutes:</vt:lpstr>
      <vt:lpstr>Communication Beyond Meeting Minutes:</vt:lpstr>
      <vt:lpstr>Communication Beyond Meeting Minutes:</vt:lpstr>
      <vt:lpstr>Communication Beyond Meeting Minutes:</vt:lpstr>
      <vt:lpstr>PMPD Presentation on  Project Communication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451</cp:revision>
  <cp:lastPrinted>2019-11-12T19:43:45Z</cp:lastPrinted>
  <dcterms:created xsi:type="dcterms:W3CDTF">2014-05-07T13:58:10Z</dcterms:created>
  <dcterms:modified xsi:type="dcterms:W3CDTF">2022-09-27T14:46:19Z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