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jp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434" r:id="rId6"/>
    <p:sldId id="441" r:id="rId7"/>
    <p:sldId id="448" r:id="rId8"/>
    <p:sldId id="262" r:id="rId9"/>
    <p:sldId id="447" r:id="rId10"/>
    <p:sldId id="436" r:id="rId11"/>
    <p:sldId id="445" r:id="rId12"/>
    <p:sldId id="438"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81308" autoAdjust="0"/>
  </p:normalViewPr>
  <p:slideViewPr>
    <p:cSldViewPr>
      <p:cViewPr varScale="1">
        <p:scale>
          <a:sx n="93" d="100"/>
          <a:sy n="93" d="100"/>
        </p:scale>
        <p:origin x="1272"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70C50C-F46C-8A4B-8A41-6A6FBB958D92}" type="datetimeFigureOut">
              <a:rPr lang="en-US" smtClean="0"/>
              <a:t>8/24/2022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53D443-CBAC-934A-8506-FB4DF260D863}" type="slidenum">
              <a:rPr lang="en-US" smtClean="0"/>
              <a:t>‹#›</a:t>
            </a:fld>
            <a:endParaRPr lang="en-US"/>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a:t>
            </a:fld>
            <a:endParaRPr lang="en-US"/>
          </a:p>
        </p:txBody>
      </p:sp>
    </p:spTree>
    <p:extLst>
      <p:ext uri="{BB962C8B-B14F-4D97-AF65-F5344CB8AC3E}">
        <p14:creationId xmlns:p14="http://schemas.microsoft.com/office/powerpoint/2010/main" val="285495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question of whether “specialty work” is outside the exclusive jurisdiction of the BTC Contract (electricians, plumbers, carpenters, painters, masons, sheet metal workers and laborers for those trades)</a:t>
            </a:r>
          </a:p>
        </p:txBody>
      </p:sp>
      <p:sp>
        <p:nvSpPr>
          <p:cNvPr id="4" name="Slide Number Placeholder 3"/>
          <p:cNvSpPr>
            <a:spLocks noGrp="1"/>
          </p:cNvSpPr>
          <p:nvPr>
            <p:ph type="sldNum" sz="quarter" idx="5"/>
          </p:nvPr>
        </p:nvSpPr>
        <p:spPr/>
        <p:txBody>
          <a:bodyPr/>
          <a:lstStyle/>
          <a:p>
            <a:fld id="{3153D443-CBAC-934A-8506-FB4DF260D863}" type="slidenum">
              <a:rPr lang="en-US" smtClean="0"/>
              <a:t>2</a:t>
            </a:fld>
            <a:endParaRPr lang="en-US"/>
          </a:p>
        </p:txBody>
      </p:sp>
    </p:spTree>
    <p:extLst>
      <p:ext uri="{BB962C8B-B14F-4D97-AF65-F5344CB8AC3E}">
        <p14:creationId xmlns:p14="http://schemas.microsoft.com/office/powerpoint/2010/main" val="45945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3</a:t>
            </a:fld>
            <a:endParaRPr lang="en-US"/>
          </a:p>
        </p:txBody>
      </p:sp>
    </p:spTree>
    <p:extLst>
      <p:ext uri="{BB962C8B-B14F-4D97-AF65-F5344CB8AC3E}">
        <p14:creationId xmlns:p14="http://schemas.microsoft.com/office/powerpoint/2010/main" val="4020968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Local #241 - International Brotherhood of Electrical Workers </a:t>
            </a:r>
          </a:p>
          <a:p>
            <a:r>
              <a:rPr lang="en-US" sz="1200" b="0" i="0" u="none" strike="noStrike" kern="1200" baseline="0" dirty="0">
                <a:solidFill>
                  <a:schemeClr val="tx1"/>
                </a:solidFill>
                <a:latin typeface="+mn-lt"/>
                <a:ea typeface="+mn-ea"/>
                <a:cs typeface="+mn-cs"/>
              </a:rPr>
              <a:t>Local #267 - United Association of Plumbers and Steamfitters </a:t>
            </a:r>
          </a:p>
          <a:p>
            <a:r>
              <a:rPr lang="en-US" sz="1200" b="0" i="0" u="none" strike="noStrike" kern="1200" baseline="0" dirty="0">
                <a:solidFill>
                  <a:schemeClr val="tx1"/>
                </a:solidFill>
                <a:latin typeface="+mn-lt"/>
                <a:ea typeface="+mn-ea"/>
                <a:cs typeface="+mn-cs"/>
              </a:rPr>
              <a:t>Local #277 - Northeast Regional Council of Carpenters </a:t>
            </a:r>
          </a:p>
          <a:p>
            <a:r>
              <a:rPr lang="en-US" sz="1200" b="0" i="0" u="none" strike="noStrike" kern="1200" baseline="0" dirty="0">
                <a:solidFill>
                  <a:schemeClr val="tx1"/>
                </a:solidFill>
                <a:latin typeface="+mn-lt"/>
                <a:ea typeface="+mn-ea"/>
                <a:cs typeface="+mn-cs"/>
              </a:rPr>
              <a:t>Local #3NY- Bricklayers &amp; Allied </a:t>
            </a:r>
            <a:r>
              <a:rPr lang="en-US" sz="1200" b="0" i="0" u="none" strike="noStrike" kern="1200" baseline="0" dirty="0" err="1">
                <a:solidFill>
                  <a:schemeClr val="tx1"/>
                </a:solidFill>
                <a:latin typeface="+mn-lt"/>
                <a:ea typeface="+mn-ea"/>
                <a:cs typeface="+mn-cs"/>
              </a:rPr>
              <a:t>Craftworkers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Local #178 - IUPAT Painter District Council No. 4 </a:t>
            </a:r>
          </a:p>
          <a:p>
            <a:r>
              <a:rPr lang="en-US" sz="1200" b="0" i="0" u="none" strike="noStrike" kern="1200" baseline="0" dirty="0">
                <a:solidFill>
                  <a:schemeClr val="tx1"/>
                </a:solidFill>
                <a:latin typeface="+mn-lt"/>
                <a:ea typeface="+mn-ea"/>
                <a:cs typeface="+mn-cs"/>
              </a:rPr>
              <a:t>Local #112 - SMART Twin Tier Sheet Metal Workers </a:t>
            </a:r>
          </a:p>
          <a:p>
            <a:r>
              <a:rPr lang="en-US" sz="1200" b="0" i="0" u="none" strike="noStrike" kern="1200" baseline="0" dirty="0">
                <a:solidFill>
                  <a:schemeClr val="tx1"/>
                </a:solidFill>
                <a:latin typeface="+mn-lt"/>
                <a:ea typeface="+mn-ea"/>
                <a:cs typeface="+mn-cs"/>
              </a:rPr>
              <a:t>Local #785 - Laborers International Union of North America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Covered:  All work associated with the demolition, repair, replacement, improvement to or construction of equipment, buildings, structures, utilities, and/or system or components thereof. </a:t>
            </a:r>
          </a:p>
          <a:p>
            <a:r>
              <a:rPr lang="en-US" sz="1200" b="0" i="0" u="none" strike="noStrike" kern="1200" baseline="0" dirty="0">
                <a:solidFill>
                  <a:schemeClr val="tx1"/>
                </a:solidFill>
                <a:latin typeface="+mn-lt"/>
                <a:ea typeface="+mn-ea"/>
                <a:cs typeface="+mn-cs"/>
              </a:rPr>
              <a:t>Not included: work associated with the monitoring, tests, lubrication, and other repetitive preventive maintenance work performed by Facilities Management mechanical maintenance staff or qualified technicians of such University offices as Environmental Health &amp; Safety, etc. </a:t>
            </a:r>
          </a:p>
          <a:p>
            <a:r>
              <a:rPr lang="en-US" sz="1200" b="0" i="0" u="none" strike="noStrike" kern="1200" baseline="0" dirty="0">
                <a:solidFill>
                  <a:schemeClr val="tx1"/>
                </a:solidFill>
                <a:latin typeface="+mn-lt"/>
                <a:ea typeface="+mn-ea"/>
                <a:cs typeface="+mn-cs"/>
              </a:rPr>
              <a:t>- Exclusive representative for electricians and line workers, painters, plumbers, steamfitters, controls mechanics, welders, refrigeration mechanics, carpenters, masons, sheet metal workers; and, building trade laborers, including journeypersons, apprentices and temporary employees </a:t>
            </a:r>
          </a:p>
          <a:p>
            <a:endParaRPr lang="en-US" dirty="0"/>
          </a:p>
        </p:txBody>
      </p:sp>
      <p:sp>
        <p:nvSpPr>
          <p:cNvPr id="4" name="Slide Number Placeholder 3"/>
          <p:cNvSpPr>
            <a:spLocks noGrp="1"/>
          </p:cNvSpPr>
          <p:nvPr>
            <p:ph type="sldNum" sz="quarter" idx="10"/>
          </p:nvPr>
        </p:nvSpPr>
        <p:spPr/>
        <p:txBody>
          <a:bodyPr/>
          <a:lstStyle/>
          <a:p>
            <a:fld id="{B0B3AB5D-1213-472F-B902-9F1244E91164}" type="slidenum">
              <a:rPr lang="en-US" smtClean="0"/>
              <a:t>5</a:t>
            </a:fld>
            <a:endParaRPr lang="en-US"/>
          </a:p>
        </p:txBody>
      </p:sp>
    </p:spTree>
    <p:extLst>
      <p:ext uri="{BB962C8B-B14F-4D97-AF65-F5344CB8AC3E}">
        <p14:creationId xmlns:p14="http://schemas.microsoft.com/office/powerpoint/2010/main" val="594373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7</a:t>
            </a:fld>
            <a:endParaRPr lang="en-US"/>
          </a:p>
        </p:txBody>
      </p:sp>
    </p:spTree>
    <p:extLst>
      <p:ext uri="{BB962C8B-B14F-4D97-AF65-F5344CB8AC3E}">
        <p14:creationId xmlns:p14="http://schemas.microsoft.com/office/powerpoint/2010/main" val="279815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8</a:t>
            </a:fld>
            <a:endParaRPr lang="en-US"/>
          </a:p>
        </p:txBody>
      </p:sp>
    </p:spTree>
    <p:extLst>
      <p:ext uri="{BB962C8B-B14F-4D97-AF65-F5344CB8AC3E}">
        <p14:creationId xmlns:p14="http://schemas.microsoft.com/office/powerpoint/2010/main" val="661709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9</a:t>
            </a:fld>
            <a:endParaRPr lang="en-US"/>
          </a:p>
        </p:txBody>
      </p:sp>
    </p:spTree>
    <p:extLst>
      <p:ext uri="{BB962C8B-B14F-4D97-AF65-F5344CB8AC3E}">
        <p14:creationId xmlns:p14="http://schemas.microsoft.com/office/powerpoint/2010/main" val="3688112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24315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78307" y="398525"/>
            <a:ext cx="1309878" cy="127711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2" name="Holder 2"/>
          <p:cNvSpPr>
            <a:spLocks noGrp="1"/>
          </p:cNvSpPr>
          <p:nvPr>
            <p:ph type="ctrTitle"/>
          </p:nvPr>
        </p:nvSpPr>
        <p:spPr>
          <a:xfrm>
            <a:off x="407162" y="1760464"/>
            <a:ext cx="8329674" cy="10007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3508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CC01D-F07F-4D87-8493-6E963D578DFA}"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BB7FC-5EAC-4CB1-8F07-4BB9390F33DD}" type="slidenum">
              <a:rPr lang="en-US" smtClean="0"/>
              <a:t>‹#›</a:t>
            </a:fld>
            <a:endParaRPr lang="en-US"/>
          </a:p>
        </p:txBody>
      </p:sp>
    </p:spTree>
    <p:extLst>
      <p:ext uri="{BB962C8B-B14F-4D97-AF65-F5344CB8AC3E}">
        <p14:creationId xmlns:p14="http://schemas.microsoft.com/office/powerpoint/2010/main" val="364729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endParaRPr lang="en-US" dirty="0"/>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54029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8/24/2022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254504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8/24/2022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endParaRPr lang="en-US"/>
          </a:p>
        </p:txBody>
      </p:sp>
    </p:spTree>
    <p:extLst>
      <p:ext uri="{BB962C8B-B14F-4D97-AF65-F5344CB8AC3E}">
        <p14:creationId xmlns:p14="http://schemas.microsoft.com/office/powerpoint/2010/main" val="253694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812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8/24/2022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238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8/24/2022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31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0601E4-3F87-485E-BCF1-0932C51EED9D}"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150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8/24/2022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6" name="Picture 5"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32564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601E4-3F87-485E-BCF1-0932C51EED9D}" type="datetimeFigureOut">
              <a:rPr lang="en-US" smtClean="0"/>
              <a:t>8/24/2022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a:p>
        </p:txBody>
      </p:sp>
    </p:spTree>
    <p:extLst>
      <p:ext uri="{BB962C8B-B14F-4D97-AF65-F5344CB8AC3E}">
        <p14:creationId xmlns:p14="http://schemas.microsoft.com/office/powerpoint/2010/main" val="145900525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4" r:id="rId4"/>
    <p:sldLayoutId id="2147483650" r:id="rId5"/>
    <p:sldLayoutId id="2147483661" r:id="rId6"/>
    <p:sldLayoutId id="2147483665" r:id="rId7"/>
    <p:sldLayoutId id="2147483657" r:id="rId8"/>
    <p:sldLayoutId id="2147483654" r:id="rId9"/>
    <p:sldLayoutId id="2147483684" r:id="rId10"/>
    <p:sldLayoutId id="21474836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7162" y="1760464"/>
            <a:ext cx="6527038" cy="997068"/>
          </a:xfrm>
          <a:prstGeom prst="rect">
            <a:avLst/>
          </a:prstGeom>
        </p:spPr>
        <p:txBody>
          <a:bodyPr vert="horz" wrap="square" lIns="0" tIns="12065" rIns="0" bIns="0" rtlCol="0">
            <a:spAutoFit/>
          </a:bodyPr>
          <a:lstStyle/>
          <a:p>
            <a:pPr marL="12700" marR="5080">
              <a:lnSpc>
                <a:spcPct val="100000"/>
              </a:lnSpc>
              <a:spcBef>
                <a:spcPts val="95"/>
              </a:spcBef>
            </a:pPr>
            <a:r>
              <a:rPr sz="3200" b="1" spc="-15" dirty="0">
                <a:solidFill>
                  <a:srgbClr val="FFFFFF"/>
                </a:solidFill>
                <a:latin typeface="Arial" panose="020B0604020202020204" pitchFamily="34" charset="0"/>
                <a:cs typeface="Arial" panose="020B0604020202020204" pitchFamily="34" charset="0"/>
              </a:rPr>
              <a:t>Project </a:t>
            </a:r>
            <a:r>
              <a:rPr sz="3200" b="1" spc="-10" dirty="0">
                <a:solidFill>
                  <a:srgbClr val="FFFFFF"/>
                </a:solidFill>
                <a:latin typeface="Arial" panose="020B0604020202020204" pitchFamily="34" charset="0"/>
                <a:cs typeface="Arial" panose="020B0604020202020204" pitchFamily="34" charset="0"/>
              </a:rPr>
              <a:t>Management </a:t>
            </a:r>
            <a:r>
              <a:rPr sz="3200" b="1" spc="-5" dirty="0">
                <a:solidFill>
                  <a:srgbClr val="FFFFFF"/>
                </a:solidFill>
                <a:latin typeface="Arial" panose="020B0604020202020204" pitchFamily="34" charset="0"/>
                <a:cs typeface="Arial" panose="020B0604020202020204" pitchFamily="34" charset="0"/>
              </a:rPr>
              <a:t>–  </a:t>
            </a:r>
            <a:r>
              <a:rPr sz="3200" b="1" spc="-20" dirty="0">
                <a:solidFill>
                  <a:srgbClr val="FFFFFF"/>
                </a:solidFill>
                <a:latin typeface="Arial" panose="020B0604020202020204" pitchFamily="34" charset="0"/>
                <a:cs typeface="Arial" panose="020B0604020202020204" pitchFamily="34" charset="0"/>
              </a:rPr>
              <a:t>Professional </a:t>
            </a:r>
            <a:r>
              <a:rPr sz="3200" b="1" spc="-15" dirty="0">
                <a:solidFill>
                  <a:srgbClr val="FFFFFF"/>
                </a:solidFill>
                <a:latin typeface="Arial" panose="020B0604020202020204" pitchFamily="34" charset="0"/>
                <a:cs typeface="Arial" panose="020B0604020202020204" pitchFamily="34" charset="0"/>
              </a:rPr>
              <a:t>Development</a:t>
            </a:r>
            <a:r>
              <a:rPr sz="3200" b="1" spc="80" dirty="0">
                <a:solidFill>
                  <a:srgbClr val="FFFFFF"/>
                </a:solidFill>
                <a:latin typeface="Arial" panose="020B0604020202020204" pitchFamily="34" charset="0"/>
                <a:cs typeface="Arial" panose="020B0604020202020204" pitchFamily="34" charset="0"/>
              </a:rPr>
              <a:t> </a:t>
            </a:r>
            <a:r>
              <a:rPr sz="3200" b="1" spc="-5" dirty="0">
                <a:solidFill>
                  <a:srgbClr val="FFFFFF"/>
                </a:solidFill>
                <a:latin typeface="Arial" panose="020B0604020202020204" pitchFamily="34" charset="0"/>
                <a:cs typeface="Arial" panose="020B0604020202020204" pitchFamily="34" charset="0"/>
              </a:rPr>
              <a:t>Series</a:t>
            </a:r>
            <a:endParaRPr sz="3200" b="1" dirty="0">
              <a:latin typeface="Arial" panose="020B0604020202020204" pitchFamily="34" charset="0"/>
              <a:cs typeface="Arial" panose="020B0604020202020204" pitchFamily="34" charset="0"/>
            </a:endParaRPr>
          </a:p>
        </p:txBody>
      </p:sp>
      <p:sp>
        <p:nvSpPr>
          <p:cNvPr id="3" name="object 3"/>
          <p:cNvSpPr txBox="1"/>
          <p:nvPr/>
        </p:nvSpPr>
        <p:spPr>
          <a:xfrm>
            <a:off x="407162" y="3086100"/>
            <a:ext cx="6069838" cy="1529329"/>
          </a:xfrm>
          <a:prstGeom prst="rect">
            <a:avLst/>
          </a:prstGeom>
        </p:spPr>
        <p:txBody>
          <a:bodyPr vert="horz" wrap="square" lIns="0" tIns="12700" rIns="0" bIns="0" rtlCol="0">
            <a:spAutoFit/>
          </a:bodyPr>
          <a:lstStyle/>
          <a:p>
            <a:pPr marL="12700" marR="5080">
              <a:lnSpc>
                <a:spcPct val="120000"/>
              </a:lnSpc>
              <a:spcBef>
                <a:spcPts val="100"/>
              </a:spcBef>
            </a:pPr>
            <a:r>
              <a:rPr sz="2800" spc="-15" dirty="0">
                <a:solidFill>
                  <a:srgbClr val="FFFFFF"/>
                </a:solidFill>
                <a:latin typeface="Arial" panose="020B0604020202020204" pitchFamily="34" charset="0"/>
                <a:cs typeface="Arial" panose="020B0604020202020204" pitchFamily="34" charset="0"/>
              </a:rPr>
              <a:t>Facilities </a:t>
            </a:r>
            <a:r>
              <a:rPr sz="2800" spc="-5" dirty="0">
                <a:solidFill>
                  <a:srgbClr val="FFFFFF"/>
                </a:solidFill>
                <a:latin typeface="Arial" panose="020B0604020202020204" pitchFamily="34" charset="0"/>
                <a:cs typeface="Arial" panose="020B0604020202020204" pitchFamily="34" charset="0"/>
              </a:rPr>
              <a:t>and Campus </a:t>
            </a:r>
            <a:r>
              <a:rPr sz="2800" dirty="0">
                <a:solidFill>
                  <a:srgbClr val="FFFFFF"/>
                </a:solidFill>
                <a:latin typeface="Arial" panose="020B0604020202020204" pitchFamily="34" charset="0"/>
                <a:cs typeface="Arial" panose="020B0604020202020204" pitchFamily="34" charset="0"/>
              </a:rPr>
              <a:t>Services  </a:t>
            </a:r>
            <a:r>
              <a:rPr sz="2800" spc="-5" dirty="0">
                <a:solidFill>
                  <a:srgbClr val="FFFFFF"/>
                </a:solidFill>
                <a:latin typeface="Arial" panose="020B0604020202020204" pitchFamily="34" charset="0"/>
                <a:cs typeface="Arial" panose="020B0604020202020204" pitchFamily="34" charset="0"/>
              </a:rPr>
              <a:t>Engineering and </a:t>
            </a:r>
            <a:r>
              <a:rPr sz="2800" spc="-10" dirty="0">
                <a:solidFill>
                  <a:srgbClr val="FFFFFF"/>
                </a:solidFill>
                <a:latin typeface="Arial" panose="020B0604020202020204" pitchFamily="34" charset="0"/>
                <a:cs typeface="Arial" panose="020B0604020202020204" pitchFamily="34" charset="0"/>
              </a:rPr>
              <a:t>Project Management  </a:t>
            </a:r>
            <a:endParaRPr lang="en-US" sz="2800" spc="-10" dirty="0">
              <a:solidFill>
                <a:srgbClr val="FFFFFF"/>
              </a:solidFill>
              <a:latin typeface="Arial" panose="020B0604020202020204" pitchFamily="34" charset="0"/>
              <a:cs typeface="Arial" panose="020B0604020202020204" pitchFamily="34" charset="0"/>
            </a:endParaRPr>
          </a:p>
          <a:p>
            <a:pPr marL="12700" marR="5080">
              <a:lnSpc>
                <a:spcPct val="120000"/>
              </a:lnSpc>
              <a:spcBef>
                <a:spcPts val="100"/>
              </a:spcBef>
            </a:pPr>
            <a:r>
              <a:rPr lang="en-US" sz="2800" spc="-5" dirty="0">
                <a:solidFill>
                  <a:srgbClr val="FFFFFF"/>
                </a:solidFill>
                <a:latin typeface="Arial" panose="020B0604020202020204" pitchFamily="34" charset="0"/>
                <a:cs typeface="Arial" panose="020B0604020202020204" pitchFamily="34" charset="0"/>
              </a:rPr>
              <a:t>August 23, 2022</a:t>
            </a:r>
            <a:endParaRPr sz="28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9871B-9693-47BA-9AAF-8363052DBF31}"/>
              </a:ext>
            </a:extLst>
          </p:cNvPr>
          <p:cNvSpPr>
            <a:spLocks noGrp="1"/>
          </p:cNvSpPr>
          <p:nvPr>
            <p:ph type="body" sz="quarter" idx="13"/>
          </p:nvPr>
        </p:nvSpPr>
        <p:spPr/>
        <p:txBody>
          <a:bodyPr>
            <a:normAutofit lnSpcReduction="10000"/>
          </a:bodyPr>
          <a:lstStyle/>
          <a:p>
            <a:endParaRPr lang="en-US" sz="1200" dirty="0"/>
          </a:p>
          <a:p>
            <a:r>
              <a:rPr lang="en-US" dirty="0"/>
              <a:t>Best Practices  </a:t>
            </a:r>
          </a:p>
          <a:p>
            <a:r>
              <a:rPr lang="en-US" dirty="0"/>
              <a:t>BTC Exclusive Jurisdiction</a:t>
            </a:r>
          </a:p>
          <a:p>
            <a:r>
              <a:rPr lang="en-US" dirty="0"/>
              <a:t>Facilities Contracts Projects</a:t>
            </a:r>
          </a:p>
        </p:txBody>
      </p:sp>
      <p:sp>
        <p:nvSpPr>
          <p:cNvPr id="3" name="Title 2">
            <a:extLst>
              <a:ext uri="{FF2B5EF4-FFF2-40B4-BE49-F238E27FC236}">
                <a16:creationId xmlns:a16="http://schemas.microsoft.com/office/drawing/2014/main" id="{2FDFBCA3-ECC9-43D0-BE69-C98774A7C287}"/>
              </a:ext>
            </a:extLst>
          </p:cNvPr>
          <p:cNvSpPr>
            <a:spLocks noGrp="1"/>
          </p:cNvSpPr>
          <p:nvPr>
            <p:ph type="title"/>
          </p:nvPr>
        </p:nvSpPr>
        <p:spPr/>
        <p:txBody>
          <a:bodyPr/>
          <a:lstStyle/>
          <a:p>
            <a:r>
              <a:rPr lang="en-US" dirty="0"/>
              <a:t>Specialty Work and BTC Exclusive Jurisdiction</a:t>
            </a:r>
          </a:p>
        </p:txBody>
      </p:sp>
    </p:spTree>
    <p:extLst>
      <p:ext uri="{BB962C8B-B14F-4D97-AF65-F5344CB8AC3E}">
        <p14:creationId xmlns:p14="http://schemas.microsoft.com/office/powerpoint/2010/main" val="95008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2E302E8-1FEA-4930-8C17-0BEA5AE43094}"/>
              </a:ext>
            </a:extLst>
          </p:cNvPr>
          <p:cNvSpPr>
            <a:spLocks noGrp="1"/>
          </p:cNvSpPr>
          <p:nvPr>
            <p:ph type="body" sz="quarter" idx="13"/>
          </p:nvPr>
        </p:nvSpPr>
        <p:spPr>
          <a:xfrm>
            <a:off x="228600" y="2438400"/>
            <a:ext cx="8763000" cy="2667000"/>
          </a:xfrm>
        </p:spPr>
        <p:txBody>
          <a:bodyPr>
            <a:normAutofit fontScale="77500" lnSpcReduction="20000"/>
          </a:bodyPr>
          <a:lstStyle/>
          <a:p>
            <a:pPr algn="just"/>
            <a:r>
              <a:rPr lang="en-US" sz="2800" dirty="0"/>
              <a:t>Cornell’s collective bargaining agreement (“CBA”) with the Building Trades Council (“BTC”) provides for exclusive jurisdiction for the trades covered by the CBA (electricians, plumbers, carpenters, sheet metal workers, masons, painters and laborers assisting those trades) on work on Endowed University facilities in Tompkins County. </a:t>
            </a:r>
          </a:p>
          <a:p>
            <a:pPr algn="just"/>
            <a:r>
              <a:rPr lang="en-US" sz="2800" dirty="0"/>
              <a:t> </a:t>
            </a:r>
          </a:p>
          <a:p>
            <a:pPr algn="just"/>
            <a:r>
              <a:rPr lang="en-US" sz="2800" dirty="0"/>
              <a:t>“All work associated with the demolition, repair, replacement, improvement to or construction of equipment, buildings, structures, utilities, and/ or system or components thereof.” (Article 1: Recognition)</a:t>
            </a:r>
          </a:p>
          <a:p>
            <a:pPr algn="just"/>
            <a:endParaRPr lang="en-US" sz="2800" dirty="0"/>
          </a:p>
          <a:p>
            <a:pPr algn="just"/>
            <a:endParaRPr lang="en-US" sz="2800" dirty="0"/>
          </a:p>
        </p:txBody>
      </p:sp>
      <p:sp>
        <p:nvSpPr>
          <p:cNvPr id="4" name="Title 3">
            <a:extLst>
              <a:ext uri="{FF2B5EF4-FFF2-40B4-BE49-F238E27FC236}">
                <a16:creationId xmlns:a16="http://schemas.microsoft.com/office/drawing/2014/main" id="{CF00BFF2-3793-419F-AC58-0F21D40A8DB1}"/>
              </a:ext>
            </a:extLst>
          </p:cNvPr>
          <p:cNvSpPr>
            <a:spLocks noGrp="1"/>
          </p:cNvSpPr>
          <p:nvPr>
            <p:ph type="title"/>
          </p:nvPr>
        </p:nvSpPr>
        <p:spPr>
          <a:xfrm>
            <a:off x="0" y="838200"/>
            <a:ext cx="9144000" cy="914400"/>
          </a:xfrm>
        </p:spPr>
        <p:txBody>
          <a:bodyPr>
            <a:normAutofit fontScale="90000"/>
          </a:bodyPr>
          <a:lstStyle/>
          <a:p>
            <a:r>
              <a:rPr lang="en-US" dirty="0">
                <a:solidFill>
                  <a:schemeClr val="accent1"/>
                </a:solidFill>
              </a:rPr>
              <a:t>Exclusive Jurisdiction</a:t>
            </a:r>
            <a:br>
              <a:rPr lang="en-US" dirty="0">
                <a:solidFill>
                  <a:schemeClr val="accent1"/>
                </a:solidFill>
              </a:rPr>
            </a:br>
            <a:r>
              <a:rPr lang="en-US" dirty="0">
                <a:solidFill>
                  <a:schemeClr val="accent1"/>
                </a:solidFill>
              </a:rPr>
              <a:t>Work must be done by Covered Trade</a:t>
            </a:r>
          </a:p>
        </p:txBody>
      </p:sp>
    </p:spTree>
    <p:extLst>
      <p:ext uri="{BB962C8B-B14F-4D97-AF65-F5344CB8AC3E}">
        <p14:creationId xmlns:p14="http://schemas.microsoft.com/office/powerpoint/2010/main" val="163068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79B234-CF73-E64A-492F-B95BFB662051}"/>
              </a:ext>
            </a:extLst>
          </p:cNvPr>
          <p:cNvSpPr>
            <a:spLocks noGrp="1"/>
          </p:cNvSpPr>
          <p:nvPr>
            <p:ph type="body" sz="quarter" idx="13"/>
          </p:nvPr>
        </p:nvSpPr>
        <p:spPr>
          <a:xfrm>
            <a:off x="25685" y="2438400"/>
            <a:ext cx="9144000" cy="2406650"/>
          </a:xfrm>
        </p:spPr>
        <p:txBody>
          <a:bodyPr>
            <a:normAutofit/>
          </a:bodyPr>
          <a:lstStyle/>
          <a:p>
            <a:pPr algn="l"/>
            <a:r>
              <a:rPr lang="en-US" sz="2400" dirty="0"/>
              <a:t>Only work outside the exclusive jurisdiction of those trades:</a:t>
            </a:r>
          </a:p>
          <a:p>
            <a:pPr marL="342900" indent="-342900" algn="l">
              <a:buFont typeface="Arial" panose="020B0604020202020204" pitchFamily="34" charset="0"/>
              <a:buChar char="•"/>
            </a:pPr>
            <a:r>
              <a:rPr lang="en-US" sz="2400" dirty="0"/>
              <a:t>By definition, </a:t>
            </a:r>
          </a:p>
          <a:p>
            <a:pPr marL="342900" indent="-342900" algn="l">
              <a:buFont typeface="Arial" panose="020B0604020202020204" pitchFamily="34" charset="0"/>
              <a:buChar char="•"/>
            </a:pPr>
            <a:r>
              <a:rPr lang="en-US" sz="2400" dirty="0"/>
              <a:t>By past practice at Cornell, or </a:t>
            </a:r>
          </a:p>
          <a:p>
            <a:pPr marL="342900" indent="-342900" algn="l">
              <a:buFont typeface="Arial" panose="020B0604020202020204" pitchFamily="34" charset="0"/>
              <a:buChar char="•"/>
            </a:pPr>
            <a:r>
              <a:rPr lang="en-US" sz="2400" dirty="0"/>
              <a:t>By permission of the trade, </a:t>
            </a:r>
          </a:p>
          <a:p>
            <a:pPr marL="342900" indent="-342900" algn="l">
              <a:buFont typeface="Arial" panose="020B0604020202020204" pitchFamily="34" charset="0"/>
              <a:buChar char="•"/>
            </a:pPr>
            <a:r>
              <a:rPr lang="en-US" sz="2400" dirty="0"/>
              <a:t>Can be performed by other unions or non-union labor.  </a:t>
            </a:r>
          </a:p>
          <a:p>
            <a:pPr algn="l"/>
            <a:endParaRPr lang="en-US" sz="2200" dirty="0"/>
          </a:p>
        </p:txBody>
      </p:sp>
      <p:sp>
        <p:nvSpPr>
          <p:cNvPr id="3" name="Title 2">
            <a:extLst>
              <a:ext uri="{FF2B5EF4-FFF2-40B4-BE49-F238E27FC236}">
                <a16:creationId xmlns:a16="http://schemas.microsoft.com/office/drawing/2014/main" id="{C0CD9CEF-4ACC-319D-DB37-B0E3AE765928}"/>
              </a:ext>
            </a:extLst>
          </p:cNvPr>
          <p:cNvSpPr>
            <a:spLocks noGrp="1"/>
          </p:cNvSpPr>
          <p:nvPr>
            <p:ph type="title"/>
          </p:nvPr>
        </p:nvSpPr>
        <p:spPr>
          <a:xfrm>
            <a:off x="0" y="838200"/>
            <a:ext cx="9144000" cy="762000"/>
          </a:xfrm>
        </p:spPr>
        <p:txBody>
          <a:bodyPr/>
          <a:lstStyle/>
          <a:p>
            <a:r>
              <a:rPr lang="en-US" dirty="0">
                <a:solidFill>
                  <a:schemeClr val="accent1"/>
                </a:solidFill>
              </a:rPr>
              <a:t>	Work Performed by Non-BTC Personnel</a:t>
            </a:r>
          </a:p>
        </p:txBody>
      </p:sp>
    </p:spTree>
    <p:extLst>
      <p:ext uri="{BB962C8B-B14F-4D97-AF65-F5344CB8AC3E}">
        <p14:creationId xmlns:p14="http://schemas.microsoft.com/office/powerpoint/2010/main" val="13545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843" y="838201"/>
            <a:ext cx="8288948" cy="685800"/>
          </a:xfrm>
        </p:spPr>
        <p:txBody>
          <a:bodyPr>
            <a:noAutofit/>
          </a:bodyPr>
          <a:lstStyle/>
          <a:p>
            <a:pPr algn="ctr"/>
            <a:r>
              <a:rPr lang="en-US" sz="3000" b="1"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Trades Positions </a:t>
            </a:r>
            <a:r>
              <a:rPr lang="en-US" sz="3000"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Covered by the BTC CBA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0717851"/>
              </p:ext>
            </p:extLst>
          </p:nvPr>
        </p:nvGraphicFramePr>
        <p:xfrm>
          <a:off x="800100" y="1668631"/>
          <a:ext cx="7543800" cy="3056191"/>
        </p:xfrm>
        <a:graphic>
          <a:graphicData uri="http://schemas.openxmlformats.org/drawingml/2006/table">
            <a:tbl>
              <a:tblPr firstRow="1" bandRow="1">
                <a:tableStyleId>{5C22544A-7EE6-4342-B048-85BDC9FD1C3A}</a:tableStyleId>
              </a:tblPr>
              <a:tblGrid>
                <a:gridCol w="4305850">
                  <a:extLst>
                    <a:ext uri="{9D8B030D-6E8A-4147-A177-3AD203B41FA5}">
                      <a16:colId xmlns:a16="http://schemas.microsoft.com/office/drawing/2014/main" val="3819645678"/>
                    </a:ext>
                  </a:extLst>
                </a:gridCol>
                <a:gridCol w="3237950">
                  <a:extLst>
                    <a:ext uri="{9D8B030D-6E8A-4147-A177-3AD203B41FA5}">
                      <a16:colId xmlns:a16="http://schemas.microsoft.com/office/drawing/2014/main" val="2824708981"/>
                    </a:ext>
                  </a:extLst>
                </a:gridCol>
              </a:tblGrid>
              <a:tr h="507809">
                <a:tc>
                  <a:txBody>
                    <a:bodyPr/>
                    <a:lstStyle/>
                    <a:p>
                      <a:pPr marL="12699" marR="0" lvl="0" indent="0" algn="l" defTabSz="914400" rtl="0" eaLnBrk="1" fontAlgn="auto" latinLnBrk="0" hangingPunct="1">
                        <a:lnSpc>
                          <a:spcPts val="2039"/>
                        </a:lnSpc>
                        <a:spcBef>
                          <a:spcPts val="0"/>
                        </a:spcBef>
                        <a:spcAft>
                          <a:spcPts val="0"/>
                        </a:spcAft>
                        <a:buClrTx/>
                        <a:buSzTx/>
                        <a:buFontTx/>
                        <a:buNone/>
                        <a:tabLst/>
                        <a:defRPr/>
                      </a:pPr>
                      <a:r>
                        <a:rPr lang="en-US" sz="1500" spc="-30" dirty="0"/>
                        <a:t>Trades covered</a:t>
                      </a:r>
                      <a:r>
                        <a:rPr lang="en-US" sz="1500" spc="-30" baseline="0" dirty="0"/>
                        <a:t> by the BTC Contract:</a:t>
                      </a:r>
                      <a:endParaRPr lang="en-US" sz="1500" dirty="0">
                        <a:latin typeface="+mn-lt"/>
                        <a:cs typeface="Times New Roman" panose="02020603050405020304" pitchFamily="18" charset="0"/>
                      </a:endParaRPr>
                    </a:p>
                  </a:txBody>
                  <a:tcPr marL="68580" marR="68580" marT="34290" marB="34290"/>
                </a:tc>
                <a:tc>
                  <a:txBody>
                    <a:bodyPr/>
                    <a:lstStyle/>
                    <a:p>
                      <a:pPr marL="12699">
                        <a:lnSpc>
                          <a:spcPts val="2039"/>
                        </a:lnSpc>
                      </a:pPr>
                      <a:r>
                        <a:rPr lang="en-US" sz="1500" spc="30" dirty="0"/>
                        <a:t>Trades </a:t>
                      </a:r>
                      <a:r>
                        <a:rPr lang="en-US" sz="1500" dirty="0"/>
                        <a:t>not</a:t>
                      </a:r>
                      <a:r>
                        <a:rPr lang="en-US" sz="1500" spc="-265" dirty="0"/>
                        <a:t> </a:t>
                      </a:r>
                      <a:r>
                        <a:rPr lang="en-US" sz="1500" spc="30" dirty="0"/>
                        <a:t>covered, for example</a:t>
                      </a:r>
                      <a:r>
                        <a:rPr lang="en-US" sz="1500" spc="40" dirty="0"/>
                        <a:t>:</a:t>
                      </a:r>
                      <a:endParaRPr lang="en-US" sz="1500" dirty="0">
                        <a:latin typeface="+mn-lt"/>
                        <a:cs typeface="Times New Roman" panose="02020603050405020304" pitchFamily="18" charset="0"/>
                      </a:endParaRPr>
                    </a:p>
                  </a:txBody>
                  <a:tcPr marL="68580" marR="68580" marT="34290" marB="34290"/>
                </a:tc>
                <a:extLst>
                  <a:ext uri="{0D108BD9-81ED-4DB2-BD59-A6C34878D82A}">
                    <a16:rowId xmlns:a16="http://schemas.microsoft.com/office/drawing/2014/main" val="1854157048"/>
                  </a:ext>
                </a:extLst>
              </a:tr>
              <a:tr h="2182749">
                <a:tc>
                  <a:txBody>
                    <a:bodyPr/>
                    <a:lstStyle/>
                    <a:p>
                      <a:pPr marL="19049">
                        <a:lnSpc>
                          <a:spcPts val="2039"/>
                        </a:lnSpc>
                      </a:pPr>
                      <a:r>
                        <a:rPr lang="en-US" sz="1500" spc="5" dirty="0"/>
                        <a:t>Electricians</a:t>
                      </a:r>
                      <a:endParaRPr lang="en-US" sz="1500" dirty="0"/>
                    </a:p>
                    <a:p>
                      <a:pPr marL="18414" marR="176521" indent="635">
                        <a:lnSpc>
                          <a:spcPct val="103200"/>
                        </a:lnSpc>
                        <a:spcBef>
                          <a:spcPts val="540"/>
                        </a:spcBef>
                      </a:pPr>
                      <a:r>
                        <a:rPr lang="en-US" sz="1500" spc="50" dirty="0"/>
                        <a:t>Plumbers/Steamfitters  </a:t>
                      </a:r>
                      <a:r>
                        <a:rPr lang="en-US" sz="1500" spc="15" dirty="0"/>
                        <a:t>(includes </a:t>
                      </a:r>
                      <a:r>
                        <a:rPr lang="en-US" sz="1500" spc="50" dirty="0"/>
                        <a:t>H</a:t>
                      </a:r>
                      <a:r>
                        <a:rPr lang="en-US" sz="1500" spc="5" dirty="0"/>
                        <a:t>VAC/Controls)</a:t>
                      </a:r>
                      <a:endParaRPr lang="en-US" sz="1500" dirty="0"/>
                    </a:p>
                    <a:p>
                      <a:pPr marL="19684" marR="1671238" indent="-3810">
                        <a:lnSpc>
                          <a:spcPct val="125499"/>
                        </a:lnSpc>
                      </a:pPr>
                      <a:r>
                        <a:rPr lang="en-US" sz="1500" spc="-5" dirty="0"/>
                        <a:t>Carpenters  </a:t>
                      </a:r>
                    </a:p>
                    <a:p>
                      <a:pPr marL="19684" marR="1671238" indent="-3810">
                        <a:lnSpc>
                          <a:spcPct val="125499"/>
                        </a:lnSpc>
                      </a:pPr>
                      <a:r>
                        <a:rPr lang="en-US" sz="1500" spc="10" dirty="0"/>
                        <a:t>Masons</a:t>
                      </a:r>
                      <a:endParaRPr lang="en-US" sz="1500" dirty="0"/>
                    </a:p>
                    <a:p>
                      <a:pPr marL="19049">
                        <a:spcBef>
                          <a:spcPts val="570"/>
                        </a:spcBef>
                      </a:pPr>
                      <a:r>
                        <a:rPr lang="en-US" sz="1500" spc="-5" dirty="0"/>
                        <a:t>Painters</a:t>
                      </a:r>
                      <a:endParaRPr lang="en-US" sz="1500" dirty="0"/>
                    </a:p>
                    <a:p>
                      <a:pPr marL="12699">
                        <a:spcBef>
                          <a:spcPts val="535"/>
                        </a:spcBef>
                      </a:pPr>
                      <a:r>
                        <a:rPr lang="en-US" sz="1500" dirty="0"/>
                        <a:t>Sheet </a:t>
                      </a:r>
                      <a:r>
                        <a:rPr lang="en-US" sz="1500" spc="85" dirty="0"/>
                        <a:t>Metal</a:t>
                      </a:r>
                      <a:r>
                        <a:rPr lang="en-US" sz="1500" spc="-50" dirty="0"/>
                        <a:t> </a:t>
                      </a:r>
                      <a:r>
                        <a:rPr lang="en-US" sz="1500" spc="10" dirty="0"/>
                        <a:t>Workers</a:t>
                      </a:r>
                      <a:endParaRPr lang="en-US" sz="1500" dirty="0"/>
                    </a:p>
                    <a:p>
                      <a:pPr marL="14603" marR="5080" indent="635">
                        <a:lnSpc>
                          <a:spcPct val="101400"/>
                        </a:lnSpc>
                        <a:spcBef>
                          <a:spcPts val="545"/>
                        </a:spcBef>
                      </a:pPr>
                      <a:r>
                        <a:rPr lang="en-US" sz="1500" spc="-5" dirty="0"/>
                        <a:t>Laborers </a:t>
                      </a:r>
                      <a:r>
                        <a:rPr lang="en-US" sz="1500" dirty="0"/>
                        <a:t>(assisting </a:t>
                      </a:r>
                      <a:r>
                        <a:rPr lang="en-US" sz="1500" spc="25" dirty="0"/>
                        <a:t>covered trades)</a:t>
                      </a:r>
                      <a:endParaRPr lang="en-US" sz="1500" dirty="0"/>
                    </a:p>
                    <a:p>
                      <a:endParaRPr lang="en-US" sz="1500" dirty="0">
                        <a:latin typeface="+mn-lt"/>
                        <a:cs typeface="Times New Roman" panose="02020603050405020304" pitchFamily="18" charset="0"/>
                      </a:endParaRPr>
                    </a:p>
                  </a:txBody>
                  <a:tcPr marL="68580" marR="68580" marT="34290" marB="34290"/>
                </a:tc>
                <a:tc>
                  <a:txBody>
                    <a:bodyPr/>
                    <a:lstStyle/>
                    <a:p>
                      <a:pPr marL="13334">
                        <a:lnSpc>
                          <a:spcPts val="2039"/>
                        </a:lnSpc>
                      </a:pPr>
                      <a:r>
                        <a:rPr lang="en-US" sz="1500" spc="30" dirty="0"/>
                        <a:t>Operating</a:t>
                      </a:r>
                      <a:r>
                        <a:rPr lang="en-US" sz="1500" spc="10" dirty="0"/>
                        <a:t> </a:t>
                      </a:r>
                      <a:r>
                        <a:rPr lang="en-US" sz="1500" spc="-15" dirty="0"/>
                        <a:t>Engineers</a:t>
                      </a:r>
                      <a:endParaRPr lang="en-US" sz="1500" dirty="0"/>
                    </a:p>
                    <a:p>
                      <a:pPr marL="12699" marR="252083" indent="2540">
                        <a:lnSpc>
                          <a:spcPct val="136700"/>
                        </a:lnSpc>
                        <a:spcBef>
                          <a:spcPts val="50"/>
                        </a:spcBef>
                      </a:pPr>
                      <a:r>
                        <a:rPr lang="en-US" sz="1500" spc="55" dirty="0"/>
                        <a:t>Iron </a:t>
                      </a:r>
                      <a:r>
                        <a:rPr lang="en-US" sz="1500" spc="15" dirty="0"/>
                        <a:t>Workers </a:t>
                      </a:r>
                      <a:br>
                        <a:rPr lang="en-US" sz="1500" spc="15" dirty="0"/>
                      </a:br>
                      <a:r>
                        <a:rPr lang="en-US" sz="1500" spc="25" dirty="0"/>
                        <a:t>Glaziers</a:t>
                      </a:r>
                    </a:p>
                    <a:p>
                      <a:pPr marL="12699" marR="252083" indent="2540">
                        <a:lnSpc>
                          <a:spcPct val="136700"/>
                        </a:lnSpc>
                        <a:spcBef>
                          <a:spcPts val="50"/>
                        </a:spcBef>
                      </a:pPr>
                      <a:r>
                        <a:rPr lang="en-US" sz="1500" spc="25" dirty="0"/>
                        <a:t>Machinists</a:t>
                      </a:r>
                    </a:p>
                    <a:p>
                      <a:pPr marL="12699" marR="252083" indent="2540">
                        <a:lnSpc>
                          <a:spcPct val="136700"/>
                        </a:lnSpc>
                        <a:spcBef>
                          <a:spcPts val="50"/>
                        </a:spcBef>
                      </a:pPr>
                      <a:r>
                        <a:rPr lang="en-US" sz="1500" spc="25" dirty="0"/>
                        <a:t>Millwrights</a:t>
                      </a:r>
                    </a:p>
                    <a:p>
                      <a:pPr marL="12699" marR="252083" indent="2540">
                        <a:lnSpc>
                          <a:spcPct val="136700"/>
                        </a:lnSpc>
                        <a:spcBef>
                          <a:spcPts val="50"/>
                        </a:spcBef>
                      </a:pPr>
                      <a:endParaRPr lang="en-US" sz="1500" dirty="0"/>
                    </a:p>
                    <a:p>
                      <a:endParaRPr lang="en-US" sz="1500" dirty="0">
                        <a:latin typeface="+mn-lt"/>
                        <a:cs typeface="Times New Roman" panose="02020603050405020304" pitchFamily="18" charset="0"/>
                      </a:endParaRPr>
                    </a:p>
                  </a:txBody>
                  <a:tcPr marL="68580" marR="68580" marT="34290" marB="34290"/>
                </a:tc>
                <a:extLst>
                  <a:ext uri="{0D108BD9-81ED-4DB2-BD59-A6C34878D82A}">
                    <a16:rowId xmlns:a16="http://schemas.microsoft.com/office/drawing/2014/main" val="380020639"/>
                  </a:ext>
                </a:extLst>
              </a:tr>
            </a:tbl>
          </a:graphicData>
        </a:graphic>
      </p:graphicFrame>
      <p:sp>
        <p:nvSpPr>
          <p:cNvPr id="6" name="Rectangle 5"/>
          <p:cNvSpPr/>
          <p:nvPr/>
        </p:nvSpPr>
        <p:spPr>
          <a:xfrm flipV="1">
            <a:off x="0" y="5791201"/>
            <a:ext cx="9144000" cy="57544"/>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349" y="330709"/>
            <a:ext cx="1411429" cy="438164"/>
          </a:xfrm>
          <a:prstGeom prst="rect">
            <a:avLst/>
          </a:prstGeom>
        </p:spPr>
      </p:pic>
    </p:spTree>
    <p:extLst>
      <p:ext uri="{BB962C8B-B14F-4D97-AF65-F5344CB8AC3E}">
        <p14:creationId xmlns:p14="http://schemas.microsoft.com/office/powerpoint/2010/main" val="22287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B3E81-75B7-DD4D-5A0A-AF46C666E9AD}"/>
              </a:ext>
            </a:extLst>
          </p:cNvPr>
          <p:cNvSpPr>
            <a:spLocks noGrp="1"/>
          </p:cNvSpPr>
          <p:nvPr>
            <p:ph type="body" sz="quarter" idx="13"/>
          </p:nvPr>
        </p:nvSpPr>
        <p:spPr>
          <a:xfrm>
            <a:off x="685800" y="1828800"/>
            <a:ext cx="8458200" cy="3016250"/>
          </a:xfrm>
        </p:spPr>
        <p:txBody>
          <a:bodyPr>
            <a:normAutofit fontScale="25000" lnSpcReduction="20000"/>
          </a:bodyPr>
          <a:lstStyle/>
          <a:p>
            <a:pPr marL="57150" indent="-285750" algn="l">
              <a:lnSpc>
                <a:spcPct val="120000"/>
              </a:lnSpc>
              <a:spcBef>
                <a:spcPts val="0"/>
              </a:spcBef>
              <a:spcAft>
                <a:spcPts val="600"/>
              </a:spcAft>
              <a:buClr>
                <a:srgbClr val="C00000"/>
              </a:buClr>
              <a:buFont typeface="Wingdings" panose="05000000000000000000" pitchFamily="2" charset="2"/>
              <a:buChar char="v"/>
            </a:pPr>
            <a:r>
              <a:rPr lang="en-US" sz="6200" dirty="0">
                <a:solidFill>
                  <a:srgbClr val="212121"/>
                </a:solidFill>
                <a:ea typeface="Microsoft Sans Serif" panose="020B0604020202020204" pitchFamily="34" charset="0"/>
                <a:cs typeface="Microsoft Sans Serif" panose="020B0604020202020204" pitchFamily="34" charset="0"/>
              </a:rPr>
              <a:t>There is no "master list” </a:t>
            </a:r>
            <a:r>
              <a:rPr lang="en-US" sz="6200" baseline="64814" dirty="0">
                <a:solidFill>
                  <a:srgbClr val="212121"/>
                </a:solidFill>
                <a:ea typeface="Microsoft Sans Serif" panose="020B0604020202020204" pitchFamily="34" charset="0"/>
                <a:cs typeface="Microsoft Sans Serif" panose="020B0604020202020204" pitchFamily="34" charset="0"/>
              </a:rPr>
              <a:t> </a:t>
            </a:r>
            <a:r>
              <a:rPr lang="en-US" sz="6200" dirty="0">
                <a:solidFill>
                  <a:srgbClr val="212121"/>
                </a:solidFill>
                <a:ea typeface="Microsoft Sans Serif" panose="020B0604020202020204" pitchFamily="34" charset="0"/>
                <a:cs typeface="Microsoft Sans Serif" panose="020B0604020202020204" pitchFamily="34" charset="0"/>
              </a:rPr>
              <a:t>of  how every task should be</a:t>
            </a:r>
            <a:r>
              <a:rPr lang="en-US" sz="6200" dirty="0">
                <a:ea typeface="Microsoft Sans Serif" panose="020B0604020202020204" pitchFamily="34" charset="0"/>
                <a:cs typeface="Microsoft Sans Serif" panose="020B0604020202020204" pitchFamily="34" charset="0"/>
              </a:rPr>
              <a:t> </a:t>
            </a:r>
            <a:r>
              <a:rPr lang="en-US" sz="6200" dirty="0">
                <a:solidFill>
                  <a:srgbClr val="212121"/>
                </a:solidFill>
                <a:ea typeface="Microsoft Sans Serif" panose="020B0604020202020204" pitchFamily="34" charset="0"/>
                <a:cs typeface="Microsoft Sans Serif" panose="020B0604020202020204" pitchFamily="34" charset="0"/>
              </a:rPr>
              <a:t>appropriately assigned; Staff and Labor Relations has information on how the tasks have been performed in the past</a:t>
            </a:r>
            <a:endParaRPr lang="en-US" sz="6200" dirty="0">
              <a:ea typeface="Microsoft Sans Serif" panose="020B0604020202020204" pitchFamily="34" charset="0"/>
              <a:cs typeface="Microsoft Sans Serif" panose="020B0604020202020204" pitchFamily="34" charset="0"/>
            </a:endParaRPr>
          </a:p>
          <a:p>
            <a:pPr marL="57150" indent="-285750" algn="l">
              <a:lnSpc>
                <a:spcPct val="120000"/>
              </a:lnSpc>
              <a:spcBef>
                <a:spcPts val="0"/>
              </a:spcBef>
              <a:spcAft>
                <a:spcPts val="600"/>
              </a:spcAft>
              <a:buClr>
                <a:srgbClr val="C00000"/>
              </a:buClr>
              <a:buFont typeface="Wingdings" panose="05000000000000000000" pitchFamily="2" charset="2"/>
              <a:buChar char="v"/>
            </a:pPr>
            <a:r>
              <a:rPr lang="en-US" sz="6200" dirty="0">
                <a:solidFill>
                  <a:srgbClr val="212121"/>
                </a:solidFill>
                <a:ea typeface="Microsoft Sans Serif" panose="020B0604020202020204" pitchFamily="34" charset="0"/>
                <a:cs typeface="Microsoft Sans Serif" panose="020B0604020202020204" pitchFamily="34" charset="0"/>
              </a:rPr>
              <a:t>Multi-pronged analysis is often necessary: </a:t>
            </a:r>
          </a:p>
          <a:p>
            <a:pPr marL="457200" lvl="2">
              <a:lnSpc>
                <a:spcPct val="120000"/>
              </a:lnSpc>
              <a:spcBef>
                <a:spcPts val="0"/>
              </a:spcBef>
            </a:pPr>
            <a:r>
              <a:rPr lang="en-US" sz="6200" dirty="0">
                <a:solidFill>
                  <a:srgbClr val="212121"/>
                </a:solidFill>
                <a:ea typeface="Microsoft Sans Serif" panose="020B0604020202020204" pitchFamily="34" charset="0"/>
                <a:cs typeface="Microsoft Sans Serif" panose="020B0604020202020204" pitchFamily="34" charset="0"/>
              </a:rPr>
              <a:t>Details of specific job;</a:t>
            </a:r>
          </a:p>
          <a:p>
            <a:pPr marL="457200" lvl="2">
              <a:lnSpc>
                <a:spcPct val="120000"/>
              </a:lnSpc>
              <a:spcBef>
                <a:spcPts val="0"/>
              </a:spcBef>
            </a:pPr>
            <a:r>
              <a:rPr lang="en-US" sz="6200" dirty="0">
                <a:solidFill>
                  <a:srgbClr val="212121"/>
                </a:solidFill>
                <a:ea typeface="Microsoft Sans Serif" panose="020B0604020202020204" pitchFamily="34" charset="0"/>
                <a:cs typeface="Microsoft Sans Serif" panose="020B0604020202020204" pitchFamily="34" charset="0"/>
              </a:rPr>
              <a:t>Past pract</a:t>
            </a:r>
            <a:r>
              <a:rPr lang="en-US" sz="6200" dirty="0">
                <a:solidFill>
                  <a:srgbClr val="363B3A"/>
                </a:solidFill>
                <a:ea typeface="Microsoft Sans Serif" panose="020B0604020202020204" pitchFamily="34" charset="0"/>
                <a:cs typeface="Microsoft Sans Serif" panose="020B0604020202020204" pitchFamily="34" charset="0"/>
              </a:rPr>
              <a:t>i</a:t>
            </a:r>
            <a:r>
              <a:rPr lang="en-US" sz="6200" dirty="0">
                <a:solidFill>
                  <a:srgbClr val="212121"/>
                </a:solidFill>
                <a:ea typeface="Microsoft Sans Serif" panose="020B0604020202020204" pitchFamily="34" charset="0"/>
                <a:cs typeface="Microsoft Sans Serif" panose="020B0604020202020204" pitchFamily="34" charset="0"/>
              </a:rPr>
              <a:t>ce;</a:t>
            </a:r>
          </a:p>
          <a:p>
            <a:pPr marL="457200" lvl="2">
              <a:lnSpc>
                <a:spcPct val="120000"/>
              </a:lnSpc>
              <a:spcBef>
                <a:spcPts val="0"/>
              </a:spcBef>
            </a:pPr>
            <a:r>
              <a:rPr lang="en-US" sz="6200" dirty="0">
                <a:solidFill>
                  <a:srgbClr val="212121"/>
                </a:solidFill>
                <a:ea typeface="Microsoft Sans Serif" panose="020B0604020202020204" pitchFamily="34" charset="0"/>
                <a:cs typeface="Microsoft Sans Serif" panose="020B0604020202020204" pitchFamily="34" charset="0"/>
              </a:rPr>
              <a:t>Grievance resolution history;  </a:t>
            </a:r>
          </a:p>
          <a:p>
            <a:pPr marL="457200" lvl="2">
              <a:lnSpc>
                <a:spcPct val="120000"/>
              </a:lnSpc>
              <a:spcBef>
                <a:spcPts val="0"/>
              </a:spcBef>
              <a:spcAft>
                <a:spcPts val="600"/>
              </a:spcAft>
            </a:pPr>
            <a:r>
              <a:rPr lang="en-US" sz="6200" dirty="0">
                <a:solidFill>
                  <a:srgbClr val="212121"/>
                </a:solidFill>
                <a:ea typeface="Microsoft Sans Serif" panose="020B0604020202020204" pitchFamily="34" charset="0"/>
                <a:cs typeface="Microsoft Sans Serif" panose="020B0604020202020204" pitchFamily="34" charset="0"/>
              </a:rPr>
              <a:t>All information can provide is</a:t>
            </a:r>
            <a:r>
              <a:rPr lang="en-US" sz="6200" dirty="0">
                <a:ea typeface="Microsoft Sans Serif" panose="020B0604020202020204" pitchFamily="34" charset="0"/>
                <a:cs typeface="Microsoft Sans Serif" panose="020B0604020202020204" pitchFamily="34" charset="0"/>
              </a:rPr>
              <a:t> g</a:t>
            </a:r>
            <a:r>
              <a:rPr lang="en-US" sz="6200" dirty="0">
                <a:solidFill>
                  <a:srgbClr val="212121"/>
                </a:solidFill>
                <a:ea typeface="Microsoft Sans Serif" panose="020B0604020202020204" pitchFamily="34" charset="0"/>
                <a:cs typeface="Microsoft Sans Serif" panose="020B0604020202020204" pitchFamily="34" charset="0"/>
              </a:rPr>
              <a:t>uidance and the guidance </a:t>
            </a:r>
            <a:r>
              <a:rPr lang="en-US" sz="6200" u="sng" dirty="0">
                <a:solidFill>
                  <a:srgbClr val="212121"/>
                </a:solidFill>
                <a:ea typeface="Microsoft Sans Serif" panose="020B0604020202020204" pitchFamily="34" charset="0"/>
                <a:cs typeface="Microsoft Sans Serif" panose="020B0604020202020204" pitchFamily="34" charset="0"/>
              </a:rPr>
              <a:t>may not </a:t>
            </a:r>
            <a:r>
              <a:rPr lang="en-US" sz="6200" dirty="0">
                <a:solidFill>
                  <a:srgbClr val="212121"/>
                </a:solidFill>
                <a:ea typeface="Microsoft Sans Serif" panose="020B0604020202020204" pitchFamily="34" charset="0"/>
                <a:cs typeface="Microsoft Sans Serif" panose="020B0604020202020204" pitchFamily="34" charset="0"/>
              </a:rPr>
              <a:t>be definitive.</a:t>
            </a:r>
          </a:p>
          <a:p>
            <a:pPr marL="57150" indent="-285750" algn="l">
              <a:lnSpc>
                <a:spcPct val="120000"/>
              </a:lnSpc>
              <a:spcBef>
                <a:spcPts val="0"/>
              </a:spcBef>
              <a:spcAft>
                <a:spcPts val="600"/>
              </a:spcAft>
              <a:buClr>
                <a:srgbClr val="C00000"/>
              </a:buClr>
              <a:buFont typeface="Wingdings" panose="05000000000000000000" pitchFamily="2" charset="2"/>
              <a:buChar char="v"/>
            </a:pPr>
            <a:r>
              <a:rPr lang="en-US" sz="6200" dirty="0">
                <a:solidFill>
                  <a:srgbClr val="212121"/>
                </a:solidFill>
                <a:ea typeface="Microsoft Sans Serif" panose="020B0604020202020204" pitchFamily="34" charset="0"/>
                <a:cs typeface="Microsoft Sans Serif" panose="020B0604020202020204" pitchFamily="34" charset="0"/>
              </a:rPr>
              <a:t>No automatic exclusion for “specialty” work, “warranty” work or work occurring in a laboratory or classroom</a:t>
            </a:r>
          </a:p>
          <a:p>
            <a:pPr marL="57150" indent="-285750" algn="l">
              <a:lnSpc>
                <a:spcPct val="120000"/>
              </a:lnSpc>
              <a:spcBef>
                <a:spcPts val="0"/>
              </a:spcBef>
              <a:spcAft>
                <a:spcPts val="600"/>
              </a:spcAft>
              <a:buClr>
                <a:srgbClr val="C00000"/>
              </a:buClr>
              <a:buFont typeface="Wingdings" panose="05000000000000000000" pitchFamily="2" charset="2"/>
              <a:buChar char="v"/>
            </a:pPr>
            <a:r>
              <a:rPr lang="en-US" sz="6200" dirty="0">
                <a:solidFill>
                  <a:srgbClr val="212121"/>
                </a:solidFill>
                <a:ea typeface="Microsoft Sans Serif" panose="020B0604020202020204" pitchFamily="34" charset="0"/>
                <a:cs typeface="Microsoft Sans Serif" panose="020B0604020202020204" pitchFamily="34" charset="0"/>
              </a:rPr>
              <a:t>Relevant to consider whether there is an attachment to the fabric/ structure of the building</a:t>
            </a:r>
          </a:p>
          <a:p>
            <a:pPr algn="l">
              <a:lnSpc>
                <a:spcPct val="120000"/>
              </a:lnSpc>
              <a:spcBef>
                <a:spcPts val="0"/>
              </a:spcBef>
              <a:spcAft>
                <a:spcPts val="600"/>
              </a:spcAft>
              <a:buClr>
                <a:srgbClr val="C00000"/>
              </a:buClr>
            </a:pPr>
            <a:endParaRPr lang="en-US" sz="6200" dirty="0">
              <a:ea typeface="Microsoft Sans Serif" panose="020B0604020202020204" pitchFamily="34" charset="0"/>
              <a:cs typeface="Microsoft Sans Serif" panose="020B0604020202020204" pitchFamily="34" charset="0"/>
            </a:endParaRPr>
          </a:p>
          <a:p>
            <a:pPr algn="l"/>
            <a:endParaRPr lang="en-US" dirty="0"/>
          </a:p>
        </p:txBody>
      </p:sp>
      <p:sp>
        <p:nvSpPr>
          <p:cNvPr id="3" name="Title 2">
            <a:extLst>
              <a:ext uri="{FF2B5EF4-FFF2-40B4-BE49-F238E27FC236}">
                <a16:creationId xmlns:a16="http://schemas.microsoft.com/office/drawing/2014/main" id="{8CE1F360-0D1C-7B00-7D3A-6B3BAD8B2537}"/>
              </a:ext>
            </a:extLst>
          </p:cNvPr>
          <p:cNvSpPr>
            <a:spLocks noGrp="1"/>
          </p:cNvSpPr>
          <p:nvPr>
            <p:ph type="title"/>
          </p:nvPr>
        </p:nvSpPr>
        <p:spPr>
          <a:xfrm>
            <a:off x="0" y="609600"/>
            <a:ext cx="9144000" cy="990600"/>
          </a:xfrm>
        </p:spPr>
        <p:txBody>
          <a:bodyPr/>
          <a:lstStyle/>
          <a:p>
            <a:r>
              <a:rPr lang="en-US" dirty="0"/>
              <a:t>Determination of Exclusive Jurisdiction</a:t>
            </a:r>
          </a:p>
        </p:txBody>
      </p:sp>
    </p:spTree>
    <p:extLst>
      <p:ext uri="{BB962C8B-B14F-4D97-AF65-F5344CB8AC3E}">
        <p14:creationId xmlns:p14="http://schemas.microsoft.com/office/powerpoint/2010/main" val="5903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9075CF-D6D4-48A5-9DAA-9EF99FD4783C}"/>
              </a:ext>
            </a:extLst>
          </p:cNvPr>
          <p:cNvSpPr>
            <a:spLocks noGrp="1"/>
          </p:cNvSpPr>
          <p:nvPr>
            <p:ph type="body" sz="quarter" idx="13"/>
          </p:nvPr>
        </p:nvSpPr>
        <p:spPr>
          <a:xfrm>
            <a:off x="762000" y="1600200"/>
            <a:ext cx="7848600" cy="4495800"/>
          </a:xfrm>
        </p:spPr>
        <p:txBody>
          <a:bodyPr>
            <a:normAutofit fontScale="92500" lnSpcReduction="20000"/>
          </a:bodyPr>
          <a:lstStyle/>
          <a:p>
            <a:pPr marL="457200" indent="-457200" algn="l">
              <a:buFont typeface="Arial" panose="020B0604020202020204" pitchFamily="34" charset="0"/>
              <a:buChar char="•"/>
            </a:pPr>
            <a:r>
              <a:rPr lang="en-US" sz="2400" u="sng" dirty="0"/>
              <a:t>Definition:</a:t>
            </a:r>
          </a:p>
          <a:p>
            <a:pPr marL="1200150" lvl="1" indent="-457200">
              <a:buFont typeface="Arial" panose="020B0604020202020204" pitchFamily="34" charset="0"/>
              <a:buChar char="•"/>
            </a:pPr>
            <a:r>
              <a:rPr lang="en-US" sz="2000" dirty="0"/>
              <a:t>Glass Installation (not the work of the Painters)</a:t>
            </a:r>
          </a:p>
          <a:p>
            <a:pPr marL="1200150" lvl="1" indent="-457200">
              <a:buFont typeface="Arial" panose="020B0604020202020204" pitchFamily="34" charset="0"/>
              <a:buChar char="•"/>
            </a:pPr>
            <a:r>
              <a:rPr lang="en-US" sz="2000" dirty="0"/>
              <a:t>Rigging (not the work of the Laborers)</a:t>
            </a:r>
          </a:p>
          <a:p>
            <a:pPr marL="1200150" lvl="1" indent="-457200">
              <a:buFont typeface="Arial" panose="020B0604020202020204" pitchFamily="34" charset="0"/>
              <a:buChar char="•"/>
            </a:pPr>
            <a:r>
              <a:rPr lang="en-US" sz="2000" dirty="0"/>
              <a:t>Low voltage cable (not the work of the Electricians)</a:t>
            </a:r>
          </a:p>
          <a:p>
            <a:pPr marL="457200" indent="-457200" algn="l">
              <a:buFont typeface="Arial" panose="020B0604020202020204" pitchFamily="34" charset="0"/>
              <a:buChar char="•"/>
            </a:pPr>
            <a:r>
              <a:rPr lang="en-US" sz="2400" u="sng" dirty="0"/>
              <a:t>Past Practice</a:t>
            </a:r>
            <a:r>
              <a:rPr lang="en-US" sz="2400" dirty="0"/>
              <a:t>:</a:t>
            </a:r>
          </a:p>
          <a:p>
            <a:pPr marL="1200150" lvl="1" indent="-457200">
              <a:buFont typeface="Arial" panose="020B0604020202020204" pitchFamily="34" charset="0"/>
              <a:buChar char="•"/>
            </a:pPr>
            <a:r>
              <a:rPr lang="en-US" sz="2000" u="sng" dirty="0"/>
              <a:t>Handrails:</a:t>
            </a:r>
            <a:r>
              <a:rPr lang="en-US" sz="2000" dirty="0"/>
              <a:t> claimed work of the Iron Workers, performed at Cornell by sheet metal workers and non-union contractors; not recognized as exclusive work of sheet metal workers at Cornell</a:t>
            </a:r>
          </a:p>
          <a:p>
            <a:pPr marL="1200150" lvl="1" indent="-457200">
              <a:buFont typeface="Arial" panose="020B0604020202020204" pitchFamily="34" charset="0"/>
              <a:buChar char="•"/>
            </a:pPr>
            <a:r>
              <a:rPr lang="en-US" sz="2000" u="sng" dirty="0"/>
              <a:t>Fencing:</a:t>
            </a:r>
            <a:r>
              <a:rPr lang="en-US" sz="2000" dirty="0"/>
              <a:t>  wire and agricultural fencing are not exclusive work of the BTC; wood fencing is subject to carpenters’ exclusive jurisdiction</a:t>
            </a:r>
          </a:p>
          <a:p>
            <a:pPr marL="457200" indent="-457200" algn="l">
              <a:buFont typeface="Arial" panose="020B0604020202020204" pitchFamily="34" charset="0"/>
              <a:buChar char="•"/>
            </a:pPr>
            <a:r>
              <a:rPr lang="en-US" sz="2400" u="sng" dirty="0"/>
              <a:t>Permission</a:t>
            </a:r>
          </a:p>
          <a:p>
            <a:pPr marL="1200150" lvl="1" indent="-457200">
              <a:buFont typeface="Arial" panose="020B0604020202020204" pitchFamily="34" charset="0"/>
              <a:buChar char="•"/>
            </a:pPr>
            <a:r>
              <a:rPr lang="en-US" sz="2000" u="sng" dirty="0"/>
              <a:t>Wood Carving Restoration: </a:t>
            </a:r>
            <a:r>
              <a:rPr lang="en-US" sz="2000" dirty="0"/>
              <a:t>Carpenters work, provided permission for non-union wood worker to repair</a:t>
            </a:r>
          </a:p>
          <a:p>
            <a:pPr marL="1200150" lvl="1" indent="-457200">
              <a:buFont typeface="Arial" panose="020B0604020202020204" pitchFamily="34" charset="0"/>
              <a:buChar char="•"/>
            </a:pPr>
            <a:r>
              <a:rPr lang="en-US" sz="2000" u="sng" dirty="0"/>
              <a:t>Slab Jacking:</a:t>
            </a:r>
            <a:r>
              <a:rPr lang="en-US" sz="2000" dirty="0"/>
              <a:t> polyurethane foam inserted to level sidewalks; received BTC approval for use with Cornell mason on site</a:t>
            </a:r>
            <a:endParaRPr lang="en-US" sz="2000" u="sng" dirty="0"/>
          </a:p>
        </p:txBody>
      </p:sp>
      <p:sp>
        <p:nvSpPr>
          <p:cNvPr id="3" name="Title 2">
            <a:extLst>
              <a:ext uri="{FF2B5EF4-FFF2-40B4-BE49-F238E27FC236}">
                <a16:creationId xmlns:a16="http://schemas.microsoft.com/office/drawing/2014/main" id="{EE29A92A-7861-4374-A59C-C721C7A0967C}"/>
              </a:ext>
            </a:extLst>
          </p:cNvPr>
          <p:cNvSpPr>
            <a:spLocks noGrp="1"/>
          </p:cNvSpPr>
          <p:nvPr>
            <p:ph type="title"/>
          </p:nvPr>
        </p:nvSpPr>
        <p:spPr>
          <a:xfrm>
            <a:off x="609600" y="762000"/>
            <a:ext cx="8382000" cy="609600"/>
          </a:xfrm>
        </p:spPr>
        <p:txBody>
          <a:bodyPr>
            <a:normAutofit/>
          </a:bodyPr>
          <a:lstStyle/>
          <a:p>
            <a:r>
              <a:rPr lang="en-US" dirty="0">
                <a:solidFill>
                  <a:schemeClr val="accent1"/>
                </a:solidFill>
              </a:rPr>
              <a:t>Examples</a:t>
            </a:r>
          </a:p>
        </p:txBody>
      </p:sp>
    </p:spTree>
    <p:extLst>
      <p:ext uri="{BB962C8B-B14F-4D97-AF65-F5344CB8AC3E}">
        <p14:creationId xmlns:p14="http://schemas.microsoft.com/office/powerpoint/2010/main" val="367224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126C7A-414A-4BA0-907C-19F2DE8714A3}"/>
              </a:ext>
            </a:extLst>
          </p:cNvPr>
          <p:cNvSpPr>
            <a:spLocks noGrp="1"/>
          </p:cNvSpPr>
          <p:nvPr>
            <p:ph type="body" sz="quarter" idx="13"/>
          </p:nvPr>
        </p:nvSpPr>
        <p:spPr>
          <a:xfrm>
            <a:off x="838200" y="1676400"/>
            <a:ext cx="7848600" cy="4495800"/>
          </a:xfrm>
        </p:spPr>
        <p:txBody>
          <a:bodyPr>
            <a:normAutofit fontScale="85000" lnSpcReduction="10000"/>
          </a:bodyPr>
          <a:lstStyle/>
          <a:p>
            <a:pPr marL="457200" indent="-457200" algn="l">
              <a:buFont typeface="Arial" panose="020B0604020202020204" pitchFamily="34" charset="0"/>
              <a:buChar char="•"/>
            </a:pPr>
            <a:r>
              <a:rPr lang="en-US" dirty="0"/>
              <a:t>Consult with Staff and Labor Relations</a:t>
            </a:r>
          </a:p>
          <a:p>
            <a:pPr marL="1200150" lvl="1" indent="-457200">
              <a:buFont typeface="Arial" panose="020B0604020202020204" pitchFamily="34" charset="0"/>
              <a:buChar char="•"/>
            </a:pPr>
            <a:r>
              <a:rPr lang="en-US" dirty="0"/>
              <a:t>Laurie Johnston (lmj6) (607-255-6866)</a:t>
            </a:r>
          </a:p>
          <a:p>
            <a:pPr marL="1200150" lvl="1" indent="-457200">
              <a:buFont typeface="Arial" panose="020B0604020202020204" pitchFamily="34" charset="0"/>
              <a:buChar char="•"/>
            </a:pPr>
            <a:r>
              <a:rPr lang="en-US" dirty="0" err="1"/>
              <a:t>Krassi</a:t>
            </a:r>
            <a:r>
              <a:rPr lang="en-US" dirty="0"/>
              <a:t> Hernandez (kh556) (607-254-5974)</a:t>
            </a:r>
          </a:p>
          <a:p>
            <a:pPr marL="457200" indent="-457200" algn="l">
              <a:buFont typeface="Arial" panose="020B0604020202020204" pitchFamily="34" charset="0"/>
              <a:buChar char="•"/>
            </a:pPr>
            <a:r>
              <a:rPr lang="en-US" dirty="0"/>
              <a:t>Consult with Facilities Contracts</a:t>
            </a:r>
          </a:p>
          <a:p>
            <a:pPr marL="1200150" lvl="1" indent="-457200">
              <a:buFont typeface="Arial" panose="020B0604020202020204" pitchFamily="34" charset="0"/>
              <a:buChar char="•"/>
            </a:pPr>
            <a:r>
              <a:rPr lang="en-US" dirty="0"/>
              <a:t>Brenda Frank (bf343) (607-255-7449)</a:t>
            </a:r>
          </a:p>
          <a:p>
            <a:pPr marL="1200150" lvl="1" indent="-457200">
              <a:buFont typeface="Arial" panose="020B0604020202020204" pitchFamily="34" charset="0"/>
              <a:buChar char="•"/>
            </a:pPr>
            <a:r>
              <a:rPr lang="en-US" dirty="0"/>
              <a:t>Wendy Hackett (wjh6) (607-255-0120)</a:t>
            </a:r>
          </a:p>
          <a:p>
            <a:pPr marL="457200" indent="-457200" algn="l">
              <a:buFont typeface="Arial" panose="020B0604020202020204" pitchFamily="34" charset="0"/>
              <a:buChar char="•"/>
            </a:pPr>
            <a:r>
              <a:rPr lang="en-US" dirty="0"/>
              <a:t>Consult with Experienced Cornell Project Staff</a:t>
            </a:r>
          </a:p>
          <a:p>
            <a:pPr marL="457200" indent="-457200" algn="l">
              <a:buFont typeface="Arial" panose="020B0604020202020204" pitchFamily="34" charset="0"/>
              <a:buChar char="•"/>
            </a:pPr>
            <a:r>
              <a:rPr lang="en-US" dirty="0"/>
              <a:t>Consult with Experienced Cornell Contractors, </a:t>
            </a:r>
            <a:r>
              <a:rPr lang="en-US" dirty="0" err="1"/>
              <a:t>e.g</a:t>
            </a:r>
            <a:r>
              <a:rPr lang="en-US" dirty="0"/>
              <a:t>, Welliver, Lane, Streeter</a:t>
            </a:r>
          </a:p>
          <a:p>
            <a:pPr marL="457200" indent="-457200" algn="l">
              <a:buFont typeface="Arial" panose="020B0604020202020204" pitchFamily="34" charset="0"/>
              <a:buChar char="•"/>
            </a:pPr>
            <a:r>
              <a:rPr lang="en-US" dirty="0"/>
              <a:t>Consult with Union Business Agents</a:t>
            </a:r>
          </a:p>
        </p:txBody>
      </p:sp>
      <p:sp>
        <p:nvSpPr>
          <p:cNvPr id="3" name="Title 2">
            <a:extLst>
              <a:ext uri="{FF2B5EF4-FFF2-40B4-BE49-F238E27FC236}">
                <a16:creationId xmlns:a16="http://schemas.microsoft.com/office/drawing/2014/main" id="{911DBEB1-850A-4E09-BB03-06D3199C6499}"/>
              </a:ext>
            </a:extLst>
          </p:cNvPr>
          <p:cNvSpPr>
            <a:spLocks noGrp="1"/>
          </p:cNvSpPr>
          <p:nvPr>
            <p:ph type="title"/>
          </p:nvPr>
        </p:nvSpPr>
        <p:spPr>
          <a:xfrm>
            <a:off x="-15834" y="685800"/>
            <a:ext cx="9144000" cy="762000"/>
          </a:xfrm>
        </p:spPr>
        <p:txBody>
          <a:bodyPr/>
          <a:lstStyle/>
          <a:p>
            <a:r>
              <a:rPr lang="en-US" dirty="0">
                <a:solidFill>
                  <a:schemeClr val="accent1"/>
                </a:solidFill>
              </a:rPr>
              <a:t>Resources</a:t>
            </a:r>
          </a:p>
        </p:txBody>
      </p:sp>
    </p:spTree>
    <p:extLst>
      <p:ext uri="{BB962C8B-B14F-4D97-AF65-F5344CB8AC3E}">
        <p14:creationId xmlns:p14="http://schemas.microsoft.com/office/powerpoint/2010/main" val="314306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8C6718-09D0-4C80-89D9-2D61ECC38DFD}"/>
              </a:ext>
            </a:extLst>
          </p:cNvPr>
          <p:cNvSpPr>
            <a:spLocks noGrp="1"/>
          </p:cNvSpPr>
          <p:nvPr>
            <p:ph type="body" sz="quarter" idx="13"/>
          </p:nvPr>
        </p:nvSpPr>
        <p:spPr>
          <a:xfrm>
            <a:off x="0" y="2133600"/>
            <a:ext cx="9144000" cy="990601"/>
          </a:xfrm>
        </p:spPr>
        <p:txBody>
          <a:bodyPr/>
          <a:lstStyle/>
          <a:p>
            <a:endParaRPr lang="en-US" dirty="0"/>
          </a:p>
        </p:txBody>
      </p:sp>
      <p:sp>
        <p:nvSpPr>
          <p:cNvPr id="3" name="Title 2">
            <a:extLst>
              <a:ext uri="{FF2B5EF4-FFF2-40B4-BE49-F238E27FC236}">
                <a16:creationId xmlns:a16="http://schemas.microsoft.com/office/drawing/2014/main" id="{3B094FCC-C7CA-4C20-9B89-318AD88D5A36}"/>
              </a:ext>
            </a:extLst>
          </p:cNvPr>
          <p:cNvSpPr>
            <a:spLocks noGrp="1"/>
          </p:cNvSpPr>
          <p:nvPr>
            <p:ph type="title"/>
          </p:nvPr>
        </p:nvSpPr>
        <p:spPr>
          <a:xfrm>
            <a:off x="0" y="763091"/>
            <a:ext cx="9144000" cy="1065709"/>
          </a:xfrm>
        </p:spPr>
        <p:txBody>
          <a:bodyPr/>
          <a:lstStyle/>
          <a:p>
            <a:r>
              <a:rPr lang="en-US" sz="5400" b="1" dirty="0">
                <a:solidFill>
                  <a:srgbClr val="C00000"/>
                </a:solidFill>
              </a:rPr>
              <a:t>Questions?</a:t>
            </a:r>
          </a:p>
        </p:txBody>
      </p:sp>
    </p:spTree>
    <p:extLst>
      <p:ext uri="{BB962C8B-B14F-4D97-AF65-F5344CB8AC3E}">
        <p14:creationId xmlns:p14="http://schemas.microsoft.com/office/powerpoint/2010/main" val="191457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4AACBE4AB13B47B8C30A36C415A682" ma:contentTypeVersion="1" ma:contentTypeDescription="Create a new document." ma:contentTypeScope="" ma:versionID="389800b144ce6e587e75cb676c8096e8">
  <xsd:schema xmlns:xsd="http://www.w3.org/2001/XMLSchema" xmlns:xs="http://www.w3.org/2001/XMLSchema" xmlns:p="http://schemas.microsoft.com/office/2006/metadata/properties" xmlns:ns2="ba638347-5c04-42d2-a1c3-b7f286227752" targetNamespace="http://schemas.microsoft.com/office/2006/metadata/properties" ma:root="true" ma:fieldsID="142502acf8f3dd4879ea2df89c90e898" ns2:_="">
    <xsd:import namespace="ba638347-5c04-42d2-a1c3-b7f28622775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8347-5c04-42d2-a1c3-b7f28622775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a638347-5c04-42d2-a1c3-b7f286227752">
      <UserInfo>
        <DisplayName>Tracy Vosburgh</DisplayName>
        <AccountId>39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CC4AC2-12A8-495A-AC6B-2C823E168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638347-5c04-42d2-a1c3-b7f2862277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769373-594B-497F-B29F-9AD96F02CA37}">
  <ds:schemaRefs>
    <ds:schemaRef ds:uri="http://purl.org/dc/elements/1.1/"/>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schemas.microsoft.com/office/infopath/2007/PartnerControls"/>
    <ds:schemaRef ds:uri="ba638347-5c04-42d2-a1c3-b7f286227752"/>
    <ds:schemaRef ds:uri="http://www.w3.org/XML/1998/namespace"/>
    <ds:schemaRef ds:uri="http://purl.org/dc/dcmitype/"/>
  </ds:schemaRefs>
</ds:datastoreItem>
</file>

<file path=customXml/itemProps3.xml><?xml version="1.0" encoding="utf-8"?>
<ds:datastoreItem xmlns:ds="http://schemas.openxmlformats.org/officeDocument/2006/customXml" ds:itemID="{4561DFF5-A0FD-45DC-86E6-8DA72B2A6F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12392</TotalTime>
  <Words>763</Words>
  <Application>Microsoft Office PowerPoint</Application>
  <PresentationFormat>On-screen Show (4:3)</PresentationFormat>
  <Paragraphs>82</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Helvetica</vt:lpstr>
      <vt:lpstr>Microsoft Sans Serif</vt:lpstr>
      <vt:lpstr>Times</vt:lpstr>
      <vt:lpstr>Wingdings</vt:lpstr>
      <vt:lpstr>Office Theme</vt:lpstr>
      <vt:lpstr>PowerPoint Presentation</vt:lpstr>
      <vt:lpstr>Specialty Work and BTC Exclusive Jurisdiction</vt:lpstr>
      <vt:lpstr>Exclusive Jurisdiction Work must be done by Covered Trade</vt:lpstr>
      <vt:lpstr> Work Performed by Non-BTC Personnel</vt:lpstr>
      <vt:lpstr>Trades Positions Covered by the BTC CBA</vt:lpstr>
      <vt:lpstr>Determination of Exclusive Jurisdiction</vt:lpstr>
      <vt:lpstr>Examples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J. Lind</dc:creator>
  <cp:lastModifiedBy>Taylor Thompson</cp:lastModifiedBy>
  <cp:revision>494</cp:revision>
  <cp:lastPrinted>2019-11-12T19:43:45Z</cp:lastPrinted>
  <dcterms:created xsi:type="dcterms:W3CDTF">2014-05-07T13:58:10Z</dcterms:created>
  <dcterms:modified xsi:type="dcterms:W3CDTF">2022-08-24T15:37:53Z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0x010100934AACBE4AB13B47B8C30A36C415A682</vt:lpwstr>
  </property>
</Properties>
</file>