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CC0FA-2278-420B-B9B3-CC93AF2C038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29BC-BD68-45AC-A400-332A3CAEB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242712" y="402168"/>
            <a:ext cx="1439440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37447" y="1828800"/>
            <a:ext cx="6370128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38152" y="3200422"/>
            <a:ext cx="5516033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671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242712" y="402168"/>
            <a:ext cx="16551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12192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22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242712" y="402168"/>
            <a:ext cx="1689606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12192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12192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12192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42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242712" y="402168"/>
            <a:ext cx="168098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12192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12192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50"/>
            <a:ext cx="12192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6786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11571817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0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3" y="-157024"/>
            <a:ext cx="1661392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968" y="4756727"/>
            <a:ext cx="1101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90526" y="3877558"/>
            <a:ext cx="11410951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3866" y="615758"/>
            <a:ext cx="8739609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85873" y="1524000"/>
            <a:ext cx="113792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80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3" y="-157024"/>
            <a:ext cx="1523370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968" y="4756727"/>
            <a:ext cx="1101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400801" y="1447800"/>
            <a:ext cx="5400676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3866" y="615758"/>
            <a:ext cx="8739609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85874" y="1447800"/>
            <a:ext cx="5811727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3" y="-157024"/>
            <a:ext cx="1644140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1"/>
            <a:ext cx="12192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6"/>
            <a:ext cx="12192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7600" y="2057400"/>
            <a:ext cx="9956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2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242712" y="402168"/>
            <a:ext cx="152570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828800"/>
            <a:ext cx="6256867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069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3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90600" y="2456299"/>
            <a:ext cx="8307227" cy="484703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UDIG NY (Formerly known as DSNY) acts as communications between excavators and utility owners (Cornell/NYSEG/Bolton Point Etc.)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Why call in a dig request?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64E4F"/>
                </a:solidFill>
                <a:effectLst/>
                <a:latin typeface="Inter"/>
              </a:rPr>
              <a:t>It’s the law! </a:t>
            </a:r>
            <a:endParaRPr lang="en-US" sz="1600" b="0" i="0" dirty="0">
              <a:solidFill>
                <a:srgbClr val="464E4F"/>
              </a:solidFill>
              <a:effectLst/>
              <a:highlight>
                <a:srgbClr val="FFFF00"/>
              </a:highlight>
              <a:latin typeface="Inter"/>
            </a:endParaRPr>
          </a:p>
          <a:p>
            <a:pPr marL="1485900" lvl="2" indent="-342900"/>
            <a:r>
              <a:rPr lang="en-US" sz="1200" b="0" i="0" dirty="0">
                <a:solidFill>
                  <a:srgbClr val="464E4F"/>
                </a:solidFill>
                <a:effectLst/>
                <a:highlight>
                  <a:srgbClr val="FFFF00"/>
                </a:highlight>
                <a:latin typeface="Inter"/>
              </a:rPr>
              <a:t>NYS Code Rule 753 requires professional excavators to contact </a:t>
            </a:r>
            <a:r>
              <a:rPr lang="en-US" sz="1200" b="0" i="0" dirty="0" err="1">
                <a:solidFill>
                  <a:srgbClr val="464E4F"/>
                </a:solidFill>
                <a:effectLst/>
                <a:highlight>
                  <a:srgbClr val="FFFF00"/>
                </a:highlight>
                <a:latin typeface="Inter"/>
              </a:rPr>
              <a:t>UDig</a:t>
            </a:r>
            <a:r>
              <a:rPr lang="en-US" sz="1200" b="0" i="0" dirty="0">
                <a:solidFill>
                  <a:srgbClr val="464E4F"/>
                </a:solidFill>
                <a:effectLst/>
                <a:highlight>
                  <a:srgbClr val="FFFF00"/>
                </a:highlight>
                <a:latin typeface="Inter"/>
              </a:rPr>
              <a:t> NY before digging.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/>
              <a:t>Safety is always the #1 priority – calling in a ticket takes just a few minutes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/>
              <a:t>An accident on the job can cause delays or even injuries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r>
              <a:rPr lang="en-US" sz="1400" dirty="0"/>
              <a:t>Any questions that arise during excavation, we have happy to provide any additional details and contacts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457200"/>
            <a:ext cx="9448800" cy="1219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 Minute - Underground Utility Locating </a:t>
            </a:r>
            <a:endParaRPr lang="en-US" sz="3200" dirty="0"/>
          </a:p>
        </p:txBody>
      </p:sp>
      <p:pic>
        <p:nvPicPr>
          <p:cNvPr id="5" name="Picture 4" descr="A woman with blonde hair and a purple patterned shirt, smiling for the camera&#10;">
            <a:extLst>
              <a:ext uri="{FF2B5EF4-FFF2-40B4-BE49-F238E27FC236}">
                <a16:creationId xmlns:a16="http://schemas.microsoft.com/office/drawing/2014/main" id="{CD7D39E1-0031-7B60-27AB-5669FA558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56" y="812057"/>
            <a:ext cx="1626748" cy="2310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DC9732-D71A-A2D7-6855-23428DEE625A}"/>
              </a:ext>
            </a:extLst>
          </p:cNvPr>
          <p:cNvSpPr txBox="1"/>
          <p:nvPr/>
        </p:nvSpPr>
        <p:spPr>
          <a:xfrm>
            <a:off x="1216182" y="1676400"/>
            <a:ext cx="6097508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Mary Colomaio – Utility Mapping Program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Emily Mix – Energy Mapping Coordinator/Principal Utility Locator</a:t>
            </a:r>
          </a:p>
        </p:txBody>
      </p:sp>
      <p:pic>
        <p:nvPicPr>
          <p:cNvPr id="9" name="Picture 8" descr="A picture containing car, truck, toy, transport&#10;&#10;Description automatically generated">
            <a:extLst>
              <a:ext uri="{FF2B5EF4-FFF2-40B4-BE49-F238E27FC236}">
                <a16:creationId xmlns:a16="http://schemas.microsoft.com/office/drawing/2014/main" id="{11B4B246-F901-0521-75E3-9ADD83C95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69" y="5205163"/>
            <a:ext cx="3521283" cy="2098174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F636213-5295-365F-FB5A-2F2ABD2E81BF}"/>
              </a:ext>
            </a:extLst>
          </p:cNvPr>
          <p:cNvSpPr/>
          <p:nvPr/>
        </p:nvSpPr>
        <p:spPr>
          <a:xfrm>
            <a:off x="7372835" y="5368705"/>
            <a:ext cx="1807675" cy="814812"/>
          </a:xfrm>
          <a:prstGeom prst="wedgeEllipseCallout">
            <a:avLst>
              <a:gd name="adj1" fmla="val -70416"/>
              <a:gd name="adj2" fmla="val 52500"/>
            </a:avLst>
          </a:prstGeom>
          <a:solidFill>
            <a:schemeClr val="bg1"/>
          </a:solidFill>
          <a:ln>
            <a:solidFill>
              <a:srgbClr val="12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Sometimes it feels like we solve underground mysteries</a:t>
            </a:r>
          </a:p>
        </p:txBody>
      </p:sp>
      <p:pic>
        <p:nvPicPr>
          <p:cNvPr id="6" name="Picture 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7B7EDEB1-255D-8EC2-8B76-DF946419E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56" y="3300805"/>
            <a:ext cx="1626748" cy="20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127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Inter</vt:lpstr>
      <vt:lpstr>Times</vt:lpstr>
      <vt:lpstr>1_Office Theme</vt:lpstr>
      <vt:lpstr>FE Minute - Underground Utility Locating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capabilities in support of incident response</dc:title>
  <dc:creator>Frank M. Popowitch, Jr</dc:creator>
  <cp:lastModifiedBy>Mary Catherine Colomaio</cp:lastModifiedBy>
  <cp:revision>8</cp:revision>
  <dcterms:created xsi:type="dcterms:W3CDTF">2022-01-20T15:57:39Z</dcterms:created>
  <dcterms:modified xsi:type="dcterms:W3CDTF">2022-08-23T13:05:23Z</dcterms:modified>
</cp:coreProperties>
</file>