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1" r:id="rId5"/>
    <p:sldId id="452" r:id="rId6"/>
    <p:sldId id="460" r:id="rId7"/>
    <p:sldId id="456" r:id="rId8"/>
    <p:sldId id="454" r:id="rId9"/>
    <p:sldId id="455" r:id="rId10"/>
    <p:sldId id="458" r:id="rId11"/>
    <p:sldId id="459" r:id="rId12"/>
    <p:sldId id="37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0F4C39-3C5E-74AE-916C-3069D62EEBDA}" name="Andrew M. Germain" initials="AG" userId="S::amg96@cornell.edu::341eb326-a8ed-4751-b02b-9cd721d4d4d1" providerId="AD"/>
  <p188:author id="{40832A59-B825-1C67-D8A8-195485666B4F}" name="Jocelyn L. Becraft Watkins" initials="JLBW" userId="S::jlb246@cornell.edu::b494842c-9dc4-431b-8466-b7749b95b0da" providerId="AD"/>
  <p188:author id="{5BE6C9D5-3AFB-0B3B-497E-E887927AADC4}" name="Spring C. Buck" initials="SB" userId="S::scb23@cornell.edu::56b097d8-2cbb-442a-883d-671f3df3ca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14F"/>
    <a:srgbClr val="F8D862"/>
    <a:srgbClr val="F3C867"/>
    <a:srgbClr val="E88E0A"/>
    <a:srgbClr val="CE890C"/>
    <a:srgbClr val="F89821"/>
    <a:srgbClr val="8165A2"/>
    <a:srgbClr val="E24242"/>
    <a:srgbClr val="E46C0B"/>
    <a:srgbClr val="C1C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21" autoAdjust="0"/>
  </p:normalViewPr>
  <p:slideViewPr>
    <p:cSldViewPr snapToGrid="0">
      <p:cViewPr varScale="1">
        <p:scale>
          <a:sx n="93" d="100"/>
          <a:sy n="93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b="0" i="0">
              <a:solidFill>
                <a:srgbClr val="677788"/>
              </a:solidFill>
              <a:effectLst/>
              <a:latin typeface="AvenirNextLTW01-Regular"/>
            </a:endParaRPr>
          </a:p>
          <a:p>
            <a:pPr algn="l"/>
            <a:endParaRPr lang="en-US" b="1" i="0">
              <a:solidFill>
                <a:srgbClr val="737373"/>
              </a:solidFill>
              <a:effectLst/>
              <a:latin typeface="AvenirNextLTW01-Regular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8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1D02-A9FF-4F96-8815-6980524722FC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DBE2-DC74-4E03-A0F9-1C6F2C961477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5AAA-0783-45C4-AF1A-579A888D2D7E}" type="datetime1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FC07-15CB-494E-8257-6762CBAE3B2F}" type="datetime1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51C2-5EAA-44E6-AEB8-0C9146B28F45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FEE4-6749-4970-B9E2-9120F34C7A65}" type="datetime1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7F28-BDB6-48E3-9639-F2F2C7D3D6DF}" type="datetime1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E0DB-CFC3-474A-8643-DC192CF2AB8E}" type="datetime1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C3A6-DB30-4908-8A56-D304E7E86F59}" type="datetime1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7A0F-DC04-40D3-B0E6-DDAE1F11F5F3}" type="datetime1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.cornell.edu/fs/fs_facilfind.cf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24" y="1582648"/>
            <a:ext cx="8434915" cy="15214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cs typeface="Calibri"/>
              </a:rPr>
              <a:t>Facilities Management: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 Construction Asbestos Survey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4267200"/>
            <a:ext cx="6453187" cy="20891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and Campus Services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Facilities Management –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Asset Management &amp; Logistics </a:t>
            </a:r>
          </a:p>
          <a:p>
            <a:r>
              <a:rPr lang="en-US" sz="2800" dirty="0">
                <a:latin typeface="Calibri"/>
                <a:cs typeface="Calibri"/>
              </a:rPr>
              <a:t>Date: 8/23/2022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AED18-D2A3-46DE-8403-3AC43DE5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4F827-25A6-4264-B563-18DB4D59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dirty="0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B12EF2-5ED1-456C-AB31-B714440A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78" y="374923"/>
            <a:ext cx="8677656" cy="685800"/>
          </a:xfrm>
        </p:spPr>
        <p:txBody>
          <a:bodyPr>
            <a:normAutofit/>
          </a:bodyPr>
          <a:lstStyle/>
          <a:p>
            <a:r>
              <a:rPr lang="en-US" sz="3600" dirty="0"/>
              <a:t>Agenda: 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CD08E95-8222-4B11-A87B-9EF61C0365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035" y="1059188"/>
            <a:ext cx="8677656" cy="29189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we are and what we do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surveys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should you think about Asbestos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</a:t>
            </a:r>
          </a:p>
          <a:p>
            <a:pPr marL="400050" lvl="1" indent="0">
              <a:buNone/>
            </a:pPr>
            <a:endParaRPr lang="en-US" dirty="0">
              <a:cs typeface="Times"/>
            </a:endParaRPr>
          </a:p>
          <a:p>
            <a:pPr marL="0" indent="0">
              <a:buNone/>
            </a:pPr>
            <a:endParaRPr lang="en-US" dirty="0">
              <a:cs typeface="Times"/>
            </a:endParaRPr>
          </a:p>
          <a:p>
            <a:pPr marL="457200" indent="-457200"/>
            <a:endParaRPr lang="en-US" dirty="0">
              <a:cs typeface="Times"/>
            </a:endParaRPr>
          </a:p>
          <a:p>
            <a:pPr marL="0" indent="0">
              <a:buNone/>
            </a:pPr>
            <a:endParaRPr lang="en-US" dirty="0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531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6FF17-A6EE-2F9D-CDE0-4B4DF96C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9334A-A216-A353-2B7A-24DF3C7EF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57" y="1429543"/>
            <a:ext cx="8678863" cy="3990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New program email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fac-envr-rsrcs@cornell.edu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Expanded services (not just asbestos)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Asbestos</a:t>
            </a:r>
            <a:r>
              <a:rPr lang="en-US" sz="1400" dirty="0"/>
              <a:t> -  Survey’s, incidental disturbance contamination assessments, abatement design (blanket SOW or Div. 2 specifications), abatement, project and air monitoring services, final report review and document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LEAD</a:t>
            </a:r>
            <a:r>
              <a:rPr lang="en-US" sz="1400" dirty="0"/>
              <a:t> - Survey’s, Abatement Specifications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Mold </a:t>
            </a:r>
            <a:r>
              <a:rPr lang="en-US" sz="1400" dirty="0"/>
              <a:t>- Assessments, abatement design, perform pre-bids, abatement, perform final inspections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Mercury</a:t>
            </a:r>
            <a:r>
              <a:rPr lang="en-US" sz="1400" dirty="0"/>
              <a:t> -  Contamination assessments, abatement design, abatement, perform visual inspections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PCB</a:t>
            </a:r>
            <a:r>
              <a:rPr lang="en-US" sz="1400" dirty="0"/>
              <a:t> – Perform survey’s if required, abatement design, abatement and final visual inspections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BE923-DEFE-B38E-65AB-B23F5144C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64" y="397497"/>
            <a:ext cx="867765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Facilities Environmental Resources Group Update </a:t>
            </a:r>
            <a:br>
              <a:rPr lang="en-US" dirty="0"/>
            </a:br>
            <a:r>
              <a:rPr lang="en-US" sz="1600" dirty="0"/>
              <a:t>(Formerly FCS Asbestos program)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4AB972-365F-A22F-0806-A9E50F3D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6C5B5-CCFD-F5C5-4328-B02BA7320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315806"/>
            <a:ext cx="8678863" cy="5040544"/>
          </a:xfrm>
        </p:spPr>
        <p:txBody>
          <a:bodyPr>
            <a:normAutofit/>
          </a:bodyPr>
          <a:lstStyle/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8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Federal, State regulations to comply with.</a:t>
            </a:r>
          </a:p>
          <a:p>
            <a:pPr marL="571500" lvl="1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NYS Code Rule 56 </a:t>
            </a:r>
          </a:p>
          <a:p>
            <a:pPr marL="571500" lvl="1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AHERA: 40 CFR Part 763</a:t>
            </a:r>
          </a:p>
          <a:p>
            <a:pPr marL="571500" lvl="1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 NESHAPS: 40 CFR Part 61, Subpart M</a:t>
            </a:r>
          </a:p>
          <a:p>
            <a:pPr marL="571500" lvl="1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OSHA Construction Standard: 29 CFR 1926.1101</a:t>
            </a:r>
          </a:p>
          <a:p>
            <a:pPr marL="571500" lvl="1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NYSDEC Part 364 Waste Transporter Permits</a:t>
            </a:r>
          </a:p>
          <a:p>
            <a:pPr marL="571500" lvl="1" indent="-1714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NYSDEC 6 NYCRR Part 360 Solid Waste Management Facilities</a:t>
            </a:r>
          </a:p>
          <a:p>
            <a:pPr marL="342900" lvl="0" indent="-3429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Cornell University, HS16 Asbestos Management written program</a:t>
            </a:r>
          </a:p>
          <a:p>
            <a:pPr marL="62865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Project Managers Responsibilities</a:t>
            </a:r>
          </a:p>
          <a:p>
            <a:pPr marL="62865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Asbestos Survey Requirements</a:t>
            </a:r>
          </a:p>
          <a:p>
            <a:pPr marL="62865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7.0 Newley installed materials</a:t>
            </a:r>
          </a:p>
          <a:p>
            <a:pPr marL="342900" lvl="1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Thomas, Industrial Hygienist </a:t>
            </a:r>
          </a:p>
          <a:p>
            <a:pPr marL="0" indent="0">
              <a:buNone/>
            </a:pPr>
            <a:r>
              <a:rPr lang="en-US" sz="1400" dirty="0"/>
              <a:t>Environment, Health, and Safety</a:t>
            </a:r>
            <a:br>
              <a:rPr lang="en-US" sz="1400" dirty="0"/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number (607) 227 9234</a:t>
            </a: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– Ltt26@cornell.edu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33AC6A-48B0-968B-D9B5-92716A2B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7" y="420687"/>
            <a:ext cx="8677656" cy="685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Asbestos Regulations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14C3E-580B-D5E9-0F34-AA214006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1D1EA-DD3A-A38E-30F7-FCB250E47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57" y="1118939"/>
            <a:ext cx="8678863" cy="5143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Bulk Sampling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materials for a repair. (fitting insulation, window glazing, floor tile and mastic etc.)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Pre-Renovation Survey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by Federal regulation (NESHAPS) prior to any Renovation / Demolition activities. 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also the document that C.U Contracts Office require prior to a contract going out to bid.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Construction Survey 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for newly installed materials and is covered in section 7.0 of Cornell University EH&amp;S asbestos written program. 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Building Survey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wide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survey primarily covers walls and ceilings.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modified to include any variation of  walls, ceilings, floors, thermal system insulation, mechanicals, roofing window caulks and glazing's etc.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204 Facilities have significant asbestos survey information available online.</a:t>
            </a:r>
          </a:p>
          <a:p>
            <a:pPr lvl="2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Summaries on the web can be found at: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http://www.fs.cornell.edu/fs/fs_facilfind.cfm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454572-05F9-3702-79CB-1B1650C0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7" y="339687"/>
            <a:ext cx="8677656" cy="685800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Asbestos Survey’s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6433A-223D-2AF8-2DCE-2A030828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0B7BC3-9545-8E30-6B95-8CDF6A11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2" y="331510"/>
            <a:ext cx="8677656" cy="685800"/>
          </a:xfrm>
        </p:spPr>
        <p:txBody>
          <a:bodyPr/>
          <a:lstStyle/>
          <a:p>
            <a:r>
              <a:rPr lang="en-US" dirty="0" err="1"/>
              <a:t>GDoc</a:t>
            </a:r>
            <a:endParaRPr lang="en-US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79E87AC8-3241-94EB-75F3-33656E7E8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02" y="764210"/>
            <a:ext cx="4262725" cy="55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6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F284DA-3457-F270-7DE7-CF0CE896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80294-75EC-2B8D-66BE-F5268F56B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0" y="1106487"/>
            <a:ext cx="8678863" cy="56149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dirty="0"/>
              <a:t>As soon as you have a project assigned to you, reach out to the Facilities Environmental Resources Group</a:t>
            </a:r>
            <a:r>
              <a:rPr lang="en-US" sz="1900" dirty="0"/>
              <a:t>.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project scope and schedule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what historic asbestos survey information exists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how your project will proceed. Blanket Consultant vs RFP for environmental services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who will be preforming the Post Construction Survey and when will it be done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it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use Blankets?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supporting maintenance and repair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 Renovation Survey’s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2 specifications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Construction Survey’s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blankets can’t be utilized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Architect, Environmental Consultant and/or General Contractor is already under contract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abatement costs exceed the 25K blanket limit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Barbara Woods Walpole, Program Admin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Desk number (607) 254-5465 </a:t>
            </a:r>
            <a:b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- fac-envr-rsrcs@cornell.edu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Dale Houseknecht, Project Coordinator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number (607) 327-1359</a:t>
            </a:r>
          </a:p>
          <a:p>
            <a:pPr marL="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- dwh5@cornell.edu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BD756B-5AEC-9053-2121-6DC152C6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7" y="420687"/>
            <a:ext cx="8677656" cy="685800"/>
          </a:xfrm>
        </p:spPr>
        <p:txBody>
          <a:bodyPr/>
          <a:lstStyle/>
          <a:p>
            <a:r>
              <a:rPr lang="en-US" sz="3200" dirty="0"/>
              <a:t>When should I think about Asbestos?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1F9AC-32B8-5EB6-AFBE-36074D00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378A2-DDCA-10F3-4FA0-54B3FA1B4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957" y="1256840"/>
            <a:ext cx="8678863" cy="5099509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Blanket Environmental Consultants: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Engineers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Arctic Enterprises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Watts Environmental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Labella Associates</a:t>
            </a:r>
          </a:p>
          <a:p>
            <a:pPr marL="3429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Blanket Abatement Contractors: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Northstar dba LVI Services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Sunstream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Abscope Environmental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Genesee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LCP Group</a:t>
            </a: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5716E7-4D5D-8624-6C6A-6D595894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7" y="328670"/>
            <a:ext cx="8677656" cy="685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resources for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2922058" cy="11811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Discussion: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013" y="4786334"/>
            <a:ext cx="6453187" cy="1752578"/>
          </a:xfrm>
        </p:spPr>
        <p:txBody>
          <a:bodyPr/>
          <a:lstStyle/>
          <a:p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AED18-D2A3-46DE-8403-3AC43DE5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52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0F4A7F932A24DBD2BEDB67F03116A" ma:contentTypeVersion="2" ma:contentTypeDescription="Create a new document." ma:contentTypeScope="" ma:versionID="5bb4c0a833abfa895085a228ca0c8b53">
  <xsd:schema xmlns:xsd="http://www.w3.org/2001/XMLSchema" xmlns:xs="http://www.w3.org/2001/XMLSchema" xmlns:p="http://schemas.microsoft.com/office/2006/metadata/properties" xmlns:ns2="f1d57858-5ef4-4699-adae-e1fa1470f64d" targetNamespace="http://schemas.microsoft.com/office/2006/metadata/properties" ma:root="true" ma:fieldsID="1eb7bb164ffde838cddecf804f506646" ns2:_="">
    <xsd:import namespace="f1d57858-5ef4-4699-adae-e1fa1470f6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7858-5ef4-4699-adae-e1fa1470f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0D2357-55B9-46ED-917F-1CB247387FEF}">
  <ds:schemaRefs>
    <ds:schemaRef ds:uri="f1d57858-5ef4-4699-adae-e1fa1470f6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1d57858-5ef4-4699-adae-e1fa1470f64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631</Words>
  <Application>Microsoft Office PowerPoint</Application>
  <PresentationFormat>On-screen Show (4:3)</PresentationFormat>
  <Paragraphs>109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AvenirNextLTW01-Regular</vt:lpstr>
      <vt:lpstr>Calibri</vt:lpstr>
      <vt:lpstr>Helvetica</vt:lpstr>
      <vt:lpstr>Open Sans</vt:lpstr>
      <vt:lpstr>Times</vt:lpstr>
      <vt:lpstr>Times New Roman</vt:lpstr>
      <vt:lpstr>Office Theme</vt:lpstr>
      <vt:lpstr>Facilities Management: Post Construction Asbestos Survey </vt:lpstr>
      <vt:lpstr>Agenda: </vt:lpstr>
      <vt:lpstr>Facilities Environmental Resources Group Update  (Formerly FCS Asbestos program)</vt:lpstr>
      <vt:lpstr>Asbestos Regulations</vt:lpstr>
      <vt:lpstr>Types of Asbestos Survey’s</vt:lpstr>
      <vt:lpstr>GDoc</vt:lpstr>
      <vt:lpstr>When should I think about Asbestos?</vt:lpstr>
      <vt:lpstr>Program resources for 2022</vt:lpstr>
      <vt:lpstr>Discussion: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14</cp:revision>
  <cp:lastPrinted>2022-08-18T11:42:36Z</cp:lastPrinted>
  <dcterms:created xsi:type="dcterms:W3CDTF">2014-05-07T13:58:10Z</dcterms:created>
  <dcterms:modified xsi:type="dcterms:W3CDTF">2022-08-24T15:35:20Z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0x010100EBF0F4A7F932A24DBD2BEDB67F03116A</vt:lpwstr>
  </property>
</Properties>
</file>