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8.jpg" ContentType="image/jpeg"/>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2.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3.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706" r:id="rId2"/>
    <p:sldMasterId id="2147483717" r:id="rId3"/>
    <p:sldMasterId id="2147483740" r:id="rId4"/>
    <p:sldMasterId id="2147483750" r:id="rId5"/>
  </p:sldMasterIdLst>
  <p:notesMasterIdLst>
    <p:notesMasterId r:id="rId40"/>
  </p:notesMasterIdLst>
  <p:sldIdLst>
    <p:sldId id="256" r:id="rId6"/>
    <p:sldId id="573" r:id="rId7"/>
    <p:sldId id="576" r:id="rId8"/>
    <p:sldId id="371" r:id="rId9"/>
    <p:sldId id="525" r:id="rId10"/>
    <p:sldId id="527" r:id="rId11"/>
    <p:sldId id="354" r:id="rId12"/>
    <p:sldId id="269" r:id="rId13"/>
    <p:sldId id="587" r:id="rId14"/>
    <p:sldId id="258" r:id="rId15"/>
    <p:sldId id="580" r:id="rId16"/>
    <p:sldId id="577" r:id="rId17"/>
    <p:sldId id="261" r:id="rId18"/>
    <p:sldId id="452" r:id="rId19"/>
    <p:sldId id="460" r:id="rId20"/>
    <p:sldId id="456" r:id="rId21"/>
    <p:sldId id="454" r:id="rId22"/>
    <p:sldId id="455" r:id="rId23"/>
    <p:sldId id="458" r:id="rId24"/>
    <p:sldId id="459" r:id="rId25"/>
    <p:sldId id="378" r:id="rId26"/>
    <p:sldId id="583" r:id="rId27"/>
    <p:sldId id="588" r:id="rId28"/>
    <p:sldId id="592" r:id="rId29"/>
    <p:sldId id="434" r:id="rId30"/>
    <p:sldId id="441" r:id="rId31"/>
    <p:sldId id="448" r:id="rId32"/>
    <p:sldId id="262" r:id="rId33"/>
    <p:sldId id="447" r:id="rId34"/>
    <p:sldId id="436" r:id="rId35"/>
    <p:sldId id="445" r:id="rId36"/>
    <p:sldId id="438" r:id="rId37"/>
    <p:sldId id="590" r:id="rId38"/>
    <p:sldId id="591"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8071" autoAdjust="0"/>
  </p:normalViewPr>
  <p:slideViewPr>
    <p:cSldViewPr>
      <p:cViewPr varScale="1">
        <p:scale>
          <a:sx n="86" d="100"/>
          <a:sy n="86" d="100"/>
        </p:scale>
        <p:origin x="157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8/25/2022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F52ED8-C295-44CF-90E8-5E7932A5FC8A}" type="slidenum">
              <a:rPr lang="en-US" smtClean="0"/>
              <a:t>1</a:t>
            </a:fld>
            <a:endParaRPr lang="en-US"/>
          </a:p>
        </p:txBody>
      </p:sp>
    </p:spTree>
    <p:extLst>
      <p:ext uri="{BB962C8B-B14F-4D97-AF65-F5344CB8AC3E}">
        <p14:creationId xmlns:p14="http://schemas.microsoft.com/office/powerpoint/2010/main" val="330113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20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340327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93415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333333"/>
              </a:solidFill>
              <a:effectLst/>
              <a:latin typeface="Open Sans" panose="020B0606030504020204" pitchFamily="34" charset="0"/>
            </a:endParaRPr>
          </a:p>
          <a:p>
            <a:pPr algn="l"/>
            <a:endParaRPr lang="en-US" b="0" i="0">
              <a:solidFill>
                <a:srgbClr val="677788"/>
              </a:solidFill>
              <a:effectLst/>
              <a:latin typeface="AvenirNextLTW01-Regular"/>
            </a:endParaRPr>
          </a:p>
          <a:p>
            <a:pPr algn="l"/>
            <a:endParaRPr lang="en-US" b="1" i="0">
              <a:solidFill>
                <a:srgbClr val="737373"/>
              </a:solidFill>
              <a:effectLst/>
              <a:latin typeface="AvenirNextLTW01-Regular"/>
            </a:endParaRPr>
          </a:p>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207718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35306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11854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22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44302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9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52ED8-C295-44CF-90E8-5E7932A5F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9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question of whether “specialty work” is outside the exclusive jurisdiction of the BTC Contract (electricians, plumbers, carpenters, painters, masons, sheet metal workers and laborers for those trades)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45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6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Local #241 - International Brotherhood of Electrical Workers </a:t>
            </a:r>
          </a:p>
          <a:p>
            <a:r>
              <a:rPr lang="en-US" sz="1200" b="0" i="0" u="none" strike="noStrike" kern="1200" baseline="0" dirty="0">
                <a:solidFill>
                  <a:schemeClr val="tx1"/>
                </a:solidFill>
                <a:latin typeface="+mn-lt"/>
                <a:ea typeface="+mn-ea"/>
                <a:cs typeface="+mn-cs"/>
              </a:rPr>
              <a:t>Local #267 - United Association of Plumbers and Steamfitters </a:t>
            </a:r>
          </a:p>
          <a:p>
            <a:r>
              <a:rPr lang="en-US" sz="1200" b="0" i="0" u="none" strike="noStrike" kern="1200" baseline="0" dirty="0">
                <a:solidFill>
                  <a:schemeClr val="tx1"/>
                </a:solidFill>
                <a:latin typeface="+mn-lt"/>
                <a:ea typeface="+mn-ea"/>
                <a:cs typeface="+mn-cs"/>
              </a:rPr>
              <a:t>Local #277 - Northeast Regional Council of Carpenters </a:t>
            </a:r>
          </a:p>
          <a:p>
            <a:r>
              <a:rPr lang="en-US" sz="1200" b="0" i="0" u="none" strike="noStrike" kern="1200" baseline="0" dirty="0">
                <a:solidFill>
                  <a:schemeClr val="tx1"/>
                </a:solidFill>
                <a:latin typeface="+mn-lt"/>
                <a:ea typeface="+mn-ea"/>
                <a:cs typeface="+mn-cs"/>
              </a:rPr>
              <a:t>Local #3NY- Bricklayers &amp; Allied </a:t>
            </a:r>
            <a:r>
              <a:rPr lang="en-US" sz="1200" b="0" i="0" u="none" strike="noStrike" kern="1200" baseline="0" dirty="0" err="1">
                <a:solidFill>
                  <a:schemeClr val="tx1"/>
                </a:solidFill>
                <a:latin typeface="+mn-lt"/>
                <a:ea typeface="+mn-ea"/>
                <a:cs typeface="+mn-cs"/>
              </a:rPr>
              <a:t>Craftworkers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Local #178 - IUPAT Painter District Council No. 4 </a:t>
            </a:r>
          </a:p>
          <a:p>
            <a:r>
              <a:rPr lang="en-US" sz="1200" b="0" i="0" u="none" strike="noStrike" kern="1200" baseline="0" dirty="0">
                <a:solidFill>
                  <a:schemeClr val="tx1"/>
                </a:solidFill>
                <a:latin typeface="+mn-lt"/>
                <a:ea typeface="+mn-ea"/>
                <a:cs typeface="+mn-cs"/>
              </a:rPr>
              <a:t>Local #112 - SMART Twin Tier Sheet Metal Workers </a:t>
            </a:r>
          </a:p>
          <a:p>
            <a:r>
              <a:rPr lang="en-US" sz="1200" b="0" i="0" u="none" strike="noStrike" kern="1200" baseline="0" dirty="0">
                <a:solidFill>
                  <a:schemeClr val="tx1"/>
                </a:solidFill>
                <a:latin typeface="+mn-lt"/>
                <a:ea typeface="+mn-ea"/>
                <a:cs typeface="+mn-cs"/>
              </a:rPr>
              <a:t>Local #785 - Laborers International Union of North America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Covered:  All work associated with the demolition, repair, replacement, improvement to or construction of equipment, buildings, structures, utilities, and/or system or components thereof. </a:t>
            </a:r>
          </a:p>
          <a:p>
            <a:r>
              <a:rPr lang="en-US" sz="1200" b="0" i="0" u="none" strike="noStrike" kern="1200" baseline="0" dirty="0">
                <a:solidFill>
                  <a:schemeClr val="tx1"/>
                </a:solidFill>
                <a:latin typeface="+mn-lt"/>
                <a:ea typeface="+mn-ea"/>
                <a:cs typeface="+mn-cs"/>
              </a:rPr>
              <a:t>Not included: work associated with the monitoring, tests, lubrication, and other repetitive preventive maintenance work performed by Facilities Management mechanical maintenance staff or qualified technicians of such University offices as Environmental Health &amp; Safety, etc. </a:t>
            </a:r>
          </a:p>
          <a:p>
            <a:r>
              <a:rPr lang="en-US" sz="1200" b="0" i="0" u="none" strike="noStrike" kern="1200" baseline="0" dirty="0">
                <a:solidFill>
                  <a:schemeClr val="tx1"/>
                </a:solidFill>
                <a:latin typeface="+mn-lt"/>
                <a:ea typeface="+mn-ea"/>
                <a:cs typeface="+mn-cs"/>
              </a:rPr>
              <a:t>- Exclusive representative for electricians and line workers, painters, plumbers, steamfitters, controls mechanics, welders, refrigeration mechanics, carpenters, masons, sheet metal workers; and, building trade laborers, including journeypersons, apprentices and temporary employees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AB5D-1213-472F-B902-9F1244E911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373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1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70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11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33</a:t>
            </a:fld>
            <a:endParaRPr lang="en-US"/>
          </a:p>
        </p:txBody>
      </p:sp>
    </p:spTree>
    <p:extLst>
      <p:ext uri="{BB962C8B-B14F-4D97-AF65-F5344CB8AC3E}">
        <p14:creationId xmlns:p14="http://schemas.microsoft.com/office/powerpoint/2010/main" val="123227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35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34964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68 projects $265M total dollar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would like to provide an overall update on construction activity for central campus this Summer - Notable construction activity on Central Campus, I will go into a little detail on each of these in follow up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 showing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68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9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1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Updated every Wednesday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21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15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416118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0377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dirty="0"/>
          </a:p>
        </p:txBody>
      </p:sp>
    </p:spTree>
    <p:extLst>
      <p:ext uri="{BB962C8B-B14F-4D97-AF65-F5344CB8AC3E}">
        <p14:creationId xmlns:p14="http://schemas.microsoft.com/office/powerpoint/2010/main" val="5619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440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5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81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1/28/2021</a:t>
            </a:r>
            <a:endParaRPr lang="en-US" dirty="0"/>
          </a:p>
        </p:txBody>
      </p:sp>
      <p:sp>
        <p:nvSpPr>
          <p:cNvPr id="6" name="Footer Placeholder 5"/>
          <p:cNvSpPr>
            <a:spLocks noGrp="1"/>
          </p:cNvSpPr>
          <p:nvPr>
            <p:ph type="ftr" sz="quarter" idx="11"/>
          </p:nvPr>
        </p:nvSpPr>
        <p:spPr/>
        <p:txBody>
          <a:bodyPr/>
          <a:lstStyle/>
          <a:p>
            <a:r>
              <a:rPr lang="en-US"/>
              <a:t>JG/ SAMP</a:t>
            </a:r>
            <a:endParaRPr lang="en-US" dirty="0"/>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4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1/28/2021</a:t>
            </a:r>
            <a:endParaRPr lang="en-US" dirty="0"/>
          </a:p>
        </p:txBody>
      </p:sp>
      <p:sp>
        <p:nvSpPr>
          <p:cNvPr id="4" name="Footer Placeholder 3"/>
          <p:cNvSpPr>
            <a:spLocks noGrp="1"/>
          </p:cNvSpPr>
          <p:nvPr>
            <p:ph type="ftr" sz="quarter" idx="11"/>
          </p:nvPr>
        </p:nvSpPr>
        <p:spPr/>
        <p:txBody>
          <a:bodyPr/>
          <a:lstStyle/>
          <a:p>
            <a:r>
              <a:rPr lang="en-US"/>
              <a:t>JG/ SAMP</a:t>
            </a:r>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7099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127724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126674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3749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8252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587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32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65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5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20552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2033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CC01D-F07F-4D87-8493-6E963D578DFA}"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7FC-5EAC-4CB1-8F07-4BB9390F33DD}" type="slidenum">
              <a:rPr lang="en-US" smtClean="0"/>
              <a:t>‹#›</a:t>
            </a:fld>
            <a:endParaRPr lang="en-US"/>
          </a:p>
        </p:txBody>
      </p:sp>
    </p:spTree>
    <p:extLst>
      <p:ext uri="{BB962C8B-B14F-4D97-AF65-F5344CB8AC3E}">
        <p14:creationId xmlns:p14="http://schemas.microsoft.com/office/powerpoint/2010/main" val="655651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4" y="402168"/>
            <a:ext cx="1079580"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Title 18"/>
          <p:cNvSpPr>
            <a:spLocks noGrp="1"/>
          </p:cNvSpPr>
          <p:nvPr>
            <p:ph type="title"/>
          </p:nvPr>
        </p:nvSpPr>
        <p:spPr>
          <a:xfrm>
            <a:off x="328085" y="1828800"/>
            <a:ext cx="4777596" cy="1143000"/>
          </a:xfrm>
        </p:spPr>
        <p:txBody>
          <a:bodyPr anchor="t">
            <a:normAutofit/>
          </a:bodyPr>
          <a:lstStyle>
            <a:lvl1pPr algn="l">
              <a:defRPr sz="24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latin typeface="+mn-lt"/>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69395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4" y="402168"/>
            <a:ext cx="1241325"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24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100" b="0">
                <a:solidFill>
                  <a:schemeClr val="accent3"/>
                </a:solidFill>
                <a:latin typeface="+mj-lt"/>
              </a:defRPr>
            </a:lvl1pPr>
          </a:lstStyle>
          <a:p>
            <a:endParaRPr lang="en-US" sz="2100" dirty="0">
              <a:solidFill>
                <a:srgbClr val="A7998B"/>
              </a:solidFill>
              <a:latin typeface="+mj-lt"/>
              <a:cs typeface="Helvetica"/>
            </a:endParaRPr>
          </a:p>
        </p:txBody>
      </p:sp>
    </p:spTree>
    <p:extLst>
      <p:ext uri="{BB962C8B-B14F-4D97-AF65-F5344CB8AC3E}">
        <p14:creationId xmlns:p14="http://schemas.microsoft.com/office/powerpoint/2010/main" val="30390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4" y="402168"/>
            <a:ext cx="1267205"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2"/>
            <a:ext cx="9144000" cy="1905001"/>
          </a:xfrm>
        </p:spPr>
        <p:txBody>
          <a:bodyPr>
            <a:normAutofit/>
          </a:bodyPr>
          <a:lstStyle>
            <a:lvl1pPr marL="0" indent="0" algn="ctr">
              <a:buNone/>
              <a:defRPr sz="225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1800" b="0" baseline="0">
                <a:solidFill>
                  <a:schemeClr val="accent3"/>
                </a:solidFill>
                <a:latin typeface="+mj-lt"/>
              </a:defRPr>
            </a:lvl1pPr>
          </a:lstStyle>
          <a:p>
            <a:endParaRPr lang="en-US" sz="2100" dirty="0">
              <a:solidFill>
                <a:srgbClr val="A7998B"/>
              </a:solidFill>
              <a:latin typeface="+mj-lt"/>
              <a:cs typeface="Helvetica"/>
            </a:endParaRPr>
          </a:p>
        </p:txBody>
      </p:sp>
    </p:spTree>
    <p:extLst>
      <p:ext uri="{BB962C8B-B14F-4D97-AF65-F5344CB8AC3E}">
        <p14:creationId xmlns:p14="http://schemas.microsoft.com/office/powerpoint/2010/main" val="70306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4" y="402168"/>
            <a:ext cx="1260735" cy="1267968"/>
          </a:xfrm>
          <a:prstGeom prst="rect">
            <a:avLst/>
          </a:prstGeom>
        </p:spPr>
      </p:pic>
      <p:sp>
        <p:nvSpPr>
          <p:cNvPr id="10" name="Text Placeholder 13"/>
          <p:cNvSpPr>
            <a:spLocks noGrp="1"/>
          </p:cNvSpPr>
          <p:nvPr>
            <p:ph type="body" sz="quarter" idx="13"/>
          </p:nvPr>
        </p:nvSpPr>
        <p:spPr>
          <a:xfrm>
            <a:off x="0" y="1219202"/>
            <a:ext cx="9144000" cy="1905001"/>
          </a:xfrm>
        </p:spPr>
        <p:txBody>
          <a:bodyPr>
            <a:normAutofit/>
          </a:bodyPr>
          <a:lstStyle>
            <a:lvl1pPr marL="0" indent="0" algn="ctr">
              <a:buNone/>
              <a:defRPr sz="225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1800" b="0" baseline="0">
                <a:solidFill>
                  <a:schemeClr val="accent3"/>
                </a:solidFill>
                <a:latin typeface="+mj-lt"/>
              </a:defRPr>
            </a:lvl1pPr>
          </a:lstStyle>
          <a:p>
            <a:endParaRPr lang="en-US" sz="2100" dirty="0">
              <a:solidFill>
                <a:srgbClr val="A7998B"/>
              </a:solidFill>
              <a:latin typeface="+mj-lt"/>
              <a:cs typeface="Helvetica"/>
            </a:endParaRPr>
          </a:p>
        </p:txBody>
      </p:sp>
      <p:sp>
        <p:nvSpPr>
          <p:cNvPr id="12" name="Picture Placeholder 11"/>
          <p:cNvSpPr>
            <a:spLocks noGrp="1"/>
          </p:cNvSpPr>
          <p:nvPr>
            <p:ph type="pic" sz="quarter" idx="14"/>
          </p:nvPr>
        </p:nvSpPr>
        <p:spPr>
          <a:xfrm>
            <a:off x="0" y="3804551"/>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1710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4"/>
            <a:ext cx="1258984" cy="522449"/>
          </a:xfrm>
          <a:prstGeom prst="rect">
            <a:avLst/>
          </a:prstGeom>
        </p:spPr>
      </p:pic>
      <p:sp>
        <p:nvSpPr>
          <p:cNvPr id="3" name="Text Placeholder 2"/>
          <p:cNvSpPr>
            <a:spLocks noGrp="1"/>
          </p:cNvSpPr>
          <p:nvPr>
            <p:ph type="body" sz="quarter" idx="13"/>
          </p:nvPr>
        </p:nvSpPr>
        <p:spPr>
          <a:xfrm>
            <a:off x="285751" y="1752602"/>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0096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4"/>
            <a:ext cx="1246044" cy="522449"/>
          </a:xfrm>
          <a:prstGeom prst="rect">
            <a:avLst/>
          </a:prstGeom>
        </p:spPr>
      </p:pic>
      <p:sp>
        <p:nvSpPr>
          <p:cNvPr id="12" name="TextBox 11"/>
          <p:cNvSpPr txBox="1"/>
          <p:nvPr userDrawn="1"/>
        </p:nvSpPr>
        <p:spPr>
          <a:xfrm>
            <a:off x="438726" y="4756728"/>
            <a:ext cx="8258850" cy="461665"/>
          </a:xfrm>
          <a:prstGeom prst="rect">
            <a:avLst/>
          </a:prstGeom>
          <a:noFill/>
        </p:spPr>
        <p:txBody>
          <a:bodyPr wrap="square" rtlCol="0">
            <a:spAutoFit/>
          </a:bodyPr>
          <a:lstStyle/>
          <a:p>
            <a:pPr lvl="0" algn="ctr"/>
            <a:r>
              <a:rPr lang="en-US" sz="2400" dirty="0">
                <a:solidFill>
                  <a:schemeClr val="bg1"/>
                </a:solidFill>
                <a:latin typeface="Helvetica"/>
                <a:cs typeface="Helvetica"/>
              </a:rPr>
              <a:t>Photos, illustrations, graphics here.</a:t>
            </a:r>
            <a:endParaRPr lang="en-US" sz="1350" dirty="0">
              <a:solidFill>
                <a:schemeClr val="bg1"/>
              </a:solidFill>
            </a:endParaRPr>
          </a:p>
        </p:txBody>
      </p:sp>
      <p:sp>
        <p:nvSpPr>
          <p:cNvPr id="13" name="Content Placeholder 12"/>
          <p:cNvSpPr>
            <a:spLocks noGrp="1"/>
          </p:cNvSpPr>
          <p:nvPr>
            <p:ph sz="quarter" idx="13"/>
          </p:nvPr>
        </p:nvSpPr>
        <p:spPr>
          <a:xfrm>
            <a:off x="292895"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900"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075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4"/>
            <a:ext cx="1142528" cy="522449"/>
          </a:xfrm>
          <a:prstGeom prst="rect">
            <a:avLst/>
          </a:prstGeom>
        </p:spPr>
      </p:pic>
      <p:sp>
        <p:nvSpPr>
          <p:cNvPr id="12" name="TextBox 11"/>
          <p:cNvSpPr txBox="1"/>
          <p:nvPr userDrawn="1"/>
        </p:nvSpPr>
        <p:spPr>
          <a:xfrm>
            <a:off x="438726" y="4756728"/>
            <a:ext cx="8258850" cy="461665"/>
          </a:xfrm>
          <a:prstGeom prst="rect">
            <a:avLst/>
          </a:prstGeom>
          <a:noFill/>
        </p:spPr>
        <p:txBody>
          <a:bodyPr wrap="square" rtlCol="0">
            <a:spAutoFit/>
          </a:bodyPr>
          <a:lstStyle/>
          <a:p>
            <a:pPr lvl="0" algn="ctr"/>
            <a:r>
              <a:rPr lang="en-US" sz="2400" dirty="0">
                <a:solidFill>
                  <a:schemeClr val="bg1"/>
                </a:solidFill>
                <a:latin typeface="Helvetica"/>
                <a:cs typeface="Helvetica"/>
              </a:rPr>
              <a:t>Photos, illustrations, graphics here.</a:t>
            </a:r>
            <a:endParaRPr lang="en-US" sz="1350" dirty="0">
              <a:solidFill>
                <a:schemeClr val="bg1"/>
              </a:solidFill>
            </a:endParaRPr>
          </a:p>
        </p:txBody>
      </p:sp>
      <p:sp>
        <p:nvSpPr>
          <p:cNvPr id="13" name="Content Placeholder 12"/>
          <p:cNvSpPr>
            <a:spLocks noGrp="1"/>
          </p:cNvSpPr>
          <p:nvPr>
            <p:ph sz="quarter" idx="13"/>
          </p:nvPr>
        </p:nvSpPr>
        <p:spPr>
          <a:xfrm>
            <a:off x="4800601"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900"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6"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7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4"/>
            <a:ext cx="1233105" cy="522449"/>
          </a:xfrm>
          <a:prstGeom prst="rect">
            <a:avLst/>
          </a:prstGeom>
        </p:spPr>
      </p:pic>
      <p:sp>
        <p:nvSpPr>
          <p:cNvPr id="2" name="Title 1"/>
          <p:cNvSpPr>
            <a:spLocks noGrp="1"/>
          </p:cNvSpPr>
          <p:nvPr>
            <p:ph type="title"/>
          </p:nvPr>
        </p:nvSpPr>
        <p:spPr>
          <a:xfrm>
            <a:off x="0" y="759712"/>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7"/>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13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4" y="402168"/>
            <a:ext cx="1144278"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3" hasCustomPrompt="1"/>
          </p:nvPr>
        </p:nvSpPr>
        <p:spPr>
          <a:xfrm>
            <a:off x="285751"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9246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E6E2C65-BCAB-4C3A-B441-91951D1AAD6A}"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113820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386570-0EF8-4D45-8C0E-E871B4D760F6}"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4298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46106A-C892-469D-B941-9C79F2703974}"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67132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F557F4-6E1E-4FC3-AEF9-B1C46031E6FE}"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19277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6AA016-4DEC-46FA-AD53-EDC0FB969AF0}"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48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6DB4BF-59DA-423A-AAEC-B87F7B95A120}"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14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D4AE3B-E9C8-4312-9601-41D5D2FBF1EA}"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1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D8C311-98BA-47D1-B228-F2B747D10EEC}"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7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9DFE3C-3821-4560-9E3B-B9197B0996D1}"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5158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69B9371-98C6-46E7-AC88-13FAAC5C971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97D6-BB0A-41CE-A415-8292ACC7E212}" type="slidenum">
              <a:rPr lang="en-US" smtClean="0"/>
              <a:t>‹#›</a:t>
            </a:fld>
            <a:endParaRPr lang="en-US"/>
          </a:p>
        </p:txBody>
      </p:sp>
    </p:spTree>
    <p:extLst>
      <p:ext uri="{BB962C8B-B14F-4D97-AF65-F5344CB8AC3E}">
        <p14:creationId xmlns:p14="http://schemas.microsoft.com/office/powerpoint/2010/main" val="232354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79F21D02-A9FF-4F96-8815-6980524722FC}"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a:solidFill>
                <a:srgbClr val="FFFFFF"/>
              </a:solidFill>
              <a:latin typeface="+mn-lt"/>
              <a:cs typeface="Times"/>
            </a:endParaRPr>
          </a:p>
        </p:txBody>
      </p:sp>
    </p:spTree>
    <p:extLst>
      <p:ext uri="{BB962C8B-B14F-4D97-AF65-F5344CB8AC3E}">
        <p14:creationId xmlns:p14="http://schemas.microsoft.com/office/powerpoint/2010/main" val="109148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40351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1/28/2021</a:t>
            </a:r>
            <a:endParaRPr lang="en-US" dirty="0"/>
          </a:p>
        </p:txBody>
      </p:sp>
      <p:sp>
        <p:nvSpPr>
          <p:cNvPr id="5" name="Footer Placeholder 4"/>
          <p:cNvSpPr>
            <a:spLocks noGrp="1"/>
          </p:cNvSpPr>
          <p:nvPr>
            <p:ph type="ftr" sz="quarter" idx="11"/>
          </p:nvPr>
        </p:nvSpPr>
        <p:spPr/>
        <p:txBody>
          <a:bodyPr/>
          <a:lstStyle/>
          <a:p>
            <a:r>
              <a:rPr lang="en-US"/>
              <a:t>JG/ SAMP</a:t>
            </a:r>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13236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2" r:id="rId6"/>
    <p:sldLayoutId id="214748371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1/28/2021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JG/ SAMP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dirty="0"/>
          </a:p>
        </p:txBody>
      </p:sp>
    </p:spTree>
    <p:extLst>
      <p:ext uri="{BB962C8B-B14F-4D97-AF65-F5344CB8AC3E}">
        <p14:creationId xmlns:p14="http://schemas.microsoft.com/office/powerpoint/2010/main" val="39565092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40083627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0601E4-3F87-485E-BCF1-0932C51EED9D}" type="datetimeFigureOut">
              <a:rPr lang="en-US" smtClean="0"/>
              <a:t>8/25/2022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37285744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spcBef>
          <a:spcPct val="0"/>
        </a:spcBef>
        <a:buNone/>
        <a:defRPr sz="2400" kern="1200">
          <a:solidFill>
            <a:schemeClr val="accent3"/>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accent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accent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4FD8E-7EE5-45D5-917A-E6F6A776F25B}" type="datetime1">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253529520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fs.cornell.edu/fs/fs_facilfind.cf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August 23, 2022</a:t>
            </a:r>
            <a:endParaRPr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A644BB-4036-41CA-98A1-282F8E05D3EB}"/>
              </a:ext>
            </a:extLst>
          </p:cNvPr>
          <p:cNvSpPr>
            <a:spLocks noGrp="1"/>
          </p:cNvSpPr>
          <p:nvPr>
            <p:ph type="sldNum" sz="quarter" idx="7"/>
          </p:nvPr>
        </p:nvSpPr>
        <p:spPr>
          <a:xfrm>
            <a:off x="6583680" y="6377940"/>
            <a:ext cx="2103120" cy="215444"/>
          </a:xfrm>
        </p:spPr>
        <p:txBody>
          <a:bodyPr/>
          <a:lstStyle/>
          <a:p>
            <a:fld id="{B6F15528-21DE-4FAA-801E-634DDDAF4B2B}" type="slidenum">
              <a:rPr lang="en-US" sz="1400" smtClean="0"/>
              <a:t>1</a:t>
            </a:fld>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2950" y="2332811"/>
            <a:ext cx="6884292" cy="3635279"/>
          </a:xfrm>
        </p:spPr>
        <p:txBody>
          <a:bodyPr>
            <a:normAutofit/>
          </a:bodyPr>
          <a:lstStyle/>
          <a:p>
            <a:pPr marL="257175" indent="-257175" algn="l">
              <a:buFont typeface="Arial" panose="020B0604020202020204" pitchFamily="34" charset="0"/>
              <a:buChar char="•"/>
            </a:pPr>
            <a:r>
              <a:rPr lang="en-US" sz="1600" dirty="0"/>
              <a:t>UDIG NY (Formerly known as DSNY) acts as communications between excavators and utility owners (Cornell/NYSEG/Bolton Point Etc.)</a:t>
            </a:r>
          </a:p>
          <a:p>
            <a:pPr marL="257175" indent="-257175" algn="l">
              <a:buFont typeface="Arial" panose="020B0604020202020204" pitchFamily="34" charset="0"/>
              <a:buChar char="•"/>
            </a:pPr>
            <a:r>
              <a:rPr lang="en-US" sz="1600" dirty="0"/>
              <a:t>Why call in a dig request?</a:t>
            </a:r>
          </a:p>
          <a:p>
            <a:pPr marL="814388" lvl="1" indent="-257175">
              <a:buFont typeface="Arial" panose="020B0604020202020204" pitchFamily="34" charset="0"/>
              <a:buChar char="•"/>
            </a:pPr>
            <a:r>
              <a:rPr lang="en-US" sz="1600" dirty="0">
                <a:solidFill>
                  <a:srgbClr val="464E4F"/>
                </a:solidFill>
              </a:rPr>
              <a:t>It’s the law! </a:t>
            </a:r>
            <a:endParaRPr lang="en-US" sz="1600" dirty="0">
              <a:solidFill>
                <a:srgbClr val="464E4F"/>
              </a:solidFill>
              <a:highlight>
                <a:srgbClr val="FFFF00"/>
              </a:highlight>
            </a:endParaRPr>
          </a:p>
          <a:p>
            <a:pPr marL="1114425" lvl="2" indent="-257175"/>
            <a:r>
              <a:rPr lang="en-US" sz="1600" dirty="0">
                <a:solidFill>
                  <a:srgbClr val="464E4F"/>
                </a:solidFill>
                <a:highlight>
                  <a:srgbClr val="FFFF00"/>
                </a:highlight>
              </a:rPr>
              <a:t>NYS Code Rule 753 requires professional excavators to contact </a:t>
            </a:r>
            <a:r>
              <a:rPr lang="en-US" sz="1600" dirty="0" err="1">
                <a:solidFill>
                  <a:srgbClr val="464E4F"/>
                </a:solidFill>
                <a:highlight>
                  <a:srgbClr val="FFFF00"/>
                </a:highlight>
              </a:rPr>
              <a:t>UDig</a:t>
            </a:r>
            <a:r>
              <a:rPr lang="en-US" sz="1600" dirty="0">
                <a:solidFill>
                  <a:srgbClr val="464E4F"/>
                </a:solidFill>
                <a:highlight>
                  <a:srgbClr val="FFFF00"/>
                </a:highlight>
              </a:rPr>
              <a:t> NY before digging.</a:t>
            </a:r>
          </a:p>
          <a:p>
            <a:pPr marL="285750" indent="-285750" algn="l">
              <a:buFont typeface="Arial" panose="020B0604020202020204" pitchFamily="34" charset="0"/>
              <a:buChar char="•"/>
            </a:pPr>
            <a:r>
              <a:rPr lang="en-US" sz="1600" dirty="0"/>
              <a:t>Safety is always the #1 priority – calling in a ticket takes just a few minutes</a:t>
            </a:r>
          </a:p>
          <a:p>
            <a:pPr marL="285750" indent="-285750" algn="l">
              <a:buFont typeface="Arial" panose="020B0604020202020204" pitchFamily="34" charset="0"/>
              <a:buChar char="•"/>
            </a:pPr>
            <a:r>
              <a:rPr lang="en-US" sz="1600" dirty="0"/>
              <a:t>An accident on the job can cause delays or even injuries</a:t>
            </a:r>
          </a:p>
          <a:p>
            <a:pPr marL="428625" indent="-428625" algn="l">
              <a:buFont typeface="Arial" panose="020B0604020202020204" pitchFamily="34" charset="0"/>
              <a:buChar char="•"/>
            </a:pPr>
            <a:endParaRPr lang="en-US" sz="1400" dirty="0"/>
          </a:p>
          <a:p>
            <a:pPr algn="l"/>
            <a:r>
              <a:rPr lang="en-US" sz="1200" dirty="0"/>
              <a:t>Any questions that arise during excavation, we have happy to provide any additional details and contacts </a:t>
            </a:r>
          </a:p>
          <a:p>
            <a:pPr marL="814388" lvl="1" indent="-257175">
              <a:buFont typeface="Arial" panose="020B0604020202020204" pitchFamily="34" charset="0"/>
              <a:buChar char="•"/>
            </a:pPr>
            <a:endParaRPr lang="en-US" sz="1200" dirty="0"/>
          </a:p>
        </p:txBody>
      </p:sp>
      <p:sp>
        <p:nvSpPr>
          <p:cNvPr id="3" name="Title 2"/>
          <p:cNvSpPr>
            <a:spLocks noGrp="1"/>
          </p:cNvSpPr>
          <p:nvPr>
            <p:ph type="title"/>
          </p:nvPr>
        </p:nvSpPr>
        <p:spPr>
          <a:xfrm>
            <a:off x="742951" y="551893"/>
            <a:ext cx="7086600" cy="914400"/>
          </a:xfrm>
        </p:spPr>
        <p:txBody>
          <a:bodyPr>
            <a:norm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FE Minute - Underground Utility Locating </a:t>
            </a:r>
            <a:endParaRPr lang="en-US" sz="2400" dirty="0"/>
          </a:p>
        </p:txBody>
      </p:sp>
      <p:pic>
        <p:nvPicPr>
          <p:cNvPr id="5" name="Picture 4" descr="A woman with blonde hair and a purple patterned shirt, smiling for the camera&#10;">
            <a:extLst>
              <a:ext uri="{FF2B5EF4-FFF2-40B4-BE49-F238E27FC236}">
                <a16:creationId xmlns:a16="http://schemas.microsoft.com/office/drawing/2014/main" id="{CD7D39E1-0031-7B60-27AB-5669FA558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242" y="1466293"/>
            <a:ext cx="1220061" cy="1733036"/>
          </a:xfrm>
          <a:prstGeom prst="rect">
            <a:avLst/>
          </a:prstGeom>
        </p:spPr>
      </p:pic>
      <p:sp>
        <p:nvSpPr>
          <p:cNvPr id="7" name="TextBox 6">
            <a:extLst>
              <a:ext uri="{FF2B5EF4-FFF2-40B4-BE49-F238E27FC236}">
                <a16:creationId xmlns:a16="http://schemas.microsoft.com/office/drawing/2014/main" id="{79DC9732-D71A-A2D7-6855-23428DEE625A}"/>
              </a:ext>
            </a:extLst>
          </p:cNvPr>
          <p:cNvSpPr txBox="1"/>
          <p:nvPr/>
        </p:nvSpPr>
        <p:spPr>
          <a:xfrm>
            <a:off x="1066800" y="1651676"/>
            <a:ext cx="5906571" cy="634020"/>
          </a:xfrm>
          <a:prstGeom prst="rect">
            <a:avLst/>
          </a:prstGeom>
          <a:noFill/>
        </p:spPr>
        <p:txBody>
          <a:bodyPr wrap="square">
            <a:spAutoFit/>
          </a:bodyPr>
          <a:lstStyle/>
          <a:p>
            <a:pPr defTabSz="685800">
              <a:spcBef>
                <a:spcPct val="20000"/>
              </a:spcBef>
              <a:defRPr/>
            </a:pPr>
            <a:r>
              <a:rPr lang="en-US" sz="1600" dirty="0">
                <a:solidFill>
                  <a:srgbClr val="4D4F53"/>
                </a:solidFill>
                <a:latin typeface="Times"/>
              </a:rPr>
              <a:t>Mary Colomaio – Utility Mapping Program Manager</a:t>
            </a:r>
          </a:p>
          <a:p>
            <a:pPr defTabSz="685800">
              <a:spcBef>
                <a:spcPct val="20000"/>
              </a:spcBef>
              <a:defRPr/>
            </a:pPr>
            <a:r>
              <a:rPr lang="en-US" sz="1600" dirty="0">
                <a:solidFill>
                  <a:srgbClr val="4D4F53"/>
                </a:solidFill>
                <a:latin typeface="Times"/>
              </a:rPr>
              <a:t>Emily Mix – Energy Mapping Coordinator/Principal Utility Locator</a:t>
            </a:r>
          </a:p>
        </p:txBody>
      </p:sp>
      <p:pic>
        <p:nvPicPr>
          <p:cNvPr id="9" name="Picture 8" descr="A picture containing car, truck, toy, transport&#10;&#10;Description automatically generated">
            <a:extLst>
              <a:ext uri="{FF2B5EF4-FFF2-40B4-BE49-F238E27FC236}">
                <a16:creationId xmlns:a16="http://schemas.microsoft.com/office/drawing/2014/main" id="{11B4B246-F901-0521-75E3-9ADD83C95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7680" y="5181274"/>
            <a:ext cx="2640962" cy="1573631"/>
          </a:xfrm>
          <a:prstGeom prst="rect">
            <a:avLst/>
          </a:prstGeom>
        </p:spPr>
      </p:pic>
      <p:sp>
        <p:nvSpPr>
          <p:cNvPr id="10" name="Speech Bubble: Oval 9">
            <a:extLst>
              <a:ext uri="{FF2B5EF4-FFF2-40B4-BE49-F238E27FC236}">
                <a16:creationId xmlns:a16="http://schemas.microsoft.com/office/drawing/2014/main" id="{4F636213-5295-365F-FB5A-2F2ABD2E81BF}"/>
              </a:ext>
            </a:extLst>
          </p:cNvPr>
          <p:cNvSpPr/>
          <p:nvPr/>
        </p:nvSpPr>
        <p:spPr>
          <a:xfrm>
            <a:off x="5562600" y="5170324"/>
            <a:ext cx="1355756" cy="611109"/>
          </a:xfrm>
          <a:prstGeom prst="wedgeEllipseCallout">
            <a:avLst>
              <a:gd name="adj1" fmla="val -70416"/>
              <a:gd name="adj2" fmla="val 52500"/>
            </a:avLst>
          </a:prstGeom>
          <a:solidFill>
            <a:schemeClr val="bg1"/>
          </a:solidFill>
          <a:ln>
            <a:solidFill>
              <a:srgbClr val="124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dirty="0">
                <a:solidFill>
                  <a:srgbClr val="DEDEE0">
                    <a:lumMod val="10000"/>
                  </a:srgbClr>
                </a:solidFill>
                <a:latin typeface="Times"/>
              </a:rPr>
              <a:t>Sometimes it feels like we solve underground mysteries</a:t>
            </a:r>
          </a:p>
        </p:txBody>
      </p:sp>
      <p:pic>
        <p:nvPicPr>
          <p:cNvPr id="6" name="Picture 5" descr="A close-up of a person smiling&#10;&#10;Description automatically generated">
            <a:extLst>
              <a:ext uri="{FF2B5EF4-FFF2-40B4-BE49-F238E27FC236}">
                <a16:creationId xmlns:a16="http://schemas.microsoft.com/office/drawing/2014/main" id="{7B7EDEB1-255D-8EC2-8B76-DF946419E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242" y="3332854"/>
            <a:ext cx="1220061" cy="1550925"/>
          </a:xfrm>
          <a:prstGeom prst="rect">
            <a:avLst/>
          </a:prstGeom>
        </p:spPr>
      </p:pic>
    </p:spTree>
    <p:extLst>
      <p:ext uri="{BB962C8B-B14F-4D97-AF65-F5344CB8AC3E}">
        <p14:creationId xmlns:p14="http://schemas.microsoft.com/office/powerpoint/2010/main" val="30748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11</a:t>
            </a:fld>
            <a:endParaRPr lang="en-US" dirty="0"/>
          </a:p>
        </p:txBody>
      </p:sp>
    </p:spTree>
    <p:extLst>
      <p:ext uri="{BB962C8B-B14F-4D97-AF65-F5344CB8AC3E}">
        <p14:creationId xmlns:p14="http://schemas.microsoft.com/office/powerpoint/2010/main" val="19970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647950"/>
            <a:ext cx="5029200" cy="781050"/>
          </a:xfrm>
        </p:spPr>
        <p:txBody>
          <a:bodyPr>
            <a:noAutofit/>
          </a:bodyPr>
          <a:lstStyle/>
          <a:p>
            <a:pPr algn="ct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Post Construction Asbestos Survey</a:t>
            </a:r>
            <a:endParaRPr lang="en-US" sz="48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12</a:t>
            </a:fld>
            <a:endParaRPr lang="en-US" sz="1200" dirty="0">
              <a:solidFill>
                <a:prstClr val="black">
                  <a:tint val="75000"/>
                </a:prstClr>
              </a:solidFill>
            </a:endParaRPr>
          </a:p>
        </p:txBody>
      </p:sp>
    </p:spTree>
    <p:extLst>
      <p:ext uri="{BB962C8B-B14F-4D97-AF65-F5344CB8AC3E}">
        <p14:creationId xmlns:p14="http://schemas.microsoft.com/office/powerpoint/2010/main" val="135942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24" y="1582648"/>
            <a:ext cx="8434915" cy="1521488"/>
          </a:xfrm>
        </p:spPr>
        <p:txBody>
          <a:bodyPr>
            <a:normAutofit/>
          </a:bodyPr>
          <a:lstStyle/>
          <a:p>
            <a:r>
              <a:rPr lang="en-US" dirty="0">
                <a:latin typeface="Calibri"/>
                <a:cs typeface="Calibri"/>
              </a:rPr>
              <a:t>Facilities Management: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Post Construction Asbestos Survey</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3"/>
          </p:nvPr>
        </p:nvSpPr>
        <p:spPr>
          <a:xfrm>
            <a:off x="228600" y="4267200"/>
            <a:ext cx="6453187" cy="2089150"/>
          </a:xfrm>
        </p:spPr>
        <p:txBody>
          <a:bodyPr vert="horz" lIns="91440" tIns="45720" rIns="91440" bIns="45720" rtlCol="0" anchor="t">
            <a:noAutofit/>
          </a:bodyPr>
          <a:lstStyle/>
          <a:p>
            <a:r>
              <a:rPr lang="en-US" sz="2800" dirty="0">
                <a:latin typeface="Calibri" panose="020F0502020204030204" pitchFamily="34" charset="0"/>
                <a:cs typeface="Calibri" panose="020F0502020204030204" pitchFamily="34" charset="0"/>
              </a:rPr>
              <a:t>Facilities and Campus Services </a:t>
            </a:r>
          </a:p>
          <a:p>
            <a:r>
              <a:rPr lang="en-US" sz="2800" dirty="0">
                <a:latin typeface="Calibri" panose="020F0502020204030204" pitchFamily="34" charset="0"/>
                <a:cs typeface="Calibri" panose="020F0502020204030204" pitchFamily="34" charset="0"/>
              </a:rPr>
              <a:t>Facilities Management – </a:t>
            </a:r>
          </a:p>
          <a:p>
            <a:r>
              <a:rPr lang="en-US" sz="2800" dirty="0">
                <a:latin typeface="Calibri" panose="020F0502020204030204" pitchFamily="34" charset="0"/>
                <a:cs typeface="Calibri" panose="020F0502020204030204" pitchFamily="34" charset="0"/>
              </a:rPr>
              <a:t>Asset Management &amp; Logistics </a:t>
            </a:r>
          </a:p>
          <a:p>
            <a:r>
              <a:rPr lang="en-US" sz="2800" dirty="0">
                <a:latin typeface="Calibri"/>
                <a:cs typeface="Calibri"/>
              </a:rPr>
              <a:t>Date: 8/23/2022</a:t>
            </a:r>
          </a:p>
          <a:p>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98AED18-D2A3-46DE-8403-3AC43DE59A9E}"/>
              </a:ext>
            </a:extLst>
          </p:cNvPr>
          <p:cNvSpPr>
            <a:spLocks noGrp="1"/>
          </p:cNvSpPr>
          <p:nvPr>
            <p:ph type="sldNum" sz="quarter" idx="12"/>
          </p:nvPr>
        </p:nvSpPr>
        <p:spPr/>
        <p:txBody>
          <a:bodyPr/>
          <a:lstStyle/>
          <a:p>
            <a:fld id="{6315554C-9387-4378-80C2-5F7076CAC952}" type="slidenum">
              <a:rPr lang="en-US" smtClean="0"/>
              <a:t>13</a:t>
            </a:fld>
            <a:endParaRPr lang="en-US"/>
          </a:p>
        </p:txBody>
      </p:sp>
    </p:spTree>
    <p:extLst>
      <p:ext uri="{BB962C8B-B14F-4D97-AF65-F5344CB8AC3E}">
        <p14:creationId xmlns:p14="http://schemas.microsoft.com/office/powerpoint/2010/main" val="40207818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4F827-25A6-4264-B563-18DB4D599997}"/>
              </a:ext>
            </a:extLst>
          </p:cNvPr>
          <p:cNvSpPr>
            <a:spLocks noGrp="1"/>
          </p:cNvSpPr>
          <p:nvPr>
            <p:ph type="sldNum" sz="quarter" idx="12"/>
          </p:nvPr>
        </p:nvSpPr>
        <p:spPr/>
        <p:txBody>
          <a:bodyPr/>
          <a:lstStyle/>
          <a:p>
            <a:fld id="{6315554C-9387-4378-80C2-5F7076CAC952}" type="slidenum">
              <a:rPr lang="en-US" dirty="0" smtClean="0"/>
              <a:t>14</a:t>
            </a:fld>
            <a:endParaRPr lang="en-US"/>
          </a:p>
        </p:txBody>
      </p:sp>
      <p:sp>
        <p:nvSpPr>
          <p:cNvPr id="4" name="Title 3">
            <a:extLst>
              <a:ext uri="{FF2B5EF4-FFF2-40B4-BE49-F238E27FC236}">
                <a16:creationId xmlns:a16="http://schemas.microsoft.com/office/drawing/2014/main" id="{C1B12EF2-5ED1-456C-AB31-B714440A9E1B}"/>
              </a:ext>
            </a:extLst>
          </p:cNvPr>
          <p:cNvSpPr>
            <a:spLocks noGrp="1"/>
          </p:cNvSpPr>
          <p:nvPr>
            <p:ph type="title"/>
          </p:nvPr>
        </p:nvSpPr>
        <p:spPr>
          <a:xfrm>
            <a:off x="168078" y="374923"/>
            <a:ext cx="8677656" cy="685800"/>
          </a:xfrm>
        </p:spPr>
        <p:txBody>
          <a:bodyPr>
            <a:normAutofit/>
          </a:bodyPr>
          <a:lstStyle/>
          <a:p>
            <a:r>
              <a:rPr lang="en-US" sz="3600" dirty="0"/>
              <a:t>Agenda: </a:t>
            </a:r>
          </a:p>
        </p:txBody>
      </p:sp>
      <p:sp>
        <p:nvSpPr>
          <p:cNvPr id="20" name="Text Placeholder 2">
            <a:extLst>
              <a:ext uri="{FF2B5EF4-FFF2-40B4-BE49-F238E27FC236}">
                <a16:creationId xmlns:a16="http://schemas.microsoft.com/office/drawing/2014/main" id="{0CD08E95-8222-4B11-A87B-9EF61C0365D0}"/>
              </a:ext>
            </a:extLst>
          </p:cNvPr>
          <p:cNvSpPr>
            <a:spLocks noGrp="1"/>
          </p:cNvSpPr>
          <p:nvPr>
            <p:ph type="body" sz="quarter" idx="13"/>
          </p:nvPr>
        </p:nvSpPr>
        <p:spPr>
          <a:xfrm>
            <a:off x="165035" y="1059188"/>
            <a:ext cx="8677656" cy="4655812"/>
          </a:xfrm>
        </p:spPr>
        <p:txBody>
          <a:bodyPr vert="horz" lIns="91440" tIns="45720" rIns="91440" bIns="45720" rtlCol="0" anchor="t">
            <a:normAutofit lnSpcReduction="10000"/>
          </a:bodyPr>
          <a:lstStyle/>
          <a:p>
            <a:pPr marL="0" indent="0">
              <a:buNone/>
            </a:pPr>
            <a:endParaRPr lang="en-US" dirty="0">
              <a:highlight>
                <a:srgbClr val="00FF00"/>
              </a:highligh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Who we are and what we do</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Regulations</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Types of surveys</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When should you think about Asbestos </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Resources </a:t>
            </a:r>
          </a:p>
          <a:p>
            <a:pPr marL="400050" lvl="1" indent="0">
              <a:buNone/>
            </a:pPr>
            <a:endParaRPr lang="en-US" dirty="0">
              <a:cs typeface="Times"/>
            </a:endParaRPr>
          </a:p>
          <a:p>
            <a:pPr marL="0" indent="0">
              <a:buNone/>
            </a:pPr>
            <a:endParaRPr lang="en-US" dirty="0">
              <a:cs typeface="Times"/>
            </a:endParaRPr>
          </a:p>
          <a:p>
            <a:pPr marL="457200" indent="-457200"/>
            <a:endParaRPr lang="en-US" dirty="0">
              <a:cs typeface="Times"/>
            </a:endParaRPr>
          </a:p>
          <a:p>
            <a:pPr marL="0" indent="0">
              <a:buNone/>
            </a:pPr>
            <a:endParaRPr lang="en-US" dirty="0">
              <a:cs typeface="Times"/>
            </a:endParaRPr>
          </a:p>
        </p:txBody>
      </p:sp>
    </p:spTree>
    <p:extLst>
      <p:ext uri="{BB962C8B-B14F-4D97-AF65-F5344CB8AC3E}">
        <p14:creationId xmlns:p14="http://schemas.microsoft.com/office/powerpoint/2010/main" val="10531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6FF17-A6EE-2F9D-CDE0-4B4DF96C74E1}"/>
              </a:ext>
            </a:extLst>
          </p:cNvPr>
          <p:cNvSpPr>
            <a:spLocks noGrp="1"/>
          </p:cNvSpPr>
          <p:nvPr>
            <p:ph type="sldNum" sz="quarter" idx="12"/>
          </p:nvPr>
        </p:nvSpPr>
        <p:spPr/>
        <p:txBody>
          <a:bodyPr/>
          <a:lstStyle/>
          <a:p>
            <a:fld id="{6315554C-9387-4378-80C2-5F7076CAC952}" type="slidenum">
              <a:rPr lang="en-US" smtClean="0"/>
              <a:t>15</a:t>
            </a:fld>
            <a:endParaRPr lang="en-US"/>
          </a:p>
        </p:txBody>
      </p:sp>
      <p:sp>
        <p:nvSpPr>
          <p:cNvPr id="3" name="Text Placeholder 2">
            <a:extLst>
              <a:ext uri="{FF2B5EF4-FFF2-40B4-BE49-F238E27FC236}">
                <a16:creationId xmlns:a16="http://schemas.microsoft.com/office/drawing/2014/main" id="{77F9334A-A216-A353-2B7A-24DF3C7EF756}"/>
              </a:ext>
            </a:extLst>
          </p:cNvPr>
          <p:cNvSpPr>
            <a:spLocks noGrp="1"/>
          </p:cNvSpPr>
          <p:nvPr>
            <p:ph type="body" sz="quarter" idx="13"/>
          </p:nvPr>
        </p:nvSpPr>
        <p:spPr>
          <a:xfrm>
            <a:off x="286957" y="1429543"/>
            <a:ext cx="8678863" cy="4666457"/>
          </a:xfrm>
        </p:spPr>
        <p:txBody>
          <a:bodyPr>
            <a:normAutofit fontScale="85000" lnSpcReduction="20000"/>
          </a:bodyPr>
          <a:lstStyle/>
          <a:p>
            <a:pPr marL="0" indent="0">
              <a:buNone/>
            </a:pPr>
            <a:r>
              <a:rPr lang="en-US" sz="3000" b="1" dirty="0">
                <a:solidFill>
                  <a:schemeClr val="tx1"/>
                </a:solidFill>
                <a:latin typeface="Arial" panose="020B0604020202020204" pitchFamily="34" charset="0"/>
                <a:cs typeface="Arial" panose="020B0604020202020204" pitchFamily="34" charset="0"/>
              </a:rPr>
              <a:t>New program email address:</a:t>
            </a:r>
          </a:p>
          <a:p>
            <a:pPr marL="0" indent="0">
              <a:buNone/>
            </a:pPr>
            <a:endParaRPr lang="en-US" sz="3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fac-envr-rsrcs@cornell.edu</a:t>
            </a:r>
          </a:p>
          <a:p>
            <a:pPr marL="342900" lvl="1" indent="0">
              <a:buNone/>
            </a:pPr>
            <a:endParaRPr lang="en-US" sz="3000" dirty="0">
              <a:solidFill>
                <a:schemeClr val="tx1"/>
              </a:solidFill>
              <a:latin typeface="Arial" panose="020B0604020202020204" pitchFamily="34" charset="0"/>
              <a:cs typeface="Arial" panose="020B0604020202020204" pitchFamily="34" charset="0"/>
            </a:endParaRPr>
          </a:p>
          <a:p>
            <a:pPr marL="0" indent="0">
              <a:buNone/>
            </a:pPr>
            <a:r>
              <a:rPr lang="en-US" sz="3000" b="1" dirty="0">
                <a:solidFill>
                  <a:schemeClr val="tx1"/>
                </a:solidFill>
                <a:latin typeface="Arial" panose="020B0604020202020204" pitchFamily="34" charset="0"/>
                <a:cs typeface="Arial" panose="020B0604020202020204" pitchFamily="34" charset="0"/>
              </a:rPr>
              <a:t>Expanded services (not just asbestos):</a:t>
            </a:r>
          </a:p>
          <a:p>
            <a:pPr marL="0" indent="0">
              <a:buNone/>
            </a:pPr>
            <a:endParaRPr lang="en-US" sz="3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Asbestos</a:t>
            </a:r>
            <a:r>
              <a:rPr lang="en-US" sz="2200" dirty="0">
                <a:solidFill>
                  <a:schemeClr val="tx1"/>
                </a:solidFill>
                <a:latin typeface="Arial" panose="020B0604020202020204" pitchFamily="34" charset="0"/>
                <a:cs typeface="Arial" panose="020B0604020202020204" pitchFamily="34" charset="0"/>
              </a:rPr>
              <a:t> -  Survey’s, incidental disturbance contamination assessments, abatement design (blanket SOW or Div. 2 specifications), abatement, project and air monitoring services, final report review and document management</a:t>
            </a:r>
          </a:p>
          <a:p>
            <a:pPr marL="800100" lvl="1"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LEAD</a:t>
            </a:r>
            <a:r>
              <a:rPr lang="en-US" sz="2200" dirty="0">
                <a:solidFill>
                  <a:schemeClr val="tx1"/>
                </a:solidFill>
                <a:latin typeface="Arial" panose="020B0604020202020204" pitchFamily="34" charset="0"/>
                <a:cs typeface="Arial" panose="020B0604020202020204" pitchFamily="34" charset="0"/>
              </a:rPr>
              <a:t> - Survey’s, Abatement Specifications</a:t>
            </a:r>
          </a:p>
          <a:p>
            <a:pPr marL="800100" lvl="1"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Mold </a:t>
            </a:r>
            <a:r>
              <a:rPr lang="en-US" sz="2200" dirty="0">
                <a:solidFill>
                  <a:schemeClr val="tx1"/>
                </a:solidFill>
                <a:latin typeface="Arial" panose="020B0604020202020204" pitchFamily="34" charset="0"/>
                <a:cs typeface="Arial" panose="020B0604020202020204" pitchFamily="34" charset="0"/>
              </a:rPr>
              <a:t>- Assessments, abatement design, perform pre-bids, abatement, perform final inspections </a:t>
            </a:r>
          </a:p>
          <a:p>
            <a:pPr marL="800100" lvl="1"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Mercury</a:t>
            </a:r>
            <a:r>
              <a:rPr lang="en-US" sz="2200" dirty="0">
                <a:solidFill>
                  <a:schemeClr val="tx1"/>
                </a:solidFill>
                <a:latin typeface="Arial" panose="020B0604020202020204" pitchFamily="34" charset="0"/>
                <a:cs typeface="Arial" panose="020B0604020202020204" pitchFamily="34" charset="0"/>
              </a:rPr>
              <a:t> -  Contamination assessments, abatement design, abatement, perform visual inspections</a:t>
            </a:r>
          </a:p>
          <a:p>
            <a:pPr marL="800100" lvl="1" indent="-342900">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PCB</a:t>
            </a:r>
            <a:r>
              <a:rPr lang="en-US" sz="2200" dirty="0">
                <a:solidFill>
                  <a:schemeClr val="tx1"/>
                </a:solidFill>
                <a:latin typeface="Arial" panose="020B0604020202020204" pitchFamily="34" charset="0"/>
                <a:cs typeface="Arial" panose="020B0604020202020204" pitchFamily="34" charset="0"/>
              </a:rPr>
              <a:t> – Perform survey’s if required, abatement design, abatement and final visual inspections</a:t>
            </a:r>
          </a:p>
          <a:p>
            <a:endParaRPr lang="en-US" dirty="0"/>
          </a:p>
        </p:txBody>
      </p:sp>
      <p:sp>
        <p:nvSpPr>
          <p:cNvPr id="4" name="Title 3">
            <a:extLst>
              <a:ext uri="{FF2B5EF4-FFF2-40B4-BE49-F238E27FC236}">
                <a16:creationId xmlns:a16="http://schemas.microsoft.com/office/drawing/2014/main" id="{40EBE923-DEFE-B38E-65AB-B23F5144C50B}"/>
              </a:ext>
            </a:extLst>
          </p:cNvPr>
          <p:cNvSpPr>
            <a:spLocks noGrp="1"/>
          </p:cNvSpPr>
          <p:nvPr>
            <p:ph type="title"/>
          </p:nvPr>
        </p:nvSpPr>
        <p:spPr>
          <a:xfrm>
            <a:off x="288164" y="397497"/>
            <a:ext cx="8677656" cy="685800"/>
          </a:xfrm>
        </p:spPr>
        <p:txBody>
          <a:bodyPr>
            <a:normAutofit fontScale="90000"/>
          </a:bodyPr>
          <a:lstStyle/>
          <a:p>
            <a:r>
              <a:rPr lang="en-US" dirty="0"/>
              <a:t>Facilities Environmental Resources Group Update </a:t>
            </a:r>
            <a:br>
              <a:rPr lang="en-US" dirty="0"/>
            </a:br>
            <a:r>
              <a:rPr lang="en-US" sz="1600" dirty="0"/>
              <a:t>(Formerly FCS Asbestos program)</a:t>
            </a:r>
            <a:endParaRPr lang="en-US" dirty="0"/>
          </a:p>
        </p:txBody>
      </p:sp>
    </p:spTree>
    <p:extLst>
      <p:ext uri="{BB962C8B-B14F-4D97-AF65-F5344CB8AC3E}">
        <p14:creationId xmlns:p14="http://schemas.microsoft.com/office/powerpoint/2010/main" val="89288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AB972-365F-A22F-0806-A9E50F3D181B}"/>
              </a:ext>
            </a:extLst>
          </p:cNvPr>
          <p:cNvSpPr>
            <a:spLocks noGrp="1"/>
          </p:cNvSpPr>
          <p:nvPr>
            <p:ph type="sldNum" sz="quarter" idx="12"/>
          </p:nvPr>
        </p:nvSpPr>
        <p:spPr/>
        <p:txBody>
          <a:bodyPr/>
          <a:lstStyle/>
          <a:p>
            <a:fld id="{6315554C-9387-4378-80C2-5F7076CAC952}" type="slidenum">
              <a:rPr lang="en-US" smtClean="0"/>
              <a:t>16</a:t>
            </a:fld>
            <a:endParaRPr lang="en-US"/>
          </a:p>
        </p:txBody>
      </p:sp>
      <p:sp>
        <p:nvSpPr>
          <p:cNvPr id="3" name="Text Placeholder 2">
            <a:extLst>
              <a:ext uri="{FF2B5EF4-FFF2-40B4-BE49-F238E27FC236}">
                <a16:creationId xmlns:a16="http://schemas.microsoft.com/office/drawing/2014/main" id="{2CD6C5B5-CCFD-F5C5-4328-B02BA7320343}"/>
              </a:ext>
            </a:extLst>
          </p:cNvPr>
          <p:cNvSpPr>
            <a:spLocks noGrp="1"/>
          </p:cNvSpPr>
          <p:nvPr>
            <p:ph type="body" sz="quarter" idx="13"/>
          </p:nvPr>
        </p:nvSpPr>
        <p:spPr>
          <a:xfrm>
            <a:off x="285750" y="1315806"/>
            <a:ext cx="8678863" cy="5040544"/>
          </a:xfrm>
        </p:spPr>
        <p:txBody>
          <a:bodyPr>
            <a:normAutofit fontScale="92500"/>
          </a:bodyPr>
          <a:lstStyle/>
          <a:p>
            <a:pPr marL="0" lvl="0" indent="0" defTabSz="914400" fontAlgn="base">
              <a:lnSpc>
                <a:spcPct val="100000"/>
              </a:lnSpc>
              <a:spcBef>
                <a:spcPct val="20000"/>
              </a:spcBef>
              <a:spcAft>
                <a:spcPct val="0"/>
              </a:spcAft>
              <a:buNone/>
              <a:defRPr/>
            </a:pPr>
            <a:r>
              <a:rPr lang="en-US" sz="2400" b="1" kern="0" dirty="0">
                <a:solidFill>
                  <a:schemeClr val="tx1"/>
                </a:solidFill>
                <a:latin typeface="Arial" panose="020B0604020202020204" pitchFamily="34" charset="0"/>
                <a:cs typeface="Arial" panose="020B0604020202020204" pitchFamily="34" charset="0"/>
              </a:rPr>
              <a:t>Federal, State regulations to comply with:</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NYS Code Rule 56 </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EPA AHERA: 40 CFR Part 763</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EPA NESHAPS: 40 CFR Part 61, Subpart M</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OSHA Construction Standard: 29 CFR 1926.1101</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NYSDEC Part 364 Waste Transporter Permits</a:t>
            </a:r>
          </a:p>
          <a:p>
            <a:pPr marL="685800" lvl="1" indent="-285750" fontAlgn="base">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NYSDEC 6 NYCRR Part 360 Solid Waste Management Facilities</a:t>
            </a:r>
          </a:p>
          <a:p>
            <a:pPr marL="342900" lvl="0" indent="-342900" defTabSz="914400" fontAlgn="base">
              <a:lnSpc>
                <a:spcPct val="100000"/>
              </a:lnSpc>
              <a:spcBef>
                <a:spcPct val="20000"/>
              </a:spcBef>
              <a:spcAft>
                <a:spcPct val="0"/>
              </a:spcAft>
              <a:defRPr/>
            </a:pPr>
            <a:endParaRPr lang="en-US" kern="0" dirty="0">
              <a:solidFill>
                <a:schemeClr val="tx1"/>
              </a:solidFill>
              <a:latin typeface="Arial" panose="020B0604020202020204" pitchFamily="34" charset="0"/>
              <a:cs typeface="Arial" panose="020B0604020202020204" pitchFamily="34" charset="0"/>
            </a:endParaRPr>
          </a:p>
          <a:p>
            <a:pPr marL="0" lvl="0" indent="0" defTabSz="914400" fontAlgn="base">
              <a:lnSpc>
                <a:spcPct val="100000"/>
              </a:lnSpc>
              <a:spcBef>
                <a:spcPct val="20000"/>
              </a:spcBef>
              <a:spcAft>
                <a:spcPct val="0"/>
              </a:spcAft>
              <a:buNone/>
              <a:defRPr/>
            </a:pPr>
            <a:r>
              <a:rPr lang="en-US" sz="2400" b="1" kern="0" dirty="0">
                <a:solidFill>
                  <a:schemeClr val="tx1"/>
                </a:solidFill>
                <a:latin typeface="Arial" panose="020B0604020202020204" pitchFamily="34" charset="0"/>
                <a:cs typeface="Arial" panose="020B0604020202020204" pitchFamily="34" charset="0"/>
              </a:rPr>
              <a:t>Cornell University, HS16 Asbestos Management written program</a:t>
            </a:r>
          </a:p>
          <a:p>
            <a:pPr marL="914400" lvl="1" indent="-285750" fontAlgn="base">
              <a:spcBef>
                <a:spcPct val="20000"/>
              </a:spcBef>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4.6 Project Managers Responsibilities</a:t>
            </a:r>
          </a:p>
          <a:p>
            <a:pPr marL="914400" lvl="1" indent="-285750" fontAlgn="base">
              <a:spcBef>
                <a:spcPct val="20000"/>
              </a:spcBef>
              <a:spcAft>
                <a:spcPct val="0"/>
              </a:spcAft>
              <a:buFont typeface="Arial" panose="020B0604020202020204" pitchFamily="34" charset="0"/>
              <a:buChar char="•"/>
              <a:defRPr/>
            </a:pPr>
            <a:r>
              <a:rPr lang="en-US" kern="0" dirty="0">
                <a:solidFill>
                  <a:schemeClr val="tx1"/>
                </a:solidFill>
                <a:latin typeface="Arial" panose="020B0604020202020204" pitchFamily="34" charset="0"/>
                <a:cs typeface="Arial" panose="020B0604020202020204" pitchFamily="34" charset="0"/>
              </a:rPr>
              <a:t>5.1 Asbestos Survey Requirements</a:t>
            </a:r>
          </a:p>
          <a:p>
            <a:pPr marL="914400" lvl="1" indent="-285750" fontAlgn="base">
              <a:spcBef>
                <a:spcPct val="20000"/>
              </a:spcBef>
              <a:spcAft>
                <a:spcPct val="0"/>
              </a:spcAft>
              <a:buFont typeface="Arial" panose="020B0604020202020204" pitchFamily="34" charset="0"/>
              <a:buChar char="•"/>
              <a:defRPr/>
            </a:pPr>
            <a:r>
              <a:rPr lang="en-US" kern="0" dirty="0">
                <a:solidFill>
                  <a:schemeClr val="tx1"/>
                </a:solidFill>
                <a:highlight>
                  <a:srgbClr val="FFFF00"/>
                </a:highlight>
                <a:latin typeface="Arial" panose="020B0604020202020204" pitchFamily="34" charset="0"/>
                <a:cs typeface="Arial" panose="020B0604020202020204" pitchFamily="34" charset="0"/>
              </a:rPr>
              <a:t>7.0 Newley installed materials</a:t>
            </a:r>
          </a:p>
          <a:p>
            <a:pPr marL="342900" lvl="1" indent="0" defTabSz="914400" fontAlgn="base">
              <a:lnSpc>
                <a:spcPct val="100000"/>
              </a:lnSpc>
              <a:spcBef>
                <a:spcPct val="20000"/>
              </a:spcBef>
              <a:spcAft>
                <a:spcPct val="0"/>
              </a:spcAft>
              <a:buNone/>
              <a:defRPr/>
            </a:pPr>
            <a:endParaRPr lang="en-US" kern="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Luke Thomas, Industrial Hygienist </a:t>
            </a:r>
          </a:p>
          <a:p>
            <a:pPr marL="0" indent="0">
              <a:buNone/>
            </a:pPr>
            <a:r>
              <a:rPr lang="en-US" dirty="0">
                <a:solidFill>
                  <a:schemeClr val="tx1"/>
                </a:solidFill>
                <a:latin typeface="Arial" panose="020B0604020202020204" pitchFamily="34" charset="0"/>
                <a:cs typeface="Arial" panose="020B0604020202020204" pitchFamily="34" charset="0"/>
              </a:rPr>
              <a:t>Environment, Health, and Safety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Cell number (607) 227 9234</a:t>
            </a:r>
          </a:p>
          <a:p>
            <a:pPr marL="0" indent="0">
              <a:buNone/>
            </a:pPr>
            <a:r>
              <a:rPr lang="en-US" dirty="0">
                <a:solidFill>
                  <a:schemeClr val="tx1"/>
                </a:solidFill>
                <a:latin typeface="Arial" panose="020B0604020202020204" pitchFamily="34" charset="0"/>
                <a:cs typeface="Arial" panose="020B0604020202020204" pitchFamily="34" charset="0"/>
              </a:rPr>
              <a:t>email – Ltt26@cornell.edu</a:t>
            </a:r>
          </a:p>
          <a:p>
            <a:endParaRPr lang="en-US" dirty="0"/>
          </a:p>
        </p:txBody>
      </p:sp>
      <p:sp>
        <p:nvSpPr>
          <p:cNvPr id="4" name="Title 3">
            <a:extLst>
              <a:ext uri="{FF2B5EF4-FFF2-40B4-BE49-F238E27FC236}">
                <a16:creationId xmlns:a16="http://schemas.microsoft.com/office/drawing/2014/main" id="{6433AC6A-48B0-968B-D9B5-92716A2B7CC1}"/>
              </a:ext>
            </a:extLst>
          </p:cNvPr>
          <p:cNvSpPr>
            <a:spLocks noGrp="1"/>
          </p:cNvSpPr>
          <p:nvPr>
            <p:ph type="title"/>
          </p:nvPr>
        </p:nvSpPr>
        <p:spPr>
          <a:xfrm>
            <a:off x="286957" y="420687"/>
            <a:ext cx="8677656" cy="492443"/>
          </a:xfrm>
        </p:spPr>
        <p:txBody>
          <a:bodyPr/>
          <a:lstStyle/>
          <a:p>
            <a:r>
              <a:rPr lang="en-US" dirty="0">
                <a:latin typeface="Arial" panose="020B0604020202020204" pitchFamily="34" charset="0"/>
                <a:cs typeface="Arial" panose="020B0604020202020204" pitchFamily="34" charset="0"/>
              </a:rPr>
              <a:t>Asbestos Regulations</a:t>
            </a:r>
          </a:p>
        </p:txBody>
      </p:sp>
    </p:spTree>
    <p:extLst>
      <p:ext uri="{BB962C8B-B14F-4D97-AF65-F5344CB8AC3E}">
        <p14:creationId xmlns:p14="http://schemas.microsoft.com/office/powerpoint/2010/main" val="11363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4C3E-580B-D5E9-0F34-AA214006C608}"/>
              </a:ext>
            </a:extLst>
          </p:cNvPr>
          <p:cNvSpPr>
            <a:spLocks noGrp="1"/>
          </p:cNvSpPr>
          <p:nvPr>
            <p:ph type="sldNum" sz="quarter" idx="12"/>
          </p:nvPr>
        </p:nvSpPr>
        <p:spPr/>
        <p:txBody>
          <a:bodyPr/>
          <a:lstStyle/>
          <a:p>
            <a:fld id="{6315554C-9387-4378-80C2-5F7076CAC952}" type="slidenum">
              <a:rPr lang="en-US" smtClean="0"/>
              <a:t>17</a:t>
            </a:fld>
            <a:endParaRPr lang="en-US"/>
          </a:p>
        </p:txBody>
      </p:sp>
      <p:sp>
        <p:nvSpPr>
          <p:cNvPr id="3" name="Text Placeholder 2">
            <a:extLst>
              <a:ext uri="{FF2B5EF4-FFF2-40B4-BE49-F238E27FC236}">
                <a16:creationId xmlns:a16="http://schemas.microsoft.com/office/drawing/2014/main" id="{2811D1EA-DD3A-A38E-30F7-FCB250E478D5}"/>
              </a:ext>
            </a:extLst>
          </p:cNvPr>
          <p:cNvSpPr>
            <a:spLocks noGrp="1"/>
          </p:cNvSpPr>
          <p:nvPr>
            <p:ph type="body" sz="quarter" idx="13"/>
          </p:nvPr>
        </p:nvSpPr>
        <p:spPr>
          <a:xfrm>
            <a:off x="286957" y="1118939"/>
            <a:ext cx="8678863" cy="5143959"/>
          </a:xfrm>
        </p:spPr>
        <p:txBody>
          <a:bodyPr>
            <a:normAutofit/>
          </a:bodyPr>
          <a:lstStyle/>
          <a:p>
            <a:r>
              <a:rPr lang="en-US" sz="2000" b="1" dirty="0">
                <a:latin typeface="Arial" panose="020B0604020202020204" pitchFamily="34" charset="0"/>
                <a:cs typeface="Arial" panose="020B0604020202020204" pitchFamily="34" charset="0"/>
              </a:rPr>
              <a:t>Directed Bulk Sampling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Sampling materials for a repair. (fitting insulation, window glazing, floor tile and mastic etc.)</a:t>
            </a:r>
          </a:p>
          <a:p>
            <a:r>
              <a:rPr lang="en-US" sz="2000" b="1" dirty="0">
                <a:latin typeface="Arial" panose="020B0604020202020204" pitchFamily="34" charset="0"/>
                <a:cs typeface="Arial" panose="020B0604020202020204" pitchFamily="34" charset="0"/>
              </a:rPr>
              <a:t>Pre-Renovation Survey </a:t>
            </a:r>
            <a:r>
              <a:rPr lang="en-US" sz="20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Required by Federal regulation (NESHAPS) prior to any Renovation / Demolition activities.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is also the document that C.U Contracts Office require prior to a contract going out to bid.</a:t>
            </a:r>
            <a:endParaRPr lang="en-US" sz="16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Post Construction Survey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Required for newly installed materials and is covered in section 7.0 of Cornell University EH&amp;S asbestos written program. </a:t>
            </a:r>
          </a:p>
          <a:p>
            <a:r>
              <a:rPr lang="en-US" sz="2000" b="1" dirty="0">
                <a:latin typeface="Arial" panose="020B0604020202020204" pitchFamily="34" charset="0"/>
                <a:cs typeface="Arial" panose="020B0604020202020204" pitchFamily="34" charset="0"/>
              </a:rPr>
              <a:t>Full Building Survey</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Facility wide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type of survey primarily covers walls and ceilings.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Can be modified to include any variation of  walls, ceilings, floors, thermal system insulation, mechanicals, roofing window caulks and glazing's etc.</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Currently 204 Facilities have significant asbestos survey information available online.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Summaries on the web can be found at: </a:t>
            </a:r>
            <a:r>
              <a:rPr lang="en-US" sz="1600" dirty="0">
                <a:latin typeface="Arial" panose="020B0604020202020204" pitchFamily="34" charset="0"/>
                <a:cs typeface="Arial" panose="020B0604020202020204" pitchFamily="34" charset="0"/>
                <a:hlinkClick r:id="rId2"/>
              </a:rPr>
              <a:t>http://www.fs.cornell.edu/fs/fs_facilfind.cfm</a:t>
            </a:r>
            <a:endParaRPr lang="en-US" sz="1600" dirty="0">
              <a:latin typeface="Arial" panose="020B0604020202020204" pitchFamily="34" charset="0"/>
              <a:cs typeface="Arial" panose="020B0604020202020204" pitchFamily="34"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lvl="2"/>
            <a:endParaRPr lang="en-US" sz="1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4454572-05F9-3702-79CB-1B1650C0D171}"/>
              </a:ext>
            </a:extLst>
          </p:cNvPr>
          <p:cNvSpPr>
            <a:spLocks noGrp="1"/>
          </p:cNvSpPr>
          <p:nvPr>
            <p:ph type="title"/>
          </p:nvPr>
        </p:nvSpPr>
        <p:spPr>
          <a:xfrm>
            <a:off x="286957" y="339687"/>
            <a:ext cx="8677656" cy="492443"/>
          </a:xfrm>
        </p:spPr>
        <p:txBody>
          <a:bodyPr/>
          <a:lstStyle/>
          <a:p>
            <a:r>
              <a:rPr lang="en-US" sz="3200" dirty="0">
                <a:latin typeface="Arial" panose="020B0604020202020204" pitchFamily="34" charset="0"/>
                <a:cs typeface="Arial" panose="020B0604020202020204" pitchFamily="34" charset="0"/>
              </a:rPr>
              <a:t>Types of Asbestos Survey’s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1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6433A-223D-2AF8-2DCE-2A0308283FAD}"/>
              </a:ext>
            </a:extLst>
          </p:cNvPr>
          <p:cNvSpPr>
            <a:spLocks noGrp="1"/>
          </p:cNvSpPr>
          <p:nvPr>
            <p:ph type="sldNum" sz="quarter" idx="12"/>
          </p:nvPr>
        </p:nvSpPr>
        <p:spPr/>
        <p:txBody>
          <a:bodyPr/>
          <a:lstStyle/>
          <a:p>
            <a:fld id="{6315554C-9387-4378-80C2-5F7076CAC952}" type="slidenum">
              <a:rPr lang="en-US" smtClean="0"/>
              <a:t>18</a:t>
            </a:fld>
            <a:endParaRPr lang="en-US"/>
          </a:p>
        </p:txBody>
      </p:sp>
      <p:sp>
        <p:nvSpPr>
          <p:cNvPr id="4" name="Title 3">
            <a:extLst>
              <a:ext uri="{FF2B5EF4-FFF2-40B4-BE49-F238E27FC236}">
                <a16:creationId xmlns:a16="http://schemas.microsoft.com/office/drawing/2014/main" id="{360B7BC3-9545-8E30-6B95-8CDF6A1119AF}"/>
              </a:ext>
            </a:extLst>
          </p:cNvPr>
          <p:cNvSpPr>
            <a:spLocks noGrp="1"/>
          </p:cNvSpPr>
          <p:nvPr>
            <p:ph type="title"/>
          </p:nvPr>
        </p:nvSpPr>
        <p:spPr>
          <a:xfrm>
            <a:off x="233172" y="331510"/>
            <a:ext cx="8677656" cy="685800"/>
          </a:xfrm>
        </p:spPr>
        <p:txBody>
          <a:bodyPr/>
          <a:lstStyle/>
          <a:p>
            <a:r>
              <a:rPr lang="en-US" dirty="0" err="1"/>
              <a:t>GDoc</a:t>
            </a:r>
            <a:endParaRPr lang="en-US" dirty="0"/>
          </a:p>
        </p:txBody>
      </p:sp>
      <p:pic>
        <p:nvPicPr>
          <p:cNvPr id="6" name="Picture 5" descr="Text, letter&#10;&#10;Description automatically generated">
            <a:extLst>
              <a:ext uri="{FF2B5EF4-FFF2-40B4-BE49-F238E27FC236}">
                <a16:creationId xmlns:a16="http://schemas.microsoft.com/office/drawing/2014/main" id="{79E87AC8-3241-94EB-75F3-33656E7E8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37" y="861473"/>
            <a:ext cx="4262725" cy="5516467"/>
          </a:xfrm>
          <a:prstGeom prst="rect">
            <a:avLst/>
          </a:prstGeom>
          <a:ln>
            <a:solidFill>
              <a:schemeClr val="tx1"/>
            </a:solidFill>
          </a:ln>
        </p:spPr>
      </p:pic>
    </p:spTree>
    <p:extLst>
      <p:ext uri="{BB962C8B-B14F-4D97-AF65-F5344CB8AC3E}">
        <p14:creationId xmlns:p14="http://schemas.microsoft.com/office/powerpoint/2010/main" val="23886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F284DA-3457-F270-7DE7-CF0CE896D900}"/>
              </a:ext>
            </a:extLst>
          </p:cNvPr>
          <p:cNvSpPr>
            <a:spLocks noGrp="1"/>
          </p:cNvSpPr>
          <p:nvPr>
            <p:ph type="sldNum" sz="quarter" idx="12"/>
          </p:nvPr>
        </p:nvSpPr>
        <p:spPr/>
        <p:txBody>
          <a:bodyPr/>
          <a:lstStyle/>
          <a:p>
            <a:fld id="{6315554C-9387-4378-80C2-5F7076CAC952}" type="slidenum">
              <a:rPr lang="en-US" smtClean="0"/>
              <a:t>19</a:t>
            </a:fld>
            <a:endParaRPr lang="en-US" dirty="0"/>
          </a:p>
        </p:txBody>
      </p:sp>
      <p:sp>
        <p:nvSpPr>
          <p:cNvPr id="3" name="Text Placeholder 2">
            <a:extLst>
              <a:ext uri="{FF2B5EF4-FFF2-40B4-BE49-F238E27FC236}">
                <a16:creationId xmlns:a16="http://schemas.microsoft.com/office/drawing/2014/main" id="{43A80294-75EC-2B8D-66BE-F5268F56BD24}"/>
              </a:ext>
            </a:extLst>
          </p:cNvPr>
          <p:cNvSpPr>
            <a:spLocks noGrp="1"/>
          </p:cNvSpPr>
          <p:nvPr>
            <p:ph type="body" sz="quarter" idx="13"/>
          </p:nvPr>
        </p:nvSpPr>
        <p:spPr>
          <a:xfrm>
            <a:off x="285750" y="1106487"/>
            <a:ext cx="8678863" cy="5614988"/>
          </a:xfrm>
        </p:spPr>
        <p:txBody>
          <a:bodyPr>
            <a:normAutofit fontScale="92500" lnSpcReduction="10000"/>
          </a:bodyPr>
          <a:lstStyle/>
          <a:p>
            <a:pPr marL="0" indent="0">
              <a:buNone/>
            </a:pPr>
            <a:r>
              <a:rPr lang="en-US" sz="2000" dirty="0">
                <a:solidFill>
                  <a:schemeClr val="tx1"/>
                </a:solidFill>
                <a:latin typeface="Arial" panose="020B0604020202020204" pitchFamily="34" charset="0"/>
                <a:cs typeface="Arial" panose="020B0604020202020204" pitchFamily="34" charset="0"/>
              </a:rPr>
              <a:t>As soon as you have a project assigned to you, reach out to the Facilities Environmental Resources Group</a:t>
            </a:r>
            <a:r>
              <a:rPr lang="en-US" sz="1400" dirty="0">
                <a:solidFill>
                  <a:schemeClr val="tx1"/>
                </a:solidFill>
                <a:latin typeface="Arial" panose="020B0604020202020204" pitchFamily="34" charset="0"/>
                <a:cs typeface="Arial" panose="020B0604020202020204" pitchFamily="34" charset="0"/>
              </a:rPr>
              <a:t>.</a:t>
            </a:r>
          </a:p>
          <a:p>
            <a:pPr marL="0" indent="0">
              <a:buNone/>
            </a:pPr>
            <a:endParaRPr lang="en-US" sz="16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Discuss project scope and schedule</a:t>
            </a: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Determine what historic asbestos survey information exists </a:t>
            </a: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Determine how your project will proceed. Blanket Consultant vs RFP for environmental services</a:t>
            </a: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Determine who will be preforming the Post Construction Survey and when will it be done</a:t>
            </a:r>
          </a:p>
          <a:p>
            <a:pPr marL="0" indent="0">
              <a:buNone/>
            </a:pPr>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When is it </a:t>
            </a:r>
            <a:r>
              <a:rPr lang="en-US" sz="1600" b="1" dirty="0">
                <a:solidFill>
                  <a:schemeClr val="tx1"/>
                </a:solidFill>
                <a:latin typeface="Arial" panose="020B0604020202020204" pitchFamily="34" charset="0"/>
                <a:cs typeface="Arial" panose="020B0604020202020204" pitchFamily="34" charset="0"/>
              </a:rPr>
              <a:t>appropriate</a:t>
            </a:r>
            <a:r>
              <a:rPr lang="en-US" sz="1600" dirty="0">
                <a:solidFill>
                  <a:schemeClr val="tx1"/>
                </a:solidFill>
                <a:latin typeface="Arial" panose="020B0604020202020204" pitchFamily="34" charset="0"/>
                <a:cs typeface="Arial" panose="020B0604020202020204" pitchFamily="34" charset="0"/>
              </a:rPr>
              <a:t> to use Blankets?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When supporting maintenance and repair projects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Pre- Renovation Survey’s </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Division 2 specifications</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Post Construction Survey’s</a:t>
            </a:r>
          </a:p>
          <a:p>
            <a:pPr marL="457200" lvl="1" indent="0">
              <a:buNone/>
            </a:pPr>
            <a:r>
              <a:rPr lang="en-US" sz="1600" dirty="0">
                <a:solidFill>
                  <a:schemeClr val="tx1"/>
                </a:solidFill>
                <a:latin typeface="Arial" panose="020B0604020202020204" pitchFamily="34" charset="0"/>
                <a:cs typeface="Arial" panose="020B0604020202020204" pitchFamily="34" charset="0"/>
              </a:rPr>
              <a:t> </a:t>
            </a:r>
          </a:p>
          <a:p>
            <a:r>
              <a:rPr lang="en-US" sz="1600" dirty="0">
                <a:solidFill>
                  <a:schemeClr val="tx1"/>
                </a:solidFill>
                <a:latin typeface="Arial" panose="020B0604020202020204" pitchFamily="34" charset="0"/>
                <a:cs typeface="Arial" panose="020B0604020202020204" pitchFamily="34" charset="0"/>
              </a:rPr>
              <a:t>When blankets can’t be utilized </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When Architect, Environmental Consultant and/or General Contractor is already under contract</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When the abatement costs exceed the 25K blanket limit</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Barbara Woods Walpole, Program Admin</a:t>
            </a:r>
            <a:br>
              <a:rPr lang="en-US" sz="16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Desk number (607) 254-5465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email - fac-envr-rsrcs@cornell.edu</a:t>
            </a:r>
          </a:p>
          <a:p>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Dale Houseknecht, Project Coordinator</a:t>
            </a:r>
            <a:br>
              <a:rPr lang="en-US" sz="16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Cell number (607) 327-1359</a:t>
            </a:r>
          </a:p>
          <a:p>
            <a:pPr marL="0" indent="0">
              <a:buNone/>
            </a:pPr>
            <a:r>
              <a:rPr lang="en-US" sz="1400" dirty="0">
                <a:solidFill>
                  <a:schemeClr val="tx1"/>
                </a:solidFill>
                <a:latin typeface="Arial" panose="020B0604020202020204" pitchFamily="34" charset="0"/>
                <a:cs typeface="Arial" panose="020B0604020202020204" pitchFamily="34" charset="0"/>
              </a:rPr>
              <a:t>email - dwh5@cornell.edu</a:t>
            </a:r>
          </a:p>
        </p:txBody>
      </p:sp>
      <p:sp>
        <p:nvSpPr>
          <p:cNvPr id="4" name="Title 3">
            <a:extLst>
              <a:ext uri="{FF2B5EF4-FFF2-40B4-BE49-F238E27FC236}">
                <a16:creationId xmlns:a16="http://schemas.microsoft.com/office/drawing/2014/main" id="{08BD756B-5AEC-9053-2121-6DC152C6CB98}"/>
              </a:ext>
            </a:extLst>
          </p:cNvPr>
          <p:cNvSpPr>
            <a:spLocks noGrp="1"/>
          </p:cNvSpPr>
          <p:nvPr>
            <p:ph type="title"/>
          </p:nvPr>
        </p:nvSpPr>
        <p:spPr>
          <a:xfrm>
            <a:off x="286957" y="420687"/>
            <a:ext cx="8677656" cy="685800"/>
          </a:xfrm>
        </p:spPr>
        <p:txBody>
          <a:bodyPr/>
          <a:lstStyle/>
          <a:p>
            <a:r>
              <a:rPr lang="en-US" sz="3200" dirty="0"/>
              <a:t>When should I think about Asbestos?</a:t>
            </a:r>
            <a:endParaRPr lang="en-US" dirty="0"/>
          </a:p>
        </p:txBody>
      </p:sp>
    </p:spTree>
    <p:extLst>
      <p:ext uri="{BB962C8B-B14F-4D97-AF65-F5344CB8AC3E}">
        <p14:creationId xmlns:p14="http://schemas.microsoft.com/office/powerpoint/2010/main" val="11133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0225" y="400910"/>
            <a:ext cx="3503549" cy="566822"/>
          </a:xfrm>
          <a:prstGeom prst="rect">
            <a:avLst/>
          </a:prstGeom>
        </p:spPr>
        <p:txBody>
          <a:bodyPr vert="horz" wrap="square" lIns="0" tIns="12700" rIns="0" bIns="0" rtlCol="0">
            <a:spAutoFit/>
          </a:bodyPr>
          <a:lstStyle/>
          <a:p>
            <a:pPr marL="12700">
              <a:lnSpc>
                <a:spcPct val="100000"/>
              </a:lnSpc>
              <a:spcBef>
                <a:spcPts val="100"/>
              </a:spcBef>
            </a:pPr>
            <a:r>
              <a:rPr sz="3600" b="1" u="sng" spc="-70" dirty="0">
                <a:solidFill>
                  <a:schemeClr val="tx1"/>
                </a:solidFill>
              </a:rPr>
              <a:t>Today’s</a:t>
            </a:r>
            <a:r>
              <a:rPr sz="3600" b="1" u="sng" spc="-280" dirty="0">
                <a:solidFill>
                  <a:schemeClr val="tx1"/>
                </a:solidFill>
              </a:rPr>
              <a:t> </a:t>
            </a:r>
            <a:r>
              <a:rPr sz="3600" b="1" u="sng" dirty="0">
                <a:solidFill>
                  <a:schemeClr val="tx1"/>
                </a:solidFill>
              </a:rPr>
              <a:t>Agenda</a:t>
            </a:r>
          </a:p>
        </p:txBody>
      </p:sp>
      <p:sp>
        <p:nvSpPr>
          <p:cNvPr id="3" name="object 3"/>
          <p:cNvSpPr txBox="1"/>
          <p:nvPr/>
        </p:nvSpPr>
        <p:spPr>
          <a:xfrm>
            <a:off x="533400" y="1371600"/>
            <a:ext cx="8458200" cy="4321696"/>
          </a:xfrm>
          <a:prstGeom prst="rect">
            <a:avLst/>
          </a:prstGeom>
        </p:spPr>
        <p:txBody>
          <a:bodyPr vert="horz" wrap="square" lIns="0" tIns="12700" rIns="0" bIns="0" rtlCol="0">
            <a:spAutoFit/>
          </a:bodyPr>
          <a:lstStyle/>
          <a:p>
            <a:pPr marL="457200" marR="0" lvl="0" indent="-457200" fontAlgn="base">
              <a:spcBef>
                <a:spcPts val="0"/>
              </a:spcBef>
              <a:spcAft>
                <a:spcPts val="0"/>
              </a:spcAft>
              <a:buSzPct val="104000"/>
              <a:buFont typeface="Arial" panose="020B0604020202020204" pitchFamily="34" charset="0"/>
              <a:buChar char="•"/>
              <a:tabLst>
                <a:tab pos="457200" algn="l"/>
              </a:tabLs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Summer Construction Updates</a:t>
            </a:r>
            <a:endParaRPr lang="en-US" sz="2800" b="1" dirty="0">
              <a:latin typeface="Arial" panose="020B0604020202020204" pitchFamily="34" charset="0"/>
              <a:ea typeface="Calibri" panose="020F0502020204030204" pitchFamily="34" charset="0"/>
              <a:cs typeface="Arial" panose="020B0604020202020204" pitchFamily="34" charset="0"/>
            </a:endParaRPr>
          </a:p>
          <a:p>
            <a:pPr marL="914400" lvl="1" indent="-457200" fontAlgn="base">
              <a:buSzPct val="104000"/>
              <a:buFont typeface="Arial" panose="020B0604020202020204" pitchFamily="34" charset="0"/>
              <a:buChar char="•"/>
              <a:tabLst>
                <a:tab pos="457200" algn="l"/>
              </a:tabLs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Andrew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Magré</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457200" indent="-457200" fontAlgn="base">
              <a:buSzPct val="104000"/>
              <a:buFont typeface="Arial" panose="020B0604020202020204" pitchFamily="34" charset="0"/>
              <a:buChar char="•"/>
              <a:tabLst>
                <a:tab pos="914400" algn="l"/>
              </a:tabLs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Dig Safe</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marL="914400" lvl="1" indent="-457200" fontAlgn="base">
              <a:buSzPct val="104000"/>
              <a:buFont typeface="Arial" panose="020B0604020202020204" pitchFamily="34" charset="0"/>
              <a:buChar char="•"/>
              <a:tabLst>
                <a:tab pos="91440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Mary Colomaio and Emily Mix</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fontAlgn="base">
              <a:spcBef>
                <a:spcPts val="0"/>
              </a:spcBef>
              <a:spcAft>
                <a:spcPts val="0"/>
              </a:spcAft>
              <a:buSzPct val="104000"/>
              <a:buFont typeface="Arial" panose="020B0604020202020204" pitchFamily="34" charset="0"/>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Post Construction Asbestos Survey  </a:t>
            </a:r>
          </a:p>
          <a:p>
            <a:pPr marL="914400" lvl="1" indent="-457200" fontAlgn="base">
              <a:buSzPct val="104000"/>
              <a:buFont typeface="Arial" panose="020B0604020202020204" pitchFamily="34" charset="0"/>
              <a:buChar char="•"/>
              <a:tabLst>
                <a:tab pos="457200" algn="l"/>
              </a:tabLst>
            </a:pPr>
            <a:r>
              <a:rPr lang="en-US" sz="2800" dirty="0">
                <a:effectLst/>
                <a:latin typeface="Arial" panose="020B0604020202020204" pitchFamily="34" charset="0"/>
                <a:ea typeface="Times New Roman" panose="02020603050405020304" pitchFamily="18" charset="0"/>
                <a:cs typeface="Arial" panose="020B0604020202020204" pitchFamily="34" charset="0"/>
              </a:rPr>
              <a:t>Dale Houseknecht</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fontAlgn="base">
              <a:spcBef>
                <a:spcPts val="0"/>
              </a:spcBef>
              <a:spcAft>
                <a:spcPts val="0"/>
              </a:spcAft>
              <a:buSzPct val="104000"/>
              <a:buFont typeface="Arial" panose="020B0604020202020204" pitchFamily="34" charset="0"/>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Specialty Work Verses BTC </a:t>
            </a:r>
          </a:p>
          <a:p>
            <a:pPr marL="914400" lvl="1" indent="-457200" fontAlgn="base">
              <a:buSzPct val="104000"/>
              <a:buFont typeface="Arial" panose="020B0604020202020204" pitchFamily="34" charset="0"/>
              <a:buChar char="•"/>
              <a:tabLst>
                <a:tab pos="457200" algn="l"/>
              </a:tabLst>
            </a:pPr>
            <a:r>
              <a:rPr lang="en-US" sz="2800" dirty="0">
                <a:effectLst/>
                <a:latin typeface="Arial" panose="020B0604020202020204" pitchFamily="34" charset="0"/>
                <a:ea typeface="Times New Roman" panose="02020603050405020304" pitchFamily="18" charset="0"/>
                <a:cs typeface="Arial" panose="020B0604020202020204" pitchFamily="34" charset="0"/>
              </a:rPr>
              <a:t>Laurie Johnston</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457200" fontAlgn="base">
              <a:spcBef>
                <a:spcPts val="0"/>
              </a:spcBef>
              <a:spcAft>
                <a:spcPts val="0"/>
              </a:spcAft>
              <a:buSzPct val="104000"/>
              <a:buFont typeface="Arial" panose="020B0604020202020204" pitchFamily="34" charset="0"/>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Transportation Team Presentation</a:t>
            </a:r>
          </a:p>
          <a:p>
            <a:pPr marL="914400" lvl="1" indent="-457200" fontAlgn="base">
              <a:buSzPct val="104000"/>
              <a:buFont typeface="Arial" panose="020B0604020202020204" pitchFamily="34" charset="0"/>
              <a:buChar char="•"/>
              <a:tabLst>
                <a:tab pos="457200" algn="l"/>
              </a:tabLst>
            </a:pPr>
            <a:r>
              <a:rPr lang="en-US" sz="2800" dirty="0">
                <a:effectLst/>
                <a:latin typeface="Arial" panose="020B0604020202020204" pitchFamily="34" charset="0"/>
                <a:ea typeface="Times New Roman" panose="02020603050405020304" pitchFamily="18" charset="0"/>
                <a:cs typeface="Arial" panose="020B0604020202020204" pitchFamily="34" charset="0"/>
              </a:rPr>
              <a:t>Bo Hayes and Reed Huegerich</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D83F024C-98E3-487D-8D76-C3AFC100BBD9}"/>
              </a:ext>
            </a:extLst>
          </p:cNvPr>
          <p:cNvSpPr>
            <a:spLocks noGrp="1"/>
          </p:cNvSpPr>
          <p:nvPr>
            <p:ph type="sldNum" sz="quarter" idx="7"/>
          </p:nvPr>
        </p:nvSpPr>
        <p:spPr>
          <a:xfrm>
            <a:off x="6583680" y="6377940"/>
            <a:ext cx="2103120"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1F9AC-32B8-5EB6-AFBE-36074D0011EA}"/>
              </a:ext>
            </a:extLst>
          </p:cNvPr>
          <p:cNvSpPr>
            <a:spLocks noGrp="1"/>
          </p:cNvSpPr>
          <p:nvPr>
            <p:ph type="sldNum" sz="quarter" idx="12"/>
          </p:nvPr>
        </p:nvSpPr>
        <p:spPr/>
        <p:txBody>
          <a:bodyPr/>
          <a:lstStyle/>
          <a:p>
            <a:fld id="{6315554C-9387-4378-80C2-5F7076CAC952}" type="slidenum">
              <a:rPr lang="en-US" smtClean="0"/>
              <a:t>20</a:t>
            </a:fld>
            <a:endParaRPr lang="en-US"/>
          </a:p>
        </p:txBody>
      </p:sp>
      <p:sp>
        <p:nvSpPr>
          <p:cNvPr id="3" name="Text Placeholder 2">
            <a:extLst>
              <a:ext uri="{FF2B5EF4-FFF2-40B4-BE49-F238E27FC236}">
                <a16:creationId xmlns:a16="http://schemas.microsoft.com/office/drawing/2014/main" id="{561378A2-DDCA-10F3-4FA0-54B3FA1B4AD0}"/>
              </a:ext>
            </a:extLst>
          </p:cNvPr>
          <p:cNvSpPr>
            <a:spLocks noGrp="1"/>
          </p:cNvSpPr>
          <p:nvPr>
            <p:ph type="body" sz="quarter" idx="13"/>
          </p:nvPr>
        </p:nvSpPr>
        <p:spPr>
          <a:xfrm>
            <a:off x="286957" y="1256840"/>
            <a:ext cx="8678863" cy="5099509"/>
          </a:xfrm>
        </p:spPr>
        <p:txBody>
          <a:bodyPr>
            <a:normAutofit/>
          </a:bodyPr>
          <a:lstStyle/>
          <a:p>
            <a:r>
              <a:rPr lang="en-US" sz="3200" dirty="0">
                <a:latin typeface="Arial" panose="020B0604020202020204" pitchFamily="34" charset="0"/>
                <a:cs typeface="Arial" panose="020B0604020202020204" pitchFamily="34" charset="0"/>
              </a:rPr>
              <a:t>Blanket Environmental Consultants: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Delta Engineers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Arctic Enterprises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Watts Environmental</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Labella Associates</a:t>
            </a:r>
          </a:p>
          <a:p>
            <a:pPr marL="342900" lvl="1" indent="0">
              <a:buNone/>
            </a:pPr>
            <a:endParaRPr lang="en-US" sz="24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Blanket Abatement Contractors: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Northstar dba LVI Services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Sunstream</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Abscope Environmental</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Genesee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LCP Group</a:t>
            </a:r>
          </a:p>
          <a:p>
            <a:pPr marL="457200" lvl="1" indent="0">
              <a:buNone/>
            </a:pPr>
            <a:endParaRPr lang="en-US" sz="22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775716E7-4D5D-8624-6C6A-6D5958940F70}"/>
              </a:ext>
            </a:extLst>
          </p:cNvPr>
          <p:cNvSpPr>
            <a:spLocks noGrp="1"/>
          </p:cNvSpPr>
          <p:nvPr>
            <p:ph type="title"/>
          </p:nvPr>
        </p:nvSpPr>
        <p:spPr>
          <a:xfrm>
            <a:off x="286957" y="328670"/>
            <a:ext cx="8677656" cy="492443"/>
          </a:xfrm>
        </p:spPr>
        <p:txBody>
          <a:bodyPr/>
          <a:lstStyle/>
          <a:p>
            <a:r>
              <a:rPr lang="en-US" dirty="0">
                <a:latin typeface="Arial" panose="020B0604020202020204" pitchFamily="34" charset="0"/>
                <a:cs typeface="Arial" panose="020B0604020202020204" pitchFamily="34" charset="0"/>
              </a:rPr>
              <a:t>Program resources for 2022</a:t>
            </a:r>
          </a:p>
        </p:txBody>
      </p:sp>
    </p:spTree>
    <p:extLst>
      <p:ext uri="{BB962C8B-B14F-4D97-AF65-F5344CB8AC3E}">
        <p14:creationId xmlns:p14="http://schemas.microsoft.com/office/powerpoint/2010/main" val="1398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2922058" cy="1181100"/>
          </a:xfrm>
        </p:spPr>
        <p:txBody>
          <a:bodyPr>
            <a:normAutofit fontScale="90000"/>
          </a:bodyPr>
          <a:lstStyle/>
          <a:p>
            <a:r>
              <a:rPr lang="en-US">
                <a:latin typeface="Calibri" panose="020F0502020204030204" pitchFamily="34" charset="0"/>
                <a:cs typeface="Calibri" panose="020F0502020204030204" pitchFamily="34" charset="0"/>
              </a:rPr>
              <a:t>Discussion:</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p>
        </p:txBody>
      </p:sp>
      <p:sp>
        <p:nvSpPr>
          <p:cNvPr id="3" name="Text Placeholder 2"/>
          <p:cNvSpPr>
            <a:spLocks noGrp="1"/>
          </p:cNvSpPr>
          <p:nvPr>
            <p:ph type="body" sz="quarter" idx="13"/>
          </p:nvPr>
        </p:nvSpPr>
        <p:spPr>
          <a:xfrm>
            <a:off x="100013" y="4786334"/>
            <a:ext cx="6453187" cy="1752578"/>
          </a:xfrm>
        </p:spPr>
        <p:txBody>
          <a:bodyPr/>
          <a:lstStyle/>
          <a:p>
            <a:endParaRPr lang="en-US" sz="2800">
              <a:latin typeface="Calibri" panose="020F0502020204030204" pitchFamily="34" charset="0"/>
              <a:cs typeface="Calibri" panose="020F0502020204030204" pitchFamily="34" charset="0"/>
            </a:endParaRPr>
          </a:p>
          <a:p>
            <a:endParaRPr lang="en-US" sz="28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98AED18-D2A3-46DE-8403-3AC43DE59A9E}"/>
              </a:ext>
            </a:extLst>
          </p:cNvPr>
          <p:cNvSpPr>
            <a:spLocks noGrp="1"/>
          </p:cNvSpPr>
          <p:nvPr>
            <p:ph type="sldNum" sz="quarter" idx="12"/>
          </p:nvPr>
        </p:nvSpPr>
        <p:spPr/>
        <p:txBody>
          <a:bodyPr/>
          <a:lstStyle/>
          <a:p>
            <a:fld id="{6315554C-9387-4378-80C2-5F7076CAC952}" type="slidenum">
              <a:rPr lang="en-US" smtClean="0"/>
              <a:t>21</a:t>
            </a:fld>
            <a:endParaRPr lang="en-US"/>
          </a:p>
        </p:txBody>
      </p:sp>
    </p:spTree>
    <p:extLst>
      <p:ext uri="{BB962C8B-B14F-4D97-AF65-F5344CB8AC3E}">
        <p14:creationId xmlns:p14="http://schemas.microsoft.com/office/powerpoint/2010/main" val="30273952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22</a:t>
            </a:fld>
            <a:endParaRPr lang="en-US" dirty="0"/>
          </a:p>
        </p:txBody>
      </p:sp>
    </p:spTree>
    <p:extLst>
      <p:ext uri="{BB962C8B-B14F-4D97-AF65-F5344CB8AC3E}">
        <p14:creationId xmlns:p14="http://schemas.microsoft.com/office/powerpoint/2010/main" val="30507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362200"/>
            <a:ext cx="5029200" cy="1543050"/>
          </a:xfrm>
        </p:spPr>
        <p:txBody>
          <a:bodyPr>
            <a:noAutofit/>
          </a:bodyPr>
          <a:lstStyle/>
          <a:p>
            <a:pPr algn="ct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Specialty Work</a:t>
            </a: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vs BTC </a:t>
            </a: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Presentation</a:t>
            </a:r>
            <a:endParaRPr lang="en-US" sz="48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23</a:t>
            </a:fld>
            <a:endParaRPr lang="en-US" sz="1200" dirty="0">
              <a:solidFill>
                <a:prstClr val="black">
                  <a:tint val="75000"/>
                </a:prstClr>
              </a:solidFill>
            </a:endParaRPr>
          </a:p>
        </p:txBody>
      </p:sp>
    </p:spTree>
    <p:extLst>
      <p:ext uri="{BB962C8B-B14F-4D97-AF65-F5344CB8AC3E}">
        <p14:creationId xmlns:p14="http://schemas.microsoft.com/office/powerpoint/2010/main" val="358560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32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a:t>
            </a:r>
            <a:r>
              <a:rPr kumimoji="0" sz="3200" b="1"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Management </a:t>
            </a:r>
            <a:r>
              <a:rPr kumimoji="0" sz="32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32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a:t>
            </a:r>
            <a:r>
              <a:rPr kumimoji="0" sz="32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Development</a:t>
            </a:r>
            <a:r>
              <a:rPr kumimoji="0" sz="3200" b="1" i="0" u="none" strike="noStrike" kern="1200" cap="none" spc="8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32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Series</a:t>
            </a:r>
            <a:endParaRPr kumimoji="0"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sz="2800" b="0"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Facilities </a:t>
            </a:r>
            <a:r>
              <a:rPr kumimoji="0"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Campus </a:t>
            </a:r>
            <a:r>
              <a:rPr kumimoji="0"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Services  </a:t>
            </a:r>
            <a:r>
              <a:rPr kumimoji="0"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Engineering and </a:t>
            </a:r>
            <a:r>
              <a:rPr kumimoji="0" sz="2800" b="0"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 Management  </a:t>
            </a:r>
            <a:endParaRPr kumimoji="0" lang="en-US" sz="2800" b="0"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lang="en-US" sz="28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August 23, 2022</a:t>
            </a:r>
            <a:endParaRPr kumimoji="0"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9871B-9693-47BA-9AAF-8363052DBF31}"/>
              </a:ext>
            </a:extLst>
          </p:cNvPr>
          <p:cNvSpPr>
            <a:spLocks noGrp="1"/>
          </p:cNvSpPr>
          <p:nvPr>
            <p:ph type="body" sz="quarter" idx="13"/>
          </p:nvPr>
        </p:nvSpPr>
        <p:spPr/>
        <p:txBody>
          <a:bodyPr>
            <a:normAutofit lnSpcReduction="10000"/>
          </a:bodyPr>
          <a:lstStyle/>
          <a:p>
            <a:endParaRPr lang="en-US" sz="1200" dirty="0"/>
          </a:p>
          <a:p>
            <a:r>
              <a:rPr lang="en-US" dirty="0"/>
              <a:t>Best Practices  </a:t>
            </a:r>
          </a:p>
          <a:p>
            <a:r>
              <a:rPr lang="en-US" dirty="0"/>
              <a:t>BTC Exclusive Jurisdiction</a:t>
            </a:r>
          </a:p>
          <a:p>
            <a:r>
              <a:rPr lang="en-US" dirty="0"/>
              <a:t>Facilities Contracts Projects</a:t>
            </a:r>
          </a:p>
        </p:txBody>
      </p:sp>
      <p:sp>
        <p:nvSpPr>
          <p:cNvPr id="3" name="Title 2">
            <a:extLst>
              <a:ext uri="{FF2B5EF4-FFF2-40B4-BE49-F238E27FC236}">
                <a16:creationId xmlns:a16="http://schemas.microsoft.com/office/drawing/2014/main" id="{2FDFBCA3-ECC9-43D0-BE69-C98774A7C287}"/>
              </a:ext>
            </a:extLst>
          </p:cNvPr>
          <p:cNvSpPr>
            <a:spLocks noGrp="1"/>
          </p:cNvSpPr>
          <p:nvPr>
            <p:ph type="title"/>
          </p:nvPr>
        </p:nvSpPr>
        <p:spPr/>
        <p:txBody>
          <a:bodyPr/>
          <a:lstStyle/>
          <a:p>
            <a:r>
              <a:rPr lang="en-US" dirty="0"/>
              <a:t>Specialty Work and BTC Exclusive Jurisdiction</a:t>
            </a:r>
          </a:p>
        </p:txBody>
      </p:sp>
    </p:spTree>
    <p:extLst>
      <p:ext uri="{BB962C8B-B14F-4D97-AF65-F5344CB8AC3E}">
        <p14:creationId xmlns:p14="http://schemas.microsoft.com/office/powerpoint/2010/main" val="9500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E302E8-1FEA-4930-8C17-0BEA5AE43094}"/>
              </a:ext>
            </a:extLst>
          </p:cNvPr>
          <p:cNvSpPr>
            <a:spLocks noGrp="1"/>
          </p:cNvSpPr>
          <p:nvPr>
            <p:ph type="body" sz="quarter" idx="13"/>
          </p:nvPr>
        </p:nvSpPr>
        <p:spPr>
          <a:xfrm>
            <a:off x="228600" y="2438400"/>
            <a:ext cx="8763000" cy="2667000"/>
          </a:xfrm>
        </p:spPr>
        <p:txBody>
          <a:bodyPr>
            <a:normAutofit fontScale="77500" lnSpcReduction="20000"/>
          </a:bodyPr>
          <a:lstStyle/>
          <a:p>
            <a:pPr algn="just"/>
            <a:r>
              <a:rPr lang="en-US" sz="2800" dirty="0"/>
              <a:t>Cornell’s collective bargaining agreement (“CBA”) with the Building Trades Council (“BTC”) provides for exclusive jurisdiction for the trades covered by the CBA (electricians, plumbers, carpenters, sheet metal workers, masons, painters and laborers assisting those trades) on work on Endowed University facilities in Tompkins County. </a:t>
            </a:r>
          </a:p>
          <a:p>
            <a:pPr algn="just"/>
            <a:r>
              <a:rPr lang="en-US" sz="2800" dirty="0"/>
              <a:t> </a:t>
            </a:r>
          </a:p>
          <a:p>
            <a:pPr algn="just"/>
            <a:r>
              <a:rPr lang="en-US" sz="2800" dirty="0"/>
              <a:t>“All work associated with the demolition, repair, replacement, improvement to or construction of equipment, buildings, structures, utilities, and/ or system or components thereof.” (Article 1: Recognition)</a:t>
            </a:r>
          </a:p>
          <a:p>
            <a:pPr algn="just"/>
            <a:endParaRPr lang="en-US" sz="2800" dirty="0"/>
          </a:p>
          <a:p>
            <a:pPr algn="just"/>
            <a:endParaRPr lang="en-US" sz="2800" dirty="0"/>
          </a:p>
        </p:txBody>
      </p:sp>
      <p:sp>
        <p:nvSpPr>
          <p:cNvPr id="4" name="Title 3">
            <a:extLst>
              <a:ext uri="{FF2B5EF4-FFF2-40B4-BE49-F238E27FC236}">
                <a16:creationId xmlns:a16="http://schemas.microsoft.com/office/drawing/2014/main" id="{CF00BFF2-3793-419F-AC58-0F21D40A8DB1}"/>
              </a:ext>
            </a:extLst>
          </p:cNvPr>
          <p:cNvSpPr>
            <a:spLocks noGrp="1"/>
          </p:cNvSpPr>
          <p:nvPr>
            <p:ph type="title"/>
          </p:nvPr>
        </p:nvSpPr>
        <p:spPr>
          <a:xfrm>
            <a:off x="0" y="838200"/>
            <a:ext cx="9144000" cy="914400"/>
          </a:xfrm>
        </p:spPr>
        <p:txBody>
          <a:bodyPr>
            <a:normAutofit fontScale="90000"/>
          </a:bodyPr>
          <a:lstStyle/>
          <a:p>
            <a:r>
              <a:rPr lang="en-US" dirty="0">
                <a:solidFill>
                  <a:schemeClr val="accent1"/>
                </a:solidFill>
              </a:rPr>
              <a:t>Exclusive Jurisdiction</a:t>
            </a:r>
            <a:br>
              <a:rPr lang="en-US" dirty="0">
                <a:solidFill>
                  <a:schemeClr val="accent1"/>
                </a:solidFill>
              </a:rPr>
            </a:br>
            <a:r>
              <a:rPr lang="en-US" dirty="0">
                <a:solidFill>
                  <a:schemeClr val="accent1"/>
                </a:solidFill>
              </a:rPr>
              <a:t>Work must be done by Covered Trade</a:t>
            </a:r>
          </a:p>
        </p:txBody>
      </p:sp>
    </p:spTree>
    <p:extLst>
      <p:ext uri="{BB962C8B-B14F-4D97-AF65-F5344CB8AC3E}">
        <p14:creationId xmlns:p14="http://schemas.microsoft.com/office/powerpoint/2010/main" val="16306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9B234-CF73-E64A-492F-B95BFB662051}"/>
              </a:ext>
            </a:extLst>
          </p:cNvPr>
          <p:cNvSpPr>
            <a:spLocks noGrp="1"/>
          </p:cNvSpPr>
          <p:nvPr>
            <p:ph type="body" sz="quarter" idx="13"/>
          </p:nvPr>
        </p:nvSpPr>
        <p:spPr>
          <a:xfrm>
            <a:off x="25685" y="2438400"/>
            <a:ext cx="9144000" cy="2406650"/>
          </a:xfrm>
        </p:spPr>
        <p:txBody>
          <a:bodyPr>
            <a:normAutofit/>
          </a:bodyPr>
          <a:lstStyle/>
          <a:p>
            <a:pPr algn="l"/>
            <a:r>
              <a:rPr lang="en-US" sz="2400" dirty="0"/>
              <a:t>Only work outside the exclusive jurisdiction of those trades:</a:t>
            </a:r>
          </a:p>
          <a:p>
            <a:pPr marL="342900" indent="-342900" algn="l">
              <a:buFont typeface="Arial" panose="020B0604020202020204" pitchFamily="34" charset="0"/>
              <a:buChar char="•"/>
            </a:pPr>
            <a:r>
              <a:rPr lang="en-US" sz="2400" dirty="0"/>
              <a:t>By definition, </a:t>
            </a:r>
          </a:p>
          <a:p>
            <a:pPr marL="342900" indent="-342900" algn="l">
              <a:buFont typeface="Arial" panose="020B0604020202020204" pitchFamily="34" charset="0"/>
              <a:buChar char="•"/>
            </a:pPr>
            <a:r>
              <a:rPr lang="en-US" sz="2400" dirty="0"/>
              <a:t>By past practice at Cornell, or </a:t>
            </a:r>
          </a:p>
          <a:p>
            <a:pPr marL="342900" indent="-342900" algn="l">
              <a:buFont typeface="Arial" panose="020B0604020202020204" pitchFamily="34" charset="0"/>
              <a:buChar char="•"/>
            </a:pPr>
            <a:r>
              <a:rPr lang="en-US" sz="2400" dirty="0"/>
              <a:t>By permission of the trade, </a:t>
            </a:r>
          </a:p>
          <a:p>
            <a:pPr marL="342900" indent="-342900" algn="l">
              <a:buFont typeface="Arial" panose="020B0604020202020204" pitchFamily="34" charset="0"/>
              <a:buChar char="•"/>
            </a:pPr>
            <a:r>
              <a:rPr lang="en-US" sz="2400" dirty="0"/>
              <a:t>Can be performed by other unions or non-union labor.  </a:t>
            </a:r>
          </a:p>
          <a:p>
            <a:pPr algn="l"/>
            <a:endParaRPr lang="en-US" sz="2200" dirty="0"/>
          </a:p>
        </p:txBody>
      </p:sp>
      <p:sp>
        <p:nvSpPr>
          <p:cNvPr id="3" name="Title 2">
            <a:extLst>
              <a:ext uri="{FF2B5EF4-FFF2-40B4-BE49-F238E27FC236}">
                <a16:creationId xmlns:a16="http://schemas.microsoft.com/office/drawing/2014/main" id="{C0CD9CEF-4ACC-319D-DB37-B0E3AE765928}"/>
              </a:ext>
            </a:extLst>
          </p:cNvPr>
          <p:cNvSpPr>
            <a:spLocks noGrp="1"/>
          </p:cNvSpPr>
          <p:nvPr>
            <p:ph type="title"/>
          </p:nvPr>
        </p:nvSpPr>
        <p:spPr>
          <a:xfrm>
            <a:off x="0" y="838200"/>
            <a:ext cx="9144000" cy="762000"/>
          </a:xfrm>
        </p:spPr>
        <p:txBody>
          <a:bodyPr/>
          <a:lstStyle/>
          <a:p>
            <a:r>
              <a:rPr lang="en-US" dirty="0">
                <a:solidFill>
                  <a:schemeClr val="accent1"/>
                </a:solidFill>
              </a:rPr>
              <a:t>	Work Performed by Non-BTC Personnel</a:t>
            </a:r>
          </a:p>
        </p:txBody>
      </p:sp>
    </p:spTree>
    <p:extLst>
      <p:ext uri="{BB962C8B-B14F-4D97-AF65-F5344CB8AC3E}">
        <p14:creationId xmlns:p14="http://schemas.microsoft.com/office/powerpoint/2010/main" val="1354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43" y="838201"/>
            <a:ext cx="8288948" cy="685800"/>
          </a:xfrm>
        </p:spPr>
        <p:txBody>
          <a:bodyPr>
            <a:noAutofit/>
          </a:bodyPr>
          <a:lstStyle/>
          <a:p>
            <a:pPr algn="ctr"/>
            <a:r>
              <a:rPr lang="en-US" sz="30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Trades Positions </a:t>
            </a:r>
            <a:r>
              <a:rPr lang="en-US" sz="30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Covered by the BTC CBA</a:t>
            </a:r>
          </a:p>
        </p:txBody>
      </p:sp>
      <p:graphicFrame>
        <p:nvGraphicFramePr>
          <p:cNvPr id="4" name="Content Placeholder 3"/>
          <p:cNvGraphicFramePr>
            <a:graphicFrameLocks noGrp="1"/>
          </p:cNvGraphicFramePr>
          <p:nvPr>
            <p:ph idx="1"/>
          </p:nvPr>
        </p:nvGraphicFramePr>
        <p:xfrm>
          <a:off x="800100" y="1668631"/>
          <a:ext cx="7543800" cy="3056191"/>
        </p:xfrm>
        <a:graphic>
          <a:graphicData uri="http://schemas.openxmlformats.org/drawingml/2006/table">
            <a:tbl>
              <a:tblPr firstRow="1" bandRow="1">
                <a:tableStyleId>{5C22544A-7EE6-4342-B048-85BDC9FD1C3A}</a:tableStyleId>
              </a:tblPr>
              <a:tblGrid>
                <a:gridCol w="4305850">
                  <a:extLst>
                    <a:ext uri="{9D8B030D-6E8A-4147-A177-3AD203B41FA5}">
                      <a16:colId xmlns:a16="http://schemas.microsoft.com/office/drawing/2014/main" val="3819645678"/>
                    </a:ext>
                  </a:extLst>
                </a:gridCol>
                <a:gridCol w="3237950">
                  <a:extLst>
                    <a:ext uri="{9D8B030D-6E8A-4147-A177-3AD203B41FA5}">
                      <a16:colId xmlns:a16="http://schemas.microsoft.com/office/drawing/2014/main" val="2824708981"/>
                    </a:ext>
                  </a:extLst>
                </a:gridCol>
              </a:tblGrid>
              <a:tr h="507809">
                <a:tc>
                  <a:txBody>
                    <a:bodyPr/>
                    <a:lstStyle/>
                    <a:p>
                      <a:pPr marL="12699" marR="0" lvl="0" indent="0" algn="l" defTabSz="914400" rtl="0" eaLnBrk="1" fontAlgn="auto" latinLnBrk="0" hangingPunct="1">
                        <a:lnSpc>
                          <a:spcPts val="2039"/>
                        </a:lnSpc>
                        <a:spcBef>
                          <a:spcPts val="0"/>
                        </a:spcBef>
                        <a:spcAft>
                          <a:spcPts val="0"/>
                        </a:spcAft>
                        <a:buClrTx/>
                        <a:buSzTx/>
                        <a:buFontTx/>
                        <a:buNone/>
                        <a:tabLst/>
                        <a:defRPr/>
                      </a:pPr>
                      <a:r>
                        <a:rPr lang="en-US" sz="1500" spc="-30" dirty="0"/>
                        <a:t>Trades covered</a:t>
                      </a:r>
                      <a:r>
                        <a:rPr lang="en-US" sz="1500" spc="-30" baseline="0" dirty="0"/>
                        <a:t> by the BTC Contract:</a:t>
                      </a:r>
                      <a:endParaRPr lang="en-US" sz="1500" dirty="0">
                        <a:latin typeface="+mn-lt"/>
                        <a:cs typeface="Times New Roman" panose="02020603050405020304" pitchFamily="18" charset="0"/>
                      </a:endParaRPr>
                    </a:p>
                  </a:txBody>
                  <a:tcPr marL="68580" marR="68580" marT="34290" marB="34290"/>
                </a:tc>
                <a:tc>
                  <a:txBody>
                    <a:bodyPr/>
                    <a:lstStyle/>
                    <a:p>
                      <a:pPr marL="12699">
                        <a:lnSpc>
                          <a:spcPts val="2039"/>
                        </a:lnSpc>
                      </a:pPr>
                      <a:r>
                        <a:rPr lang="en-US" sz="1500" spc="30" dirty="0"/>
                        <a:t>Trades </a:t>
                      </a:r>
                      <a:r>
                        <a:rPr lang="en-US" sz="1500" dirty="0"/>
                        <a:t>not</a:t>
                      </a:r>
                      <a:r>
                        <a:rPr lang="en-US" sz="1500" spc="-265" dirty="0"/>
                        <a:t> </a:t>
                      </a:r>
                      <a:r>
                        <a:rPr lang="en-US" sz="1500" spc="30" dirty="0"/>
                        <a:t>covered, for example</a:t>
                      </a:r>
                      <a:r>
                        <a:rPr lang="en-US" sz="1500" spc="40" dirty="0"/>
                        <a:t>:</a:t>
                      </a:r>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1854157048"/>
                  </a:ext>
                </a:extLst>
              </a:tr>
              <a:tr h="2182749">
                <a:tc>
                  <a:txBody>
                    <a:bodyPr/>
                    <a:lstStyle/>
                    <a:p>
                      <a:pPr marL="19049">
                        <a:lnSpc>
                          <a:spcPts val="2039"/>
                        </a:lnSpc>
                      </a:pPr>
                      <a:r>
                        <a:rPr lang="en-US" sz="1500" spc="5" dirty="0"/>
                        <a:t>Electricians</a:t>
                      </a:r>
                      <a:endParaRPr lang="en-US" sz="1500" dirty="0"/>
                    </a:p>
                    <a:p>
                      <a:pPr marL="18414" marR="176521" indent="635">
                        <a:lnSpc>
                          <a:spcPct val="103200"/>
                        </a:lnSpc>
                        <a:spcBef>
                          <a:spcPts val="540"/>
                        </a:spcBef>
                      </a:pPr>
                      <a:r>
                        <a:rPr lang="en-US" sz="1500" spc="50" dirty="0"/>
                        <a:t>Plumbers/Steamfitters  </a:t>
                      </a:r>
                      <a:r>
                        <a:rPr lang="en-US" sz="1500" spc="15" dirty="0"/>
                        <a:t>(includes </a:t>
                      </a:r>
                      <a:r>
                        <a:rPr lang="en-US" sz="1500" spc="50" dirty="0"/>
                        <a:t>H</a:t>
                      </a:r>
                      <a:r>
                        <a:rPr lang="en-US" sz="1500" spc="5" dirty="0"/>
                        <a:t>VAC/Controls)</a:t>
                      </a:r>
                      <a:endParaRPr lang="en-US" sz="1500" dirty="0"/>
                    </a:p>
                    <a:p>
                      <a:pPr marL="19684" marR="1671238" indent="-3810">
                        <a:lnSpc>
                          <a:spcPct val="125499"/>
                        </a:lnSpc>
                      </a:pPr>
                      <a:r>
                        <a:rPr lang="en-US" sz="1500" spc="-5" dirty="0"/>
                        <a:t>Carpenters  </a:t>
                      </a:r>
                    </a:p>
                    <a:p>
                      <a:pPr marL="19684" marR="1671238" indent="-3810">
                        <a:lnSpc>
                          <a:spcPct val="125499"/>
                        </a:lnSpc>
                      </a:pPr>
                      <a:r>
                        <a:rPr lang="en-US" sz="1500" spc="10" dirty="0"/>
                        <a:t>Masons</a:t>
                      </a:r>
                      <a:endParaRPr lang="en-US" sz="1500" dirty="0"/>
                    </a:p>
                    <a:p>
                      <a:pPr marL="19049">
                        <a:spcBef>
                          <a:spcPts val="570"/>
                        </a:spcBef>
                      </a:pPr>
                      <a:r>
                        <a:rPr lang="en-US" sz="1500" spc="-5" dirty="0"/>
                        <a:t>Painters</a:t>
                      </a:r>
                      <a:endParaRPr lang="en-US" sz="1500" dirty="0"/>
                    </a:p>
                    <a:p>
                      <a:pPr marL="12699">
                        <a:spcBef>
                          <a:spcPts val="535"/>
                        </a:spcBef>
                      </a:pPr>
                      <a:r>
                        <a:rPr lang="en-US" sz="1500" dirty="0"/>
                        <a:t>Sheet </a:t>
                      </a:r>
                      <a:r>
                        <a:rPr lang="en-US" sz="1500" spc="85" dirty="0"/>
                        <a:t>Metal</a:t>
                      </a:r>
                      <a:r>
                        <a:rPr lang="en-US" sz="1500" spc="-50" dirty="0"/>
                        <a:t> </a:t>
                      </a:r>
                      <a:r>
                        <a:rPr lang="en-US" sz="1500" spc="10" dirty="0"/>
                        <a:t>Workers</a:t>
                      </a:r>
                      <a:endParaRPr lang="en-US" sz="1500" dirty="0"/>
                    </a:p>
                    <a:p>
                      <a:pPr marL="14603" marR="5080" indent="635">
                        <a:lnSpc>
                          <a:spcPct val="101400"/>
                        </a:lnSpc>
                        <a:spcBef>
                          <a:spcPts val="545"/>
                        </a:spcBef>
                      </a:pPr>
                      <a:r>
                        <a:rPr lang="en-US" sz="1500" spc="-5" dirty="0"/>
                        <a:t>Laborers </a:t>
                      </a:r>
                      <a:r>
                        <a:rPr lang="en-US" sz="1500" dirty="0"/>
                        <a:t>(assisting </a:t>
                      </a:r>
                      <a:r>
                        <a:rPr lang="en-US" sz="1500" spc="25" dirty="0"/>
                        <a:t>covered trades)</a:t>
                      </a:r>
                      <a:endParaRPr lang="en-US" sz="1500" dirty="0"/>
                    </a:p>
                    <a:p>
                      <a:endParaRPr lang="en-US" sz="1500" dirty="0">
                        <a:latin typeface="+mn-lt"/>
                        <a:cs typeface="Times New Roman" panose="02020603050405020304" pitchFamily="18" charset="0"/>
                      </a:endParaRPr>
                    </a:p>
                  </a:txBody>
                  <a:tcPr marL="68580" marR="68580" marT="34290" marB="34290"/>
                </a:tc>
                <a:tc>
                  <a:txBody>
                    <a:bodyPr/>
                    <a:lstStyle/>
                    <a:p>
                      <a:pPr marL="13334">
                        <a:lnSpc>
                          <a:spcPts val="2039"/>
                        </a:lnSpc>
                      </a:pPr>
                      <a:r>
                        <a:rPr lang="en-US" sz="1500" spc="30" dirty="0"/>
                        <a:t>Operating</a:t>
                      </a:r>
                      <a:r>
                        <a:rPr lang="en-US" sz="1500" spc="10" dirty="0"/>
                        <a:t> </a:t>
                      </a:r>
                      <a:r>
                        <a:rPr lang="en-US" sz="1500" spc="-15" dirty="0"/>
                        <a:t>Engineers</a:t>
                      </a:r>
                      <a:endParaRPr lang="en-US" sz="1500" dirty="0"/>
                    </a:p>
                    <a:p>
                      <a:pPr marL="12699" marR="252083" indent="2540">
                        <a:lnSpc>
                          <a:spcPct val="136700"/>
                        </a:lnSpc>
                        <a:spcBef>
                          <a:spcPts val="50"/>
                        </a:spcBef>
                      </a:pPr>
                      <a:r>
                        <a:rPr lang="en-US" sz="1500" spc="55" dirty="0"/>
                        <a:t>Iron </a:t>
                      </a:r>
                      <a:r>
                        <a:rPr lang="en-US" sz="1500" spc="15" dirty="0"/>
                        <a:t>Workers </a:t>
                      </a:r>
                      <a:br>
                        <a:rPr lang="en-US" sz="1500" spc="15" dirty="0"/>
                      </a:br>
                      <a:r>
                        <a:rPr lang="en-US" sz="1500" spc="25" dirty="0"/>
                        <a:t>Glaziers</a:t>
                      </a:r>
                    </a:p>
                    <a:p>
                      <a:pPr marL="12699" marR="252083" indent="2540">
                        <a:lnSpc>
                          <a:spcPct val="136700"/>
                        </a:lnSpc>
                        <a:spcBef>
                          <a:spcPts val="50"/>
                        </a:spcBef>
                      </a:pPr>
                      <a:r>
                        <a:rPr lang="en-US" sz="1500" spc="25" dirty="0"/>
                        <a:t>Machinists</a:t>
                      </a:r>
                    </a:p>
                    <a:p>
                      <a:pPr marL="12699" marR="252083" indent="2540">
                        <a:lnSpc>
                          <a:spcPct val="136700"/>
                        </a:lnSpc>
                        <a:spcBef>
                          <a:spcPts val="50"/>
                        </a:spcBef>
                      </a:pPr>
                      <a:r>
                        <a:rPr lang="en-US" sz="1500" spc="25" dirty="0"/>
                        <a:t>Millwrights</a:t>
                      </a:r>
                    </a:p>
                    <a:p>
                      <a:pPr marL="12699" marR="252083" indent="2540">
                        <a:lnSpc>
                          <a:spcPct val="136700"/>
                        </a:lnSpc>
                        <a:spcBef>
                          <a:spcPts val="50"/>
                        </a:spcBef>
                      </a:pPr>
                      <a:endParaRPr lang="en-US" sz="1500" dirty="0"/>
                    </a:p>
                    <a:p>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380020639"/>
                  </a:ext>
                </a:extLst>
              </a:tr>
            </a:tbl>
          </a:graphicData>
        </a:graphic>
      </p:graphicFrame>
      <p:sp>
        <p:nvSpPr>
          <p:cNvPr id="6" name="Rectangle 5"/>
          <p:cNvSpPr/>
          <p:nvPr/>
        </p:nvSpPr>
        <p:spPr>
          <a:xfrm flipV="1">
            <a:off x="0" y="5791201"/>
            <a:ext cx="9144000" cy="5754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imes"/>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9" y="330709"/>
            <a:ext cx="1411429" cy="438164"/>
          </a:xfrm>
          <a:prstGeom prst="rect">
            <a:avLst/>
          </a:prstGeom>
        </p:spPr>
      </p:pic>
    </p:spTree>
    <p:extLst>
      <p:ext uri="{BB962C8B-B14F-4D97-AF65-F5344CB8AC3E}">
        <p14:creationId xmlns:p14="http://schemas.microsoft.com/office/powerpoint/2010/main" val="222879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3E81-75B7-DD4D-5A0A-AF46C666E9AD}"/>
              </a:ext>
            </a:extLst>
          </p:cNvPr>
          <p:cNvSpPr>
            <a:spLocks noGrp="1"/>
          </p:cNvSpPr>
          <p:nvPr>
            <p:ph type="body" sz="quarter" idx="13"/>
          </p:nvPr>
        </p:nvSpPr>
        <p:spPr>
          <a:xfrm>
            <a:off x="685800" y="1828800"/>
            <a:ext cx="8458200" cy="4038600"/>
          </a:xfrm>
        </p:spPr>
        <p:txBody>
          <a:bodyPr>
            <a:normAutofit fontScale="25000" lnSpcReduction="20000"/>
          </a:bodyPr>
          <a:lstStyle/>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There is no "master list” </a:t>
            </a:r>
            <a:r>
              <a:rPr lang="en-US" sz="6200" baseline="64814" dirty="0">
                <a:solidFill>
                  <a:srgbClr val="212121"/>
                </a:solidFill>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of  how every task should be</a:t>
            </a:r>
            <a:r>
              <a:rPr lang="en-US" sz="6200" dirty="0">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appropriately assigned; Staff and Labor Relations has information on how the tasks have been performed in the past</a:t>
            </a:r>
            <a:endParaRPr lang="en-US" sz="6200" dirty="0">
              <a:ea typeface="Microsoft Sans Serif" panose="020B0604020202020204" pitchFamily="34" charset="0"/>
              <a:cs typeface="Microsoft Sans Serif" panose="020B0604020202020204" pitchFamily="34" charset="0"/>
            </a:endParaRP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Multi-pronged analysis is often necessary: </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Details of specific job;</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Past pract</a:t>
            </a:r>
            <a:r>
              <a:rPr lang="en-US" sz="6200" dirty="0">
                <a:solidFill>
                  <a:srgbClr val="363B3A"/>
                </a:solidFill>
                <a:ea typeface="Microsoft Sans Serif" panose="020B0604020202020204" pitchFamily="34" charset="0"/>
                <a:cs typeface="Microsoft Sans Serif" panose="020B0604020202020204" pitchFamily="34" charset="0"/>
              </a:rPr>
              <a:t>i</a:t>
            </a:r>
            <a:r>
              <a:rPr lang="en-US" sz="6200" dirty="0">
                <a:solidFill>
                  <a:srgbClr val="212121"/>
                </a:solidFill>
                <a:ea typeface="Microsoft Sans Serif" panose="020B0604020202020204" pitchFamily="34" charset="0"/>
                <a:cs typeface="Microsoft Sans Serif" panose="020B0604020202020204" pitchFamily="34" charset="0"/>
              </a:rPr>
              <a:t>ce;</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Grievance resolution history;  </a:t>
            </a:r>
          </a:p>
          <a:p>
            <a:pPr marL="457200" lvl="2">
              <a:lnSpc>
                <a:spcPct val="120000"/>
              </a:lnSpc>
              <a:spcBef>
                <a:spcPts val="0"/>
              </a:spcBef>
              <a:spcAft>
                <a:spcPts val="600"/>
              </a:spcAft>
            </a:pPr>
            <a:r>
              <a:rPr lang="en-US" sz="6200" dirty="0">
                <a:solidFill>
                  <a:srgbClr val="212121"/>
                </a:solidFill>
                <a:ea typeface="Microsoft Sans Serif" panose="020B0604020202020204" pitchFamily="34" charset="0"/>
                <a:cs typeface="Microsoft Sans Serif" panose="020B0604020202020204" pitchFamily="34" charset="0"/>
              </a:rPr>
              <a:t>All information can provide is</a:t>
            </a:r>
            <a:r>
              <a:rPr lang="en-US" sz="6200" dirty="0">
                <a:ea typeface="Microsoft Sans Serif" panose="020B0604020202020204" pitchFamily="34" charset="0"/>
                <a:cs typeface="Microsoft Sans Serif" panose="020B0604020202020204" pitchFamily="34" charset="0"/>
              </a:rPr>
              <a:t> g</a:t>
            </a:r>
            <a:r>
              <a:rPr lang="en-US" sz="6200" dirty="0">
                <a:solidFill>
                  <a:srgbClr val="212121"/>
                </a:solidFill>
                <a:ea typeface="Microsoft Sans Serif" panose="020B0604020202020204" pitchFamily="34" charset="0"/>
                <a:cs typeface="Microsoft Sans Serif" panose="020B0604020202020204" pitchFamily="34" charset="0"/>
              </a:rPr>
              <a:t>uidance and the guidance </a:t>
            </a:r>
            <a:r>
              <a:rPr lang="en-US" sz="6200" u="sng" dirty="0">
                <a:solidFill>
                  <a:srgbClr val="212121"/>
                </a:solidFill>
                <a:ea typeface="Microsoft Sans Serif" panose="020B0604020202020204" pitchFamily="34" charset="0"/>
                <a:cs typeface="Microsoft Sans Serif" panose="020B0604020202020204" pitchFamily="34" charset="0"/>
              </a:rPr>
              <a:t>may not </a:t>
            </a:r>
            <a:r>
              <a:rPr lang="en-US" sz="6200" dirty="0">
                <a:solidFill>
                  <a:srgbClr val="212121"/>
                </a:solidFill>
                <a:ea typeface="Microsoft Sans Serif" panose="020B0604020202020204" pitchFamily="34" charset="0"/>
                <a:cs typeface="Microsoft Sans Serif" panose="020B0604020202020204" pitchFamily="34" charset="0"/>
              </a:rPr>
              <a:t>be definitive.</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No automatic exclusion for “specialty” work, “warranty” work or work occurring in a laboratory or classroom</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Relevant to consider whether there is an attachment to the fabric/ structure of the building</a:t>
            </a:r>
          </a:p>
          <a:p>
            <a:pPr algn="l">
              <a:lnSpc>
                <a:spcPct val="120000"/>
              </a:lnSpc>
              <a:spcBef>
                <a:spcPts val="0"/>
              </a:spcBef>
              <a:spcAft>
                <a:spcPts val="600"/>
              </a:spcAft>
              <a:buClr>
                <a:srgbClr val="C00000"/>
              </a:buClr>
            </a:pPr>
            <a:endParaRPr lang="en-US" sz="6200" dirty="0">
              <a:solidFill>
                <a:srgbClr val="212121"/>
              </a:solidFill>
              <a:ea typeface="Microsoft Sans Serif" panose="020B0604020202020204" pitchFamily="34" charset="0"/>
              <a:cs typeface="Microsoft Sans Serif" panose="020B0604020202020204" pitchFamily="34" charset="0"/>
            </a:endParaRPr>
          </a:p>
          <a:p>
            <a:pPr algn="l">
              <a:lnSpc>
                <a:spcPct val="120000"/>
              </a:lnSpc>
              <a:spcBef>
                <a:spcPts val="0"/>
              </a:spcBef>
              <a:spcAft>
                <a:spcPts val="600"/>
              </a:spcAft>
              <a:buClr>
                <a:srgbClr val="C00000"/>
              </a:buClr>
            </a:pPr>
            <a:r>
              <a:rPr lang="en-US" sz="6200" dirty="0">
                <a:solidFill>
                  <a:srgbClr val="212121"/>
                </a:solidFill>
                <a:ea typeface="Microsoft Sans Serif" panose="020B0604020202020204" pitchFamily="34" charset="0"/>
                <a:cs typeface="Microsoft Sans Serif" panose="020B0604020202020204" pitchFamily="34" charset="0"/>
              </a:rPr>
              <a:t>NOTE: Contract Documents (Technical Specs, Drawings, etc.) should not call out specific Contractors or other items that would effect </a:t>
            </a:r>
            <a:r>
              <a:rPr lang="en-US" sz="6200">
                <a:solidFill>
                  <a:srgbClr val="212121"/>
                </a:solidFill>
                <a:ea typeface="Microsoft Sans Serif" panose="020B0604020202020204" pitchFamily="34" charset="0"/>
                <a:cs typeface="Microsoft Sans Serif" panose="020B0604020202020204" pitchFamily="34" charset="0"/>
              </a:rPr>
              <a:t>our Agreement with the BTC.</a:t>
            </a:r>
            <a:endParaRPr lang="en-US" sz="6200" dirty="0">
              <a:solidFill>
                <a:srgbClr val="212121"/>
              </a:solidFill>
              <a:ea typeface="Microsoft Sans Serif" panose="020B0604020202020204" pitchFamily="34" charset="0"/>
              <a:cs typeface="Microsoft Sans Serif" panose="020B0604020202020204" pitchFamily="34" charset="0"/>
            </a:endParaRPr>
          </a:p>
          <a:p>
            <a:pPr marL="57150" indent="-285750" algn="l">
              <a:lnSpc>
                <a:spcPct val="120000"/>
              </a:lnSpc>
              <a:spcBef>
                <a:spcPts val="0"/>
              </a:spcBef>
              <a:spcAft>
                <a:spcPts val="600"/>
              </a:spcAft>
              <a:buClr>
                <a:srgbClr val="C00000"/>
              </a:buClr>
              <a:buFont typeface="Wingdings" panose="05000000000000000000" pitchFamily="2" charset="2"/>
              <a:buChar char="v"/>
            </a:pPr>
            <a:endParaRPr lang="en-US" sz="6200" dirty="0">
              <a:solidFill>
                <a:srgbClr val="212121"/>
              </a:solidFill>
              <a:ea typeface="Microsoft Sans Serif" panose="020B0604020202020204" pitchFamily="34" charset="0"/>
              <a:cs typeface="Microsoft Sans Serif" panose="020B0604020202020204" pitchFamily="34" charset="0"/>
            </a:endParaRPr>
          </a:p>
          <a:p>
            <a:pPr algn="l">
              <a:lnSpc>
                <a:spcPct val="120000"/>
              </a:lnSpc>
              <a:spcBef>
                <a:spcPts val="0"/>
              </a:spcBef>
              <a:spcAft>
                <a:spcPts val="600"/>
              </a:spcAft>
              <a:buClr>
                <a:srgbClr val="C00000"/>
              </a:buClr>
            </a:pPr>
            <a:endParaRPr lang="en-US" sz="6200" dirty="0">
              <a:ea typeface="Microsoft Sans Serif" panose="020B0604020202020204" pitchFamily="34" charset="0"/>
              <a:cs typeface="Microsoft Sans Serif" panose="020B0604020202020204" pitchFamily="34" charset="0"/>
            </a:endParaRPr>
          </a:p>
          <a:p>
            <a:pPr algn="l"/>
            <a:endParaRPr lang="en-US" dirty="0"/>
          </a:p>
        </p:txBody>
      </p:sp>
      <p:sp>
        <p:nvSpPr>
          <p:cNvPr id="3" name="Title 2">
            <a:extLst>
              <a:ext uri="{FF2B5EF4-FFF2-40B4-BE49-F238E27FC236}">
                <a16:creationId xmlns:a16="http://schemas.microsoft.com/office/drawing/2014/main" id="{8CE1F360-0D1C-7B00-7D3A-6B3BAD8B2537}"/>
              </a:ext>
            </a:extLst>
          </p:cNvPr>
          <p:cNvSpPr>
            <a:spLocks noGrp="1"/>
          </p:cNvSpPr>
          <p:nvPr>
            <p:ph type="title"/>
          </p:nvPr>
        </p:nvSpPr>
        <p:spPr>
          <a:xfrm>
            <a:off x="0" y="609600"/>
            <a:ext cx="9144000" cy="990600"/>
          </a:xfrm>
        </p:spPr>
        <p:txBody>
          <a:bodyPr/>
          <a:lstStyle/>
          <a:p>
            <a:r>
              <a:rPr lang="en-US" dirty="0"/>
              <a:t>Determination of Exclusive Jurisdiction</a:t>
            </a:r>
          </a:p>
        </p:txBody>
      </p:sp>
    </p:spTree>
    <p:extLst>
      <p:ext uri="{BB962C8B-B14F-4D97-AF65-F5344CB8AC3E}">
        <p14:creationId xmlns:p14="http://schemas.microsoft.com/office/powerpoint/2010/main" val="590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1771650" y="2705100"/>
            <a:ext cx="5600700" cy="1447800"/>
          </a:xfrm>
        </p:spPr>
        <p:txBody>
          <a:bodyPr>
            <a:noAutofit/>
          </a:bodyPr>
          <a:lstStyle/>
          <a:p>
            <a:pPr algn="ctr"/>
            <a:r>
              <a:rPr lang="en-US" b="1" i="1" kern="1200" dirty="0">
                <a:solidFill>
                  <a:prstClr val="black"/>
                </a:solidFill>
                <a:latin typeface="Arial" panose="020B0604020202020204" pitchFamily="34" charset="0"/>
                <a:ea typeface="+mn-ea"/>
                <a:cs typeface="Arial" panose="020B0604020202020204" pitchFamily="34" charset="0"/>
              </a:rPr>
              <a:t>Summer Construction</a:t>
            </a:r>
            <a:br>
              <a:rPr lang="en-US" b="1" i="1" kern="1200" dirty="0">
                <a:solidFill>
                  <a:prstClr val="black"/>
                </a:solidFill>
                <a:latin typeface="Arial" panose="020B0604020202020204" pitchFamily="34" charset="0"/>
                <a:ea typeface="+mn-ea"/>
                <a:cs typeface="Arial" panose="020B0604020202020204" pitchFamily="34" charset="0"/>
              </a:rPr>
            </a:br>
            <a:r>
              <a:rPr lang="en-US" b="1" i="1" kern="1200" dirty="0">
                <a:solidFill>
                  <a:prstClr val="black"/>
                </a:solidFill>
                <a:latin typeface="Arial" panose="020B0604020202020204" pitchFamily="34" charset="0"/>
                <a:ea typeface="+mn-ea"/>
                <a:cs typeface="Arial" panose="020B0604020202020204" pitchFamily="34" charset="0"/>
              </a:rPr>
              <a:t>Updates</a:t>
            </a:r>
            <a:endParaRPr lang="en-US"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3</a:t>
            </a:fld>
            <a:endParaRPr lang="en-US" sz="1200" dirty="0">
              <a:solidFill>
                <a:prstClr val="black">
                  <a:tint val="75000"/>
                </a:prstClr>
              </a:solidFill>
            </a:endParaRPr>
          </a:p>
        </p:txBody>
      </p:sp>
    </p:spTree>
    <p:extLst>
      <p:ext uri="{BB962C8B-B14F-4D97-AF65-F5344CB8AC3E}">
        <p14:creationId xmlns:p14="http://schemas.microsoft.com/office/powerpoint/2010/main" val="36077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075CF-D6D4-48A5-9DAA-9EF99FD4783C}"/>
              </a:ext>
            </a:extLst>
          </p:cNvPr>
          <p:cNvSpPr>
            <a:spLocks noGrp="1"/>
          </p:cNvSpPr>
          <p:nvPr>
            <p:ph type="body" sz="quarter" idx="13"/>
          </p:nvPr>
        </p:nvSpPr>
        <p:spPr>
          <a:xfrm>
            <a:off x="762000" y="1600200"/>
            <a:ext cx="7848600" cy="4495800"/>
          </a:xfrm>
        </p:spPr>
        <p:txBody>
          <a:bodyPr>
            <a:normAutofit fontScale="92500" lnSpcReduction="20000"/>
          </a:bodyPr>
          <a:lstStyle/>
          <a:p>
            <a:pPr marL="457200" indent="-457200" algn="l">
              <a:buFont typeface="Arial" panose="020B0604020202020204" pitchFamily="34" charset="0"/>
              <a:buChar char="•"/>
            </a:pPr>
            <a:r>
              <a:rPr lang="en-US" sz="2400" u="sng" dirty="0"/>
              <a:t>Definition:</a:t>
            </a:r>
          </a:p>
          <a:p>
            <a:pPr marL="1200150" lvl="1" indent="-457200">
              <a:buFont typeface="Arial" panose="020B0604020202020204" pitchFamily="34" charset="0"/>
              <a:buChar char="•"/>
            </a:pPr>
            <a:r>
              <a:rPr lang="en-US" sz="2000" dirty="0"/>
              <a:t>Glass Installation (not the work of the Painters)</a:t>
            </a:r>
          </a:p>
          <a:p>
            <a:pPr marL="1200150" lvl="1" indent="-457200">
              <a:buFont typeface="Arial" panose="020B0604020202020204" pitchFamily="34" charset="0"/>
              <a:buChar char="•"/>
            </a:pPr>
            <a:r>
              <a:rPr lang="en-US" sz="2000" dirty="0"/>
              <a:t>Rigging (not the work of the Laborers)</a:t>
            </a:r>
          </a:p>
          <a:p>
            <a:pPr marL="1200150" lvl="1" indent="-457200">
              <a:buFont typeface="Arial" panose="020B0604020202020204" pitchFamily="34" charset="0"/>
              <a:buChar char="•"/>
            </a:pPr>
            <a:r>
              <a:rPr lang="en-US" sz="2000" dirty="0"/>
              <a:t>Low voltage cable (not the work of the Electricians)</a:t>
            </a:r>
          </a:p>
          <a:p>
            <a:pPr marL="457200" indent="-457200" algn="l">
              <a:buFont typeface="Arial" panose="020B0604020202020204" pitchFamily="34" charset="0"/>
              <a:buChar char="•"/>
            </a:pPr>
            <a:r>
              <a:rPr lang="en-US" sz="2400" u="sng" dirty="0"/>
              <a:t>Past Practice</a:t>
            </a:r>
            <a:r>
              <a:rPr lang="en-US" sz="2400" dirty="0"/>
              <a:t>:</a:t>
            </a:r>
          </a:p>
          <a:p>
            <a:pPr marL="1200150" lvl="1" indent="-457200">
              <a:buFont typeface="Arial" panose="020B0604020202020204" pitchFamily="34" charset="0"/>
              <a:buChar char="•"/>
            </a:pPr>
            <a:r>
              <a:rPr lang="en-US" sz="2000" u="sng" dirty="0"/>
              <a:t>Handrails:</a:t>
            </a:r>
            <a:r>
              <a:rPr lang="en-US" sz="2000" dirty="0"/>
              <a:t> claimed work of the Iron Workers, performed at Cornell by sheet metal workers and non-union contractors; not recognized as exclusive work of sheet metal workers at Cornell</a:t>
            </a:r>
          </a:p>
          <a:p>
            <a:pPr marL="1200150" lvl="1" indent="-457200">
              <a:buFont typeface="Arial" panose="020B0604020202020204" pitchFamily="34" charset="0"/>
              <a:buChar char="•"/>
            </a:pPr>
            <a:r>
              <a:rPr lang="en-US" sz="2000" u="sng" dirty="0"/>
              <a:t>Fencing:</a:t>
            </a:r>
            <a:r>
              <a:rPr lang="en-US" sz="2000" dirty="0"/>
              <a:t>  wire and agricultural fencing are not exclusive work of the BTC; wood fencing is subject to carpenters’ exclusive jurisdiction</a:t>
            </a:r>
          </a:p>
          <a:p>
            <a:pPr marL="457200" indent="-457200" algn="l">
              <a:buFont typeface="Arial" panose="020B0604020202020204" pitchFamily="34" charset="0"/>
              <a:buChar char="•"/>
            </a:pPr>
            <a:r>
              <a:rPr lang="en-US" sz="2400" u="sng" dirty="0"/>
              <a:t>Permission</a:t>
            </a:r>
          </a:p>
          <a:p>
            <a:pPr marL="1200150" lvl="1" indent="-457200">
              <a:buFont typeface="Arial" panose="020B0604020202020204" pitchFamily="34" charset="0"/>
              <a:buChar char="•"/>
            </a:pPr>
            <a:r>
              <a:rPr lang="en-US" sz="2000" u="sng" dirty="0"/>
              <a:t>Wood Carving Restoration: </a:t>
            </a:r>
            <a:r>
              <a:rPr lang="en-US" sz="2000" dirty="0"/>
              <a:t>Carpenters work, provided permission for non-union wood worker to repair</a:t>
            </a:r>
          </a:p>
          <a:p>
            <a:pPr marL="1200150" lvl="1" indent="-457200">
              <a:buFont typeface="Arial" panose="020B0604020202020204" pitchFamily="34" charset="0"/>
              <a:buChar char="•"/>
            </a:pPr>
            <a:r>
              <a:rPr lang="en-US" sz="2000" u="sng" dirty="0"/>
              <a:t>Slab Jacking:</a:t>
            </a:r>
            <a:r>
              <a:rPr lang="en-US" sz="2000" dirty="0"/>
              <a:t> polyurethane foam inserted to level sidewalks; received BTC approval for use with Cornell mason on site</a:t>
            </a:r>
            <a:endParaRPr lang="en-US" sz="2000" u="sng" dirty="0"/>
          </a:p>
        </p:txBody>
      </p:sp>
      <p:sp>
        <p:nvSpPr>
          <p:cNvPr id="3" name="Title 2">
            <a:extLst>
              <a:ext uri="{FF2B5EF4-FFF2-40B4-BE49-F238E27FC236}">
                <a16:creationId xmlns:a16="http://schemas.microsoft.com/office/drawing/2014/main" id="{EE29A92A-7861-4374-A59C-C721C7A0967C}"/>
              </a:ext>
            </a:extLst>
          </p:cNvPr>
          <p:cNvSpPr>
            <a:spLocks noGrp="1"/>
          </p:cNvSpPr>
          <p:nvPr>
            <p:ph type="title"/>
          </p:nvPr>
        </p:nvSpPr>
        <p:spPr>
          <a:xfrm>
            <a:off x="609600" y="762000"/>
            <a:ext cx="8382000" cy="609600"/>
          </a:xfrm>
        </p:spPr>
        <p:txBody>
          <a:bodyPr>
            <a:normAutofit/>
          </a:bodyPr>
          <a:lstStyle/>
          <a:p>
            <a:r>
              <a:rPr lang="en-US" dirty="0">
                <a:solidFill>
                  <a:schemeClr val="accent1"/>
                </a:solidFill>
              </a:rPr>
              <a:t>Examples</a:t>
            </a:r>
          </a:p>
        </p:txBody>
      </p:sp>
    </p:spTree>
    <p:extLst>
      <p:ext uri="{BB962C8B-B14F-4D97-AF65-F5344CB8AC3E}">
        <p14:creationId xmlns:p14="http://schemas.microsoft.com/office/powerpoint/2010/main" val="36722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26C7A-414A-4BA0-907C-19F2DE8714A3}"/>
              </a:ext>
            </a:extLst>
          </p:cNvPr>
          <p:cNvSpPr>
            <a:spLocks noGrp="1"/>
          </p:cNvSpPr>
          <p:nvPr>
            <p:ph type="body" sz="quarter" idx="13"/>
          </p:nvPr>
        </p:nvSpPr>
        <p:spPr>
          <a:xfrm>
            <a:off x="838200" y="1676400"/>
            <a:ext cx="7848600" cy="4495800"/>
          </a:xfrm>
        </p:spPr>
        <p:txBody>
          <a:bodyPr>
            <a:normAutofit fontScale="85000" lnSpcReduction="10000"/>
          </a:bodyPr>
          <a:lstStyle/>
          <a:p>
            <a:pPr marL="457200" indent="-457200" algn="l">
              <a:buFont typeface="Arial" panose="020B0604020202020204" pitchFamily="34" charset="0"/>
              <a:buChar char="•"/>
            </a:pPr>
            <a:r>
              <a:rPr lang="en-US" dirty="0"/>
              <a:t>Consult with Staff and Labor Relations</a:t>
            </a:r>
          </a:p>
          <a:p>
            <a:pPr marL="1200150" lvl="1" indent="-457200">
              <a:buFont typeface="Arial" panose="020B0604020202020204" pitchFamily="34" charset="0"/>
              <a:buChar char="•"/>
            </a:pPr>
            <a:r>
              <a:rPr lang="en-US" dirty="0"/>
              <a:t>Laurie Johnston (lmj6) (607-255-6866)</a:t>
            </a:r>
          </a:p>
          <a:p>
            <a:pPr marL="1200150" lvl="1" indent="-457200">
              <a:buFont typeface="Arial" panose="020B0604020202020204" pitchFamily="34" charset="0"/>
              <a:buChar char="•"/>
            </a:pPr>
            <a:r>
              <a:rPr lang="en-US" dirty="0" err="1"/>
              <a:t>Krassi</a:t>
            </a:r>
            <a:r>
              <a:rPr lang="en-US" dirty="0"/>
              <a:t> Hernandez (kh556) (607-254-5974)</a:t>
            </a:r>
          </a:p>
          <a:p>
            <a:pPr marL="457200" indent="-457200" algn="l">
              <a:buFont typeface="Arial" panose="020B0604020202020204" pitchFamily="34" charset="0"/>
              <a:buChar char="•"/>
            </a:pPr>
            <a:r>
              <a:rPr lang="en-US" dirty="0"/>
              <a:t>Consult with Facilities Contracts</a:t>
            </a:r>
          </a:p>
          <a:p>
            <a:pPr marL="1200150" lvl="1" indent="-457200">
              <a:buFont typeface="Arial" panose="020B0604020202020204" pitchFamily="34" charset="0"/>
              <a:buChar char="•"/>
            </a:pPr>
            <a:r>
              <a:rPr lang="en-US" dirty="0"/>
              <a:t>Brenda Frank (bf343) (607-255-7449)</a:t>
            </a:r>
          </a:p>
          <a:p>
            <a:pPr marL="1200150" lvl="1" indent="-457200">
              <a:buFont typeface="Arial" panose="020B0604020202020204" pitchFamily="34" charset="0"/>
              <a:buChar char="•"/>
            </a:pPr>
            <a:r>
              <a:rPr lang="en-US" dirty="0"/>
              <a:t>Wendy Hackett (wjh6) (607-255-0120)</a:t>
            </a:r>
          </a:p>
          <a:p>
            <a:pPr marL="457200" indent="-457200" algn="l">
              <a:buFont typeface="Arial" panose="020B0604020202020204" pitchFamily="34" charset="0"/>
              <a:buChar char="•"/>
            </a:pPr>
            <a:r>
              <a:rPr lang="en-US" dirty="0"/>
              <a:t>Consult with Experienced Cornell Project Staff</a:t>
            </a:r>
          </a:p>
          <a:p>
            <a:pPr marL="457200" indent="-457200" algn="l">
              <a:buFont typeface="Arial" panose="020B0604020202020204" pitchFamily="34" charset="0"/>
              <a:buChar char="•"/>
            </a:pPr>
            <a:r>
              <a:rPr lang="en-US" dirty="0"/>
              <a:t>Consult with Experienced Cornell Contractors, </a:t>
            </a:r>
            <a:r>
              <a:rPr lang="en-US" dirty="0" err="1"/>
              <a:t>e.g</a:t>
            </a:r>
            <a:r>
              <a:rPr lang="en-US" dirty="0"/>
              <a:t>, Welliver, Lane, Streeter</a:t>
            </a:r>
          </a:p>
          <a:p>
            <a:pPr marL="457200" indent="-457200" algn="l">
              <a:buFont typeface="Arial" panose="020B0604020202020204" pitchFamily="34" charset="0"/>
              <a:buChar char="•"/>
            </a:pPr>
            <a:r>
              <a:rPr lang="en-US" dirty="0"/>
              <a:t>Consult with Union Business Agents</a:t>
            </a:r>
          </a:p>
        </p:txBody>
      </p:sp>
      <p:sp>
        <p:nvSpPr>
          <p:cNvPr id="3" name="Title 2">
            <a:extLst>
              <a:ext uri="{FF2B5EF4-FFF2-40B4-BE49-F238E27FC236}">
                <a16:creationId xmlns:a16="http://schemas.microsoft.com/office/drawing/2014/main" id="{911DBEB1-850A-4E09-BB03-06D3199C6499}"/>
              </a:ext>
            </a:extLst>
          </p:cNvPr>
          <p:cNvSpPr>
            <a:spLocks noGrp="1"/>
          </p:cNvSpPr>
          <p:nvPr>
            <p:ph type="title"/>
          </p:nvPr>
        </p:nvSpPr>
        <p:spPr>
          <a:xfrm>
            <a:off x="-15834" y="685800"/>
            <a:ext cx="9144000" cy="762000"/>
          </a:xfrm>
        </p:spPr>
        <p:txBody>
          <a:bodyPr/>
          <a:lstStyle/>
          <a:p>
            <a:r>
              <a:rPr lang="en-US" dirty="0">
                <a:solidFill>
                  <a:schemeClr val="accent1"/>
                </a:solidFill>
              </a:rPr>
              <a:t>Resources</a:t>
            </a:r>
          </a:p>
        </p:txBody>
      </p:sp>
    </p:spTree>
    <p:extLst>
      <p:ext uri="{BB962C8B-B14F-4D97-AF65-F5344CB8AC3E}">
        <p14:creationId xmlns:p14="http://schemas.microsoft.com/office/powerpoint/2010/main" val="31430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C6718-09D0-4C80-89D9-2D61ECC38DFD}"/>
              </a:ext>
            </a:extLst>
          </p:cNvPr>
          <p:cNvSpPr>
            <a:spLocks noGrp="1"/>
          </p:cNvSpPr>
          <p:nvPr>
            <p:ph type="body" sz="quarter" idx="13"/>
          </p:nvPr>
        </p:nvSpPr>
        <p:spPr>
          <a:xfrm>
            <a:off x="0" y="2133600"/>
            <a:ext cx="9144000" cy="990601"/>
          </a:xfrm>
        </p:spPr>
        <p:txBody>
          <a:bodyPr/>
          <a:lstStyle/>
          <a:p>
            <a:endParaRPr lang="en-US" dirty="0"/>
          </a:p>
        </p:txBody>
      </p:sp>
      <p:sp>
        <p:nvSpPr>
          <p:cNvPr id="3" name="Title 2">
            <a:extLst>
              <a:ext uri="{FF2B5EF4-FFF2-40B4-BE49-F238E27FC236}">
                <a16:creationId xmlns:a16="http://schemas.microsoft.com/office/drawing/2014/main" id="{3B094FCC-C7CA-4C20-9B89-318AD88D5A36}"/>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Tree>
    <p:extLst>
      <p:ext uri="{BB962C8B-B14F-4D97-AF65-F5344CB8AC3E}">
        <p14:creationId xmlns:p14="http://schemas.microsoft.com/office/powerpoint/2010/main" val="19145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362200"/>
            <a:ext cx="5029200" cy="1543050"/>
          </a:xfrm>
        </p:spPr>
        <p:txBody>
          <a:bodyPr>
            <a:noAutofit/>
          </a:bodyPr>
          <a:lstStyle/>
          <a:p>
            <a:pPr algn="ct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Transportation Team</a:t>
            </a: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Presentation</a:t>
            </a:r>
            <a:endParaRPr lang="en-US" sz="48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33</a:t>
            </a:fld>
            <a:endParaRPr lang="en-US" sz="1200" dirty="0">
              <a:solidFill>
                <a:prstClr val="black">
                  <a:tint val="75000"/>
                </a:prstClr>
              </a:solidFill>
            </a:endParaRPr>
          </a:p>
        </p:txBody>
      </p:sp>
    </p:spTree>
    <p:extLst>
      <p:ext uri="{BB962C8B-B14F-4D97-AF65-F5344CB8AC3E}">
        <p14:creationId xmlns:p14="http://schemas.microsoft.com/office/powerpoint/2010/main" val="123020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34</a:t>
            </a:fld>
            <a:endParaRPr lang="en-US" dirty="0"/>
          </a:p>
        </p:txBody>
      </p:sp>
    </p:spTree>
    <p:extLst>
      <p:ext uri="{BB962C8B-B14F-4D97-AF65-F5344CB8AC3E}">
        <p14:creationId xmlns:p14="http://schemas.microsoft.com/office/powerpoint/2010/main" val="29542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2B64C2-30D0-26DB-DF1A-2FE1CA11CC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762000"/>
            <a:ext cx="9144000" cy="6096000"/>
          </a:xfrm>
          <a:prstGeom prst="rect">
            <a:avLst/>
          </a:prstGeom>
          <a:solidFill>
            <a:srgbClr val="FFC000">
              <a:alpha val="30000"/>
            </a:srgbClr>
          </a:solidFill>
          <a:ln>
            <a:noFill/>
          </a:ln>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200" b="1"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9" name="TextBox 8">
            <a:extLst>
              <a:ext uri="{FF2B5EF4-FFF2-40B4-BE49-F238E27FC236}">
                <a16:creationId xmlns:a16="http://schemas.microsoft.com/office/drawing/2014/main" id="{DAECF56C-640C-CA43-8895-E0E8A974CC7E}"/>
              </a:ext>
            </a:extLst>
          </p:cNvPr>
          <p:cNvSpPr txBox="1"/>
          <p:nvPr/>
        </p:nvSpPr>
        <p:spPr>
          <a:xfrm>
            <a:off x="152400" y="228600"/>
            <a:ext cx="9448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Summer Construction Update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E01738D2-4875-9A48-9958-FCBD5C7DFF91}"/>
              </a:ext>
            </a:extLst>
          </p:cNvPr>
          <p:cNvSpPr txBox="1"/>
          <p:nvPr/>
        </p:nvSpPr>
        <p:spPr>
          <a:xfrm>
            <a:off x="3124200" y="5867400"/>
            <a:ext cx="1447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Anabelle Taylor Low Roofs</a:t>
            </a:r>
          </a:p>
        </p:txBody>
      </p:sp>
      <p:sp>
        <p:nvSpPr>
          <p:cNvPr id="49" name="TextBox 48">
            <a:extLst>
              <a:ext uri="{FF2B5EF4-FFF2-40B4-BE49-F238E27FC236}">
                <a16:creationId xmlns:a16="http://schemas.microsoft.com/office/drawing/2014/main" id="{C56F5A85-0AEE-B143-9380-B4B835B4AEC1}"/>
              </a:ext>
            </a:extLst>
          </p:cNvPr>
          <p:cNvSpPr txBox="1"/>
          <p:nvPr/>
        </p:nvSpPr>
        <p:spPr>
          <a:xfrm>
            <a:off x="6248400" y="3352800"/>
            <a:ext cx="83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NEH CHESS </a:t>
            </a:r>
          </a:p>
        </p:txBody>
      </p:sp>
      <p:cxnSp>
        <p:nvCxnSpPr>
          <p:cNvPr id="51" name="Straight Connector 50">
            <a:extLst>
              <a:ext uri="{FF2B5EF4-FFF2-40B4-BE49-F238E27FC236}">
                <a16:creationId xmlns:a16="http://schemas.microsoft.com/office/drawing/2014/main" id="{A9966E18-BBDD-544F-A565-24642F34DF67}"/>
              </a:ext>
            </a:extLst>
          </p:cNvPr>
          <p:cNvCxnSpPr>
            <a:cxnSpLocks/>
          </p:cNvCxnSpPr>
          <p:nvPr/>
        </p:nvCxnSpPr>
        <p:spPr>
          <a:xfrm flipV="1">
            <a:off x="6934200" y="3352800"/>
            <a:ext cx="0" cy="3048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D19476-80E7-723B-A878-9324A618C1EB}"/>
              </a:ext>
            </a:extLst>
          </p:cNvPr>
          <p:cNvCxnSpPr>
            <a:cxnSpLocks/>
          </p:cNvCxnSpPr>
          <p:nvPr/>
        </p:nvCxnSpPr>
        <p:spPr>
          <a:xfrm>
            <a:off x="4038600" y="6248400"/>
            <a:ext cx="381000" cy="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8BE09C8-3EF7-5EAC-73A3-96CC047219EC}"/>
              </a:ext>
            </a:extLst>
          </p:cNvPr>
          <p:cNvSpPr txBox="1"/>
          <p:nvPr/>
        </p:nvSpPr>
        <p:spPr>
          <a:xfrm>
            <a:off x="3276600" y="4876800"/>
            <a:ext cx="1143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Olin Roof &amp; Envelope</a:t>
            </a:r>
          </a:p>
        </p:txBody>
      </p:sp>
      <p:sp>
        <p:nvSpPr>
          <p:cNvPr id="31" name="TextBox 30">
            <a:extLst>
              <a:ext uri="{FF2B5EF4-FFF2-40B4-BE49-F238E27FC236}">
                <a16:creationId xmlns:a16="http://schemas.microsoft.com/office/drawing/2014/main" id="{DA650A41-906C-587C-5A42-91EE05D012CE}"/>
              </a:ext>
            </a:extLst>
          </p:cNvPr>
          <p:cNvSpPr txBox="1"/>
          <p:nvPr/>
        </p:nvSpPr>
        <p:spPr>
          <a:xfrm>
            <a:off x="1981200" y="4191000"/>
            <a:ext cx="99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Feeney Way</a:t>
            </a:r>
          </a:p>
        </p:txBody>
      </p:sp>
      <p:sp>
        <p:nvSpPr>
          <p:cNvPr id="35" name="TextBox 34">
            <a:extLst>
              <a:ext uri="{FF2B5EF4-FFF2-40B4-BE49-F238E27FC236}">
                <a16:creationId xmlns:a16="http://schemas.microsoft.com/office/drawing/2014/main" id="{36DB55E4-55E4-72DC-A04E-8803684C4BFE}"/>
              </a:ext>
            </a:extLst>
          </p:cNvPr>
          <p:cNvSpPr txBox="1"/>
          <p:nvPr/>
        </p:nvSpPr>
        <p:spPr>
          <a:xfrm>
            <a:off x="228600" y="3733800"/>
            <a:ext cx="1447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Suspension Bridge</a:t>
            </a:r>
          </a:p>
        </p:txBody>
      </p:sp>
      <p:sp>
        <p:nvSpPr>
          <p:cNvPr id="39" name="TextBox 38">
            <a:extLst>
              <a:ext uri="{FF2B5EF4-FFF2-40B4-BE49-F238E27FC236}">
                <a16:creationId xmlns:a16="http://schemas.microsoft.com/office/drawing/2014/main" id="{EB40984C-47D4-89D3-F94D-55AEA7504261}"/>
              </a:ext>
            </a:extLst>
          </p:cNvPr>
          <p:cNvSpPr txBox="1"/>
          <p:nvPr/>
        </p:nvSpPr>
        <p:spPr>
          <a:xfrm>
            <a:off x="8229600" y="1981200"/>
            <a:ext cx="1080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Paving</a:t>
            </a:r>
          </a:p>
        </p:txBody>
      </p:sp>
      <p:sp>
        <p:nvSpPr>
          <p:cNvPr id="18" name="TextBox 17">
            <a:extLst>
              <a:ext uri="{FF2B5EF4-FFF2-40B4-BE49-F238E27FC236}">
                <a16:creationId xmlns:a16="http://schemas.microsoft.com/office/drawing/2014/main" id="{A7C1566E-DA6C-7DCB-F5DD-C6750C1103FC}"/>
              </a:ext>
            </a:extLst>
          </p:cNvPr>
          <p:cNvSpPr txBox="1"/>
          <p:nvPr/>
        </p:nvSpPr>
        <p:spPr>
          <a:xfrm>
            <a:off x="7772400" y="1295400"/>
            <a:ext cx="10800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CUBO</a:t>
            </a:r>
          </a:p>
        </p:txBody>
      </p:sp>
      <p:sp>
        <p:nvSpPr>
          <p:cNvPr id="8" name="Freeform 7">
            <a:extLst>
              <a:ext uri="{FF2B5EF4-FFF2-40B4-BE49-F238E27FC236}">
                <a16:creationId xmlns:a16="http://schemas.microsoft.com/office/drawing/2014/main" id="{FDE69170-DC74-5301-DE34-47165771F24A}"/>
              </a:ext>
            </a:extLst>
          </p:cNvPr>
          <p:cNvSpPr/>
          <p:nvPr/>
        </p:nvSpPr>
        <p:spPr>
          <a:xfrm>
            <a:off x="7175863" y="748937"/>
            <a:ext cx="649105" cy="3140314"/>
          </a:xfrm>
          <a:custGeom>
            <a:avLst/>
            <a:gdLst>
              <a:gd name="connsiteX0" fmla="*/ 0 w 649105"/>
              <a:gd name="connsiteY0" fmla="*/ 0 h 3140314"/>
              <a:gd name="connsiteX1" fmla="*/ 287383 w 649105"/>
              <a:gd name="connsiteY1" fmla="*/ 574766 h 3140314"/>
              <a:gd name="connsiteX2" fmla="*/ 522514 w 649105"/>
              <a:gd name="connsiteY2" fmla="*/ 1053737 h 3140314"/>
              <a:gd name="connsiteX3" fmla="*/ 644434 w 649105"/>
              <a:gd name="connsiteY3" fmla="*/ 1489166 h 3140314"/>
              <a:gd name="connsiteX4" fmla="*/ 618308 w 649105"/>
              <a:gd name="connsiteY4" fmla="*/ 1724297 h 3140314"/>
              <a:gd name="connsiteX5" fmla="*/ 566057 w 649105"/>
              <a:gd name="connsiteY5" fmla="*/ 1985554 h 3140314"/>
              <a:gd name="connsiteX6" fmla="*/ 374468 w 649105"/>
              <a:gd name="connsiteY6" fmla="*/ 2151017 h 3140314"/>
              <a:gd name="connsiteX7" fmla="*/ 165463 w 649105"/>
              <a:gd name="connsiteY7" fmla="*/ 2272937 h 3140314"/>
              <a:gd name="connsiteX8" fmla="*/ 87086 w 649105"/>
              <a:gd name="connsiteY8" fmla="*/ 2455817 h 3140314"/>
              <a:gd name="connsiteX9" fmla="*/ 104503 w 649105"/>
              <a:gd name="connsiteY9" fmla="*/ 2682240 h 3140314"/>
              <a:gd name="connsiteX10" fmla="*/ 121920 w 649105"/>
              <a:gd name="connsiteY10" fmla="*/ 2908663 h 3140314"/>
              <a:gd name="connsiteX11" fmla="*/ 130628 w 649105"/>
              <a:gd name="connsiteY11" fmla="*/ 3126377 h 3140314"/>
              <a:gd name="connsiteX12" fmla="*/ 121920 w 649105"/>
              <a:gd name="connsiteY12" fmla="*/ 3100252 h 31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105" h="3140314">
                <a:moveTo>
                  <a:pt x="0" y="0"/>
                </a:moveTo>
                <a:lnTo>
                  <a:pt x="287383" y="574766"/>
                </a:lnTo>
                <a:cubicBezTo>
                  <a:pt x="374469" y="750389"/>
                  <a:pt x="463005" y="901337"/>
                  <a:pt x="522514" y="1053737"/>
                </a:cubicBezTo>
                <a:cubicBezTo>
                  <a:pt x="582023" y="1206137"/>
                  <a:pt x="628468" y="1377406"/>
                  <a:pt x="644434" y="1489166"/>
                </a:cubicBezTo>
                <a:cubicBezTo>
                  <a:pt x="660400" y="1600926"/>
                  <a:pt x="631371" y="1641566"/>
                  <a:pt x="618308" y="1724297"/>
                </a:cubicBezTo>
                <a:cubicBezTo>
                  <a:pt x="605245" y="1807028"/>
                  <a:pt x="606697" y="1914434"/>
                  <a:pt x="566057" y="1985554"/>
                </a:cubicBezTo>
                <a:cubicBezTo>
                  <a:pt x="525417" y="2056674"/>
                  <a:pt x="441234" y="2103120"/>
                  <a:pt x="374468" y="2151017"/>
                </a:cubicBezTo>
                <a:cubicBezTo>
                  <a:pt x="307702" y="2198914"/>
                  <a:pt x="213360" y="2222137"/>
                  <a:pt x="165463" y="2272937"/>
                </a:cubicBezTo>
                <a:cubicBezTo>
                  <a:pt x="117566" y="2323737"/>
                  <a:pt x="97246" y="2387600"/>
                  <a:pt x="87086" y="2455817"/>
                </a:cubicBezTo>
                <a:cubicBezTo>
                  <a:pt x="76926" y="2524034"/>
                  <a:pt x="104503" y="2682240"/>
                  <a:pt x="104503" y="2682240"/>
                </a:cubicBezTo>
                <a:cubicBezTo>
                  <a:pt x="110309" y="2757714"/>
                  <a:pt x="117566" y="2834640"/>
                  <a:pt x="121920" y="2908663"/>
                </a:cubicBezTo>
                <a:cubicBezTo>
                  <a:pt x="126274" y="2982686"/>
                  <a:pt x="130628" y="3094446"/>
                  <a:pt x="130628" y="3126377"/>
                </a:cubicBezTo>
                <a:cubicBezTo>
                  <a:pt x="130628" y="3158308"/>
                  <a:pt x="126274" y="3129280"/>
                  <a:pt x="121920" y="3100252"/>
                </a:cubicBezTo>
              </a:path>
            </a:pathLst>
          </a:custGeom>
          <a:ln w="76200">
            <a:solidFill>
              <a:srgbClr val="00B050">
                <a:alpha val="69954"/>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a:ea typeface="+mn-ea"/>
              <a:cs typeface="+mn-cs"/>
            </a:endParaRPr>
          </a:p>
        </p:txBody>
      </p:sp>
      <p:cxnSp>
        <p:nvCxnSpPr>
          <p:cNvPr id="24" name="Straight Connector 23">
            <a:extLst>
              <a:ext uri="{FF2B5EF4-FFF2-40B4-BE49-F238E27FC236}">
                <a16:creationId xmlns:a16="http://schemas.microsoft.com/office/drawing/2014/main" id="{056CB3F0-9B3B-D4E7-5BCE-6A2FF18ED680}"/>
              </a:ext>
            </a:extLst>
          </p:cNvPr>
          <p:cNvCxnSpPr>
            <a:cxnSpLocks/>
          </p:cNvCxnSpPr>
          <p:nvPr/>
        </p:nvCxnSpPr>
        <p:spPr>
          <a:xfrm flipH="1">
            <a:off x="7848600" y="2133600"/>
            <a:ext cx="381000" cy="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D823C2-0E89-DEBB-78E1-31AE583EC2A9}"/>
              </a:ext>
            </a:extLst>
          </p:cNvPr>
          <p:cNvCxnSpPr>
            <a:cxnSpLocks/>
          </p:cNvCxnSpPr>
          <p:nvPr/>
        </p:nvCxnSpPr>
        <p:spPr>
          <a:xfrm flipV="1">
            <a:off x="8458200" y="1219200"/>
            <a:ext cx="228600" cy="2286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8213F3-3A87-8734-6412-DA1F6BA1C154}"/>
              </a:ext>
            </a:extLst>
          </p:cNvPr>
          <p:cNvSpPr txBox="1"/>
          <p:nvPr/>
        </p:nvSpPr>
        <p:spPr>
          <a:xfrm>
            <a:off x="4724400" y="1828800"/>
            <a:ext cx="1080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Atkinson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Hall</a:t>
            </a:r>
          </a:p>
        </p:txBody>
      </p:sp>
      <p:cxnSp>
        <p:nvCxnSpPr>
          <p:cNvPr id="30" name="Straight Connector 29">
            <a:extLst>
              <a:ext uri="{FF2B5EF4-FFF2-40B4-BE49-F238E27FC236}">
                <a16:creationId xmlns:a16="http://schemas.microsoft.com/office/drawing/2014/main" id="{19B58054-1EF9-E5C6-D229-8118BAA5E7E2}"/>
              </a:ext>
            </a:extLst>
          </p:cNvPr>
          <p:cNvCxnSpPr>
            <a:cxnSpLocks/>
            <a:endCxn id="13" idx="3"/>
          </p:cNvCxnSpPr>
          <p:nvPr/>
        </p:nvCxnSpPr>
        <p:spPr>
          <a:xfrm>
            <a:off x="5420451" y="2037923"/>
            <a:ext cx="80463" cy="52022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E7275F-D422-8D94-22F8-60FFBFDB2BF2}"/>
              </a:ext>
            </a:extLst>
          </p:cNvPr>
          <p:cNvCxnSpPr>
            <a:cxnSpLocks/>
          </p:cNvCxnSpPr>
          <p:nvPr/>
        </p:nvCxnSpPr>
        <p:spPr>
          <a:xfrm flipV="1">
            <a:off x="2514600" y="4419600"/>
            <a:ext cx="609600" cy="1524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AD357E-2A7A-8369-AB1F-469058F8E3C6}"/>
              </a:ext>
            </a:extLst>
          </p:cNvPr>
          <p:cNvCxnSpPr>
            <a:cxnSpLocks/>
          </p:cNvCxnSpPr>
          <p:nvPr/>
        </p:nvCxnSpPr>
        <p:spPr>
          <a:xfrm>
            <a:off x="914400" y="4114800"/>
            <a:ext cx="0" cy="3810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EB63A77-95D3-1675-6AE7-6867C385A745}"/>
              </a:ext>
            </a:extLst>
          </p:cNvPr>
          <p:cNvSpPr txBox="1"/>
          <p:nvPr/>
        </p:nvSpPr>
        <p:spPr>
          <a:xfrm>
            <a:off x="1447800" y="1991380"/>
            <a:ext cx="1981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NCRE Completed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May 2022</a:t>
            </a:r>
          </a:p>
        </p:txBody>
      </p:sp>
      <p:sp>
        <p:nvSpPr>
          <p:cNvPr id="40" name="TextBox 39">
            <a:extLst>
              <a:ext uri="{FF2B5EF4-FFF2-40B4-BE49-F238E27FC236}">
                <a16:creationId xmlns:a16="http://schemas.microsoft.com/office/drawing/2014/main" id="{07642742-F91F-61D8-E861-0C1E108ECC40}"/>
              </a:ext>
            </a:extLst>
          </p:cNvPr>
          <p:cNvSpPr txBox="1"/>
          <p:nvPr/>
        </p:nvSpPr>
        <p:spPr>
          <a:xfrm>
            <a:off x="2286000" y="2971800"/>
            <a:ext cx="685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Balch Hall</a:t>
            </a:r>
          </a:p>
        </p:txBody>
      </p:sp>
      <p:sp>
        <p:nvSpPr>
          <p:cNvPr id="54" name="Freeform 53">
            <a:extLst>
              <a:ext uri="{FF2B5EF4-FFF2-40B4-BE49-F238E27FC236}">
                <a16:creationId xmlns:a16="http://schemas.microsoft.com/office/drawing/2014/main" id="{1EE86384-2A77-C0F5-FF6E-E792FEB462C2}"/>
              </a:ext>
            </a:extLst>
          </p:cNvPr>
          <p:cNvSpPr/>
          <p:nvPr/>
        </p:nvSpPr>
        <p:spPr>
          <a:xfrm>
            <a:off x="6781800" y="3124200"/>
            <a:ext cx="193675" cy="190500"/>
          </a:xfrm>
          <a:custGeom>
            <a:avLst/>
            <a:gdLst>
              <a:gd name="connsiteX0" fmla="*/ 161925 w 193675"/>
              <a:gd name="connsiteY0" fmla="*/ 3175 h 190500"/>
              <a:gd name="connsiteX1" fmla="*/ 0 w 193675"/>
              <a:gd name="connsiteY1" fmla="*/ 0 h 190500"/>
              <a:gd name="connsiteX2" fmla="*/ 19050 w 193675"/>
              <a:gd name="connsiteY2" fmla="*/ 114300 h 190500"/>
              <a:gd name="connsiteX3" fmla="*/ 98425 w 193675"/>
              <a:gd name="connsiteY3" fmla="*/ 190500 h 190500"/>
              <a:gd name="connsiteX4" fmla="*/ 193675 w 193675"/>
              <a:gd name="connsiteY4" fmla="*/ 171450 h 190500"/>
              <a:gd name="connsiteX5" fmla="*/ 161925 w 193675"/>
              <a:gd name="connsiteY5" fmla="*/ 31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675" h="190500">
                <a:moveTo>
                  <a:pt x="161925" y="3175"/>
                </a:moveTo>
                <a:lnTo>
                  <a:pt x="0" y="0"/>
                </a:lnTo>
                <a:lnTo>
                  <a:pt x="19050" y="114300"/>
                </a:lnTo>
                <a:lnTo>
                  <a:pt x="98425" y="190500"/>
                </a:lnTo>
                <a:lnTo>
                  <a:pt x="193675" y="171450"/>
                </a:lnTo>
                <a:lnTo>
                  <a:pt x="161925" y="3175"/>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56" name="Freeform 55">
            <a:extLst>
              <a:ext uri="{FF2B5EF4-FFF2-40B4-BE49-F238E27FC236}">
                <a16:creationId xmlns:a16="http://schemas.microsoft.com/office/drawing/2014/main" id="{389134FC-F158-C708-B0B6-D1248DAB0BF6}"/>
              </a:ext>
            </a:extLst>
          </p:cNvPr>
          <p:cNvSpPr/>
          <p:nvPr/>
        </p:nvSpPr>
        <p:spPr>
          <a:xfrm>
            <a:off x="8423275" y="1057275"/>
            <a:ext cx="469900" cy="206375"/>
          </a:xfrm>
          <a:custGeom>
            <a:avLst/>
            <a:gdLst>
              <a:gd name="connsiteX0" fmla="*/ 0 w 469900"/>
              <a:gd name="connsiteY0" fmla="*/ 142875 h 206375"/>
              <a:gd name="connsiteX1" fmla="*/ 73025 w 469900"/>
              <a:gd name="connsiteY1" fmla="*/ 0 h 206375"/>
              <a:gd name="connsiteX2" fmla="*/ 469900 w 469900"/>
              <a:gd name="connsiteY2" fmla="*/ 85725 h 206375"/>
              <a:gd name="connsiteX3" fmla="*/ 400050 w 469900"/>
              <a:gd name="connsiteY3" fmla="*/ 206375 h 206375"/>
              <a:gd name="connsiteX4" fmla="*/ 0 w 469900"/>
              <a:gd name="connsiteY4" fmla="*/ 142875 h 20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0" h="206375">
                <a:moveTo>
                  <a:pt x="0" y="142875"/>
                </a:moveTo>
                <a:lnTo>
                  <a:pt x="73025" y="0"/>
                </a:lnTo>
                <a:lnTo>
                  <a:pt x="469900" y="85725"/>
                </a:lnTo>
                <a:lnTo>
                  <a:pt x="400050" y="206375"/>
                </a:lnTo>
                <a:lnTo>
                  <a:pt x="0" y="142875"/>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59" name="Freeform 58">
            <a:extLst>
              <a:ext uri="{FF2B5EF4-FFF2-40B4-BE49-F238E27FC236}">
                <a16:creationId xmlns:a16="http://schemas.microsoft.com/office/drawing/2014/main" id="{9678A90A-96E4-C82E-6195-E078FFB2C7DB}"/>
              </a:ext>
            </a:extLst>
          </p:cNvPr>
          <p:cNvSpPr/>
          <p:nvPr/>
        </p:nvSpPr>
        <p:spPr>
          <a:xfrm>
            <a:off x="4099810" y="5377721"/>
            <a:ext cx="554636" cy="337279"/>
          </a:xfrm>
          <a:custGeom>
            <a:avLst/>
            <a:gdLst>
              <a:gd name="connsiteX0" fmla="*/ 59960 w 554636"/>
              <a:gd name="connsiteY0" fmla="*/ 0 h 337279"/>
              <a:gd name="connsiteX1" fmla="*/ 0 w 554636"/>
              <a:gd name="connsiteY1" fmla="*/ 93689 h 337279"/>
              <a:gd name="connsiteX2" fmla="*/ 307298 w 554636"/>
              <a:gd name="connsiteY2" fmla="*/ 221105 h 337279"/>
              <a:gd name="connsiteX3" fmla="*/ 277318 w 554636"/>
              <a:gd name="connsiteY3" fmla="*/ 284813 h 337279"/>
              <a:gd name="connsiteX4" fmla="*/ 397239 w 554636"/>
              <a:gd name="connsiteY4" fmla="*/ 337279 h 337279"/>
              <a:gd name="connsiteX5" fmla="*/ 442210 w 554636"/>
              <a:gd name="connsiteY5" fmla="*/ 258581 h 337279"/>
              <a:gd name="connsiteX6" fmla="*/ 430967 w 554636"/>
              <a:gd name="connsiteY6" fmla="*/ 198620 h 337279"/>
              <a:gd name="connsiteX7" fmla="*/ 554636 w 554636"/>
              <a:gd name="connsiteY7" fmla="*/ 48718 h 337279"/>
              <a:gd name="connsiteX8" fmla="*/ 453452 w 554636"/>
              <a:gd name="connsiteY8" fmla="*/ 22486 h 337279"/>
              <a:gd name="connsiteX9" fmla="*/ 356016 w 554636"/>
              <a:gd name="connsiteY9" fmla="*/ 153649 h 337279"/>
              <a:gd name="connsiteX10" fmla="*/ 59960 w 554636"/>
              <a:gd name="connsiteY10" fmla="*/ 0 h 33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636" h="337279">
                <a:moveTo>
                  <a:pt x="59960" y="0"/>
                </a:moveTo>
                <a:lnTo>
                  <a:pt x="0" y="93689"/>
                </a:lnTo>
                <a:lnTo>
                  <a:pt x="307298" y="221105"/>
                </a:lnTo>
                <a:lnTo>
                  <a:pt x="277318" y="284813"/>
                </a:lnTo>
                <a:lnTo>
                  <a:pt x="397239" y="337279"/>
                </a:lnTo>
                <a:lnTo>
                  <a:pt x="442210" y="258581"/>
                </a:lnTo>
                <a:lnTo>
                  <a:pt x="430967" y="198620"/>
                </a:lnTo>
                <a:lnTo>
                  <a:pt x="554636" y="48718"/>
                </a:lnTo>
                <a:lnTo>
                  <a:pt x="453452" y="22486"/>
                </a:lnTo>
                <a:lnTo>
                  <a:pt x="356016" y="153649"/>
                </a:lnTo>
                <a:lnTo>
                  <a:pt x="59960"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61" name="Freeform 60">
            <a:extLst>
              <a:ext uri="{FF2B5EF4-FFF2-40B4-BE49-F238E27FC236}">
                <a16:creationId xmlns:a16="http://schemas.microsoft.com/office/drawing/2014/main" id="{9D0E610F-277C-D793-8E72-AAD0A80021A1}"/>
              </a:ext>
            </a:extLst>
          </p:cNvPr>
          <p:cNvSpPr/>
          <p:nvPr/>
        </p:nvSpPr>
        <p:spPr>
          <a:xfrm>
            <a:off x="1730375" y="2847975"/>
            <a:ext cx="450850" cy="339725"/>
          </a:xfrm>
          <a:custGeom>
            <a:avLst/>
            <a:gdLst>
              <a:gd name="connsiteX0" fmla="*/ 79375 w 450850"/>
              <a:gd name="connsiteY0" fmla="*/ 15875 h 339725"/>
              <a:gd name="connsiteX1" fmla="*/ 66675 w 450850"/>
              <a:gd name="connsiteY1" fmla="*/ 50800 h 339725"/>
              <a:gd name="connsiteX2" fmla="*/ 0 w 450850"/>
              <a:gd name="connsiteY2" fmla="*/ 50800 h 339725"/>
              <a:gd name="connsiteX3" fmla="*/ 25400 w 450850"/>
              <a:gd name="connsiteY3" fmla="*/ 149225 h 339725"/>
              <a:gd name="connsiteX4" fmla="*/ 107950 w 450850"/>
              <a:gd name="connsiteY4" fmla="*/ 127000 h 339725"/>
              <a:gd name="connsiteX5" fmla="*/ 111125 w 450850"/>
              <a:gd name="connsiteY5" fmla="*/ 177800 h 339725"/>
              <a:gd name="connsiteX6" fmla="*/ 53975 w 450850"/>
              <a:gd name="connsiteY6" fmla="*/ 187325 h 339725"/>
              <a:gd name="connsiteX7" fmla="*/ 44450 w 450850"/>
              <a:gd name="connsiteY7" fmla="*/ 222250 h 339725"/>
              <a:gd name="connsiteX8" fmla="*/ 44450 w 450850"/>
              <a:gd name="connsiteY8" fmla="*/ 307975 h 339725"/>
              <a:gd name="connsiteX9" fmla="*/ 120650 w 450850"/>
              <a:gd name="connsiteY9" fmla="*/ 339725 h 339725"/>
              <a:gd name="connsiteX10" fmla="*/ 171450 w 450850"/>
              <a:gd name="connsiteY10" fmla="*/ 330200 h 339725"/>
              <a:gd name="connsiteX11" fmla="*/ 184150 w 450850"/>
              <a:gd name="connsiteY11" fmla="*/ 282575 h 339725"/>
              <a:gd name="connsiteX12" fmla="*/ 381000 w 450850"/>
              <a:gd name="connsiteY12" fmla="*/ 273050 h 339725"/>
              <a:gd name="connsiteX13" fmla="*/ 419100 w 450850"/>
              <a:gd name="connsiteY13" fmla="*/ 314325 h 339725"/>
              <a:gd name="connsiteX14" fmla="*/ 450850 w 450850"/>
              <a:gd name="connsiteY14" fmla="*/ 276225 h 339725"/>
              <a:gd name="connsiteX15" fmla="*/ 450850 w 450850"/>
              <a:gd name="connsiteY15" fmla="*/ 231775 h 339725"/>
              <a:gd name="connsiteX16" fmla="*/ 450850 w 450850"/>
              <a:gd name="connsiteY16" fmla="*/ 196850 h 339725"/>
              <a:gd name="connsiteX17" fmla="*/ 419100 w 450850"/>
              <a:gd name="connsiteY17" fmla="*/ 63500 h 339725"/>
              <a:gd name="connsiteX18" fmla="*/ 450850 w 450850"/>
              <a:gd name="connsiteY18" fmla="*/ 66675 h 339725"/>
              <a:gd name="connsiteX19" fmla="*/ 403225 w 450850"/>
              <a:gd name="connsiteY19" fmla="*/ 0 h 339725"/>
              <a:gd name="connsiteX20" fmla="*/ 263525 w 450850"/>
              <a:gd name="connsiteY20" fmla="*/ 12700 h 339725"/>
              <a:gd name="connsiteX21" fmla="*/ 285750 w 450850"/>
              <a:gd name="connsiteY21" fmla="*/ 120650 h 339725"/>
              <a:gd name="connsiteX22" fmla="*/ 355600 w 450850"/>
              <a:gd name="connsiteY22" fmla="*/ 120650 h 339725"/>
              <a:gd name="connsiteX23" fmla="*/ 358775 w 450850"/>
              <a:gd name="connsiteY23" fmla="*/ 177800 h 339725"/>
              <a:gd name="connsiteX24" fmla="*/ 200025 w 450850"/>
              <a:gd name="connsiteY24" fmla="*/ 196850 h 339725"/>
              <a:gd name="connsiteX25" fmla="*/ 174625 w 450850"/>
              <a:gd name="connsiteY25" fmla="*/ 41275 h 339725"/>
              <a:gd name="connsiteX26" fmla="*/ 139700 w 450850"/>
              <a:gd name="connsiteY26" fmla="*/ 15875 h 339725"/>
              <a:gd name="connsiteX27" fmla="*/ 79375 w 450850"/>
              <a:gd name="connsiteY27" fmla="*/ 15875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0850" h="339725">
                <a:moveTo>
                  <a:pt x="79375" y="15875"/>
                </a:moveTo>
                <a:lnTo>
                  <a:pt x="66675" y="50800"/>
                </a:lnTo>
                <a:lnTo>
                  <a:pt x="0" y="50800"/>
                </a:lnTo>
                <a:lnTo>
                  <a:pt x="25400" y="149225"/>
                </a:lnTo>
                <a:lnTo>
                  <a:pt x="107950" y="127000"/>
                </a:lnTo>
                <a:lnTo>
                  <a:pt x="111125" y="177800"/>
                </a:lnTo>
                <a:lnTo>
                  <a:pt x="53975" y="187325"/>
                </a:lnTo>
                <a:lnTo>
                  <a:pt x="44450" y="222250"/>
                </a:lnTo>
                <a:lnTo>
                  <a:pt x="44450" y="307975"/>
                </a:lnTo>
                <a:lnTo>
                  <a:pt x="120650" y="339725"/>
                </a:lnTo>
                <a:lnTo>
                  <a:pt x="171450" y="330200"/>
                </a:lnTo>
                <a:lnTo>
                  <a:pt x="184150" y="282575"/>
                </a:lnTo>
                <a:lnTo>
                  <a:pt x="381000" y="273050"/>
                </a:lnTo>
                <a:lnTo>
                  <a:pt x="419100" y="314325"/>
                </a:lnTo>
                <a:lnTo>
                  <a:pt x="450850" y="276225"/>
                </a:lnTo>
                <a:lnTo>
                  <a:pt x="450850" y="231775"/>
                </a:lnTo>
                <a:lnTo>
                  <a:pt x="450850" y="196850"/>
                </a:lnTo>
                <a:lnTo>
                  <a:pt x="419100" y="63500"/>
                </a:lnTo>
                <a:lnTo>
                  <a:pt x="450850" y="66675"/>
                </a:lnTo>
                <a:lnTo>
                  <a:pt x="403225" y="0"/>
                </a:lnTo>
                <a:lnTo>
                  <a:pt x="263525" y="12700"/>
                </a:lnTo>
                <a:lnTo>
                  <a:pt x="285750" y="120650"/>
                </a:lnTo>
                <a:lnTo>
                  <a:pt x="355600" y="120650"/>
                </a:lnTo>
                <a:lnTo>
                  <a:pt x="358775" y="177800"/>
                </a:lnTo>
                <a:lnTo>
                  <a:pt x="200025" y="196850"/>
                </a:lnTo>
                <a:lnTo>
                  <a:pt x="174625" y="41275"/>
                </a:lnTo>
                <a:lnTo>
                  <a:pt x="139700" y="15875"/>
                </a:lnTo>
                <a:lnTo>
                  <a:pt x="79375" y="15875"/>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cxnSp>
        <p:nvCxnSpPr>
          <p:cNvPr id="62" name="Straight Connector 61">
            <a:extLst>
              <a:ext uri="{FF2B5EF4-FFF2-40B4-BE49-F238E27FC236}">
                <a16:creationId xmlns:a16="http://schemas.microsoft.com/office/drawing/2014/main" id="{64E91B5E-483C-853A-EC48-614A93A934D0}"/>
              </a:ext>
            </a:extLst>
          </p:cNvPr>
          <p:cNvCxnSpPr>
            <a:cxnSpLocks/>
          </p:cNvCxnSpPr>
          <p:nvPr/>
        </p:nvCxnSpPr>
        <p:spPr>
          <a:xfrm>
            <a:off x="457200" y="4343400"/>
            <a:ext cx="533400" cy="228600"/>
          </a:xfrm>
          <a:prstGeom prst="line">
            <a:avLst/>
          </a:prstGeom>
          <a:ln w="76200">
            <a:solidFill>
              <a:srgbClr val="00B050">
                <a:alpha val="69954"/>
              </a:srgb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B12891D-21AD-873F-889F-B2FC78D4AF90}"/>
              </a:ext>
            </a:extLst>
          </p:cNvPr>
          <p:cNvSpPr txBox="1"/>
          <p:nvPr/>
        </p:nvSpPr>
        <p:spPr>
          <a:xfrm>
            <a:off x="5105400" y="1143000"/>
            <a:ext cx="1080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Guterman</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Greenhouse</a:t>
            </a:r>
          </a:p>
        </p:txBody>
      </p:sp>
      <p:cxnSp>
        <p:nvCxnSpPr>
          <p:cNvPr id="33" name="Straight Connector 32">
            <a:extLst>
              <a:ext uri="{FF2B5EF4-FFF2-40B4-BE49-F238E27FC236}">
                <a16:creationId xmlns:a16="http://schemas.microsoft.com/office/drawing/2014/main" id="{4A13D65E-8AB1-A421-822B-B0EDC9E042A1}"/>
              </a:ext>
            </a:extLst>
          </p:cNvPr>
          <p:cNvCxnSpPr>
            <a:cxnSpLocks/>
          </p:cNvCxnSpPr>
          <p:nvPr/>
        </p:nvCxnSpPr>
        <p:spPr>
          <a:xfrm flipV="1">
            <a:off x="6096000" y="1143000"/>
            <a:ext cx="685800" cy="3048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88D79DF-6EEE-9EE8-B511-2DEDBF7CFC54}"/>
              </a:ext>
            </a:extLst>
          </p:cNvPr>
          <p:cNvSpPr txBox="1"/>
          <p:nvPr/>
        </p:nvSpPr>
        <p:spPr>
          <a:xfrm>
            <a:off x="3505200" y="2362200"/>
            <a:ext cx="1080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Generator Project</a:t>
            </a:r>
          </a:p>
        </p:txBody>
      </p:sp>
      <p:cxnSp>
        <p:nvCxnSpPr>
          <p:cNvPr id="43" name="Straight Connector 42">
            <a:extLst>
              <a:ext uri="{FF2B5EF4-FFF2-40B4-BE49-F238E27FC236}">
                <a16:creationId xmlns:a16="http://schemas.microsoft.com/office/drawing/2014/main" id="{EEDD4072-BAC5-752A-4942-8B103414891C}"/>
              </a:ext>
            </a:extLst>
          </p:cNvPr>
          <p:cNvCxnSpPr>
            <a:cxnSpLocks/>
          </p:cNvCxnSpPr>
          <p:nvPr/>
        </p:nvCxnSpPr>
        <p:spPr>
          <a:xfrm>
            <a:off x="4191000" y="2690919"/>
            <a:ext cx="838200" cy="128481"/>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828C7981-4D98-01DD-0066-FBAD2B770D11}"/>
              </a:ext>
            </a:extLst>
          </p:cNvPr>
          <p:cNvSpPr/>
          <p:nvPr/>
        </p:nvSpPr>
        <p:spPr>
          <a:xfrm>
            <a:off x="4376057" y="6346371"/>
            <a:ext cx="653143" cy="391886"/>
          </a:xfrm>
          <a:custGeom>
            <a:avLst/>
            <a:gdLst>
              <a:gd name="connsiteX0" fmla="*/ 0 w 653143"/>
              <a:gd name="connsiteY0" fmla="*/ 0 h 391886"/>
              <a:gd name="connsiteX1" fmla="*/ 206829 w 653143"/>
              <a:gd name="connsiteY1" fmla="*/ 130629 h 391886"/>
              <a:gd name="connsiteX2" fmla="*/ 478972 w 653143"/>
              <a:gd name="connsiteY2" fmla="*/ 239486 h 391886"/>
              <a:gd name="connsiteX3" fmla="*/ 653143 w 653143"/>
              <a:gd name="connsiteY3" fmla="*/ 293915 h 391886"/>
              <a:gd name="connsiteX4" fmla="*/ 544286 w 653143"/>
              <a:gd name="connsiteY4" fmla="*/ 391886 h 391886"/>
              <a:gd name="connsiteX5" fmla="*/ 130629 w 653143"/>
              <a:gd name="connsiteY5" fmla="*/ 206829 h 391886"/>
              <a:gd name="connsiteX6" fmla="*/ 10886 w 653143"/>
              <a:gd name="connsiteY6" fmla="*/ 76200 h 391886"/>
              <a:gd name="connsiteX7" fmla="*/ 0 w 653143"/>
              <a:gd name="connsiteY7"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3" h="391886">
                <a:moveTo>
                  <a:pt x="0" y="0"/>
                </a:moveTo>
                <a:lnTo>
                  <a:pt x="206829" y="130629"/>
                </a:lnTo>
                <a:lnTo>
                  <a:pt x="478972" y="239486"/>
                </a:lnTo>
                <a:lnTo>
                  <a:pt x="653143" y="293915"/>
                </a:lnTo>
                <a:lnTo>
                  <a:pt x="544286" y="391886"/>
                </a:lnTo>
                <a:lnTo>
                  <a:pt x="130629" y="206829"/>
                </a:lnTo>
                <a:lnTo>
                  <a:pt x="10886" y="76200"/>
                </a:lnTo>
                <a:lnTo>
                  <a:pt x="0"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44" name="TextBox 43">
            <a:extLst>
              <a:ext uri="{FF2B5EF4-FFF2-40B4-BE49-F238E27FC236}">
                <a16:creationId xmlns:a16="http://schemas.microsoft.com/office/drawing/2014/main" id="{A0284E48-A72C-B5DB-CE9C-265587E0C4BC}"/>
              </a:ext>
            </a:extLst>
          </p:cNvPr>
          <p:cNvSpPr txBox="1"/>
          <p:nvPr/>
        </p:nvSpPr>
        <p:spPr>
          <a:xfrm>
            <a:off x="3581400" y="6477000"/>
            <a:ext cx="685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Paving</a:t>
            </a:r>
          </a:p>
        </p:txBody>
      </p:sp>
      <p:cxnSp>
        <p:nvCxnSpPr>
          <p:cNvPr id="45" name="Straight Connector 44">
            <a:extLst>
              <a:ext uri="{FF2B5EF4-FFF2-40B4-BE49-F238E27FC236}">
                <a16:creationId xmlns:a16="http://schemas.microsoft.com/office/drawing/2014/main" id="{62717D86-BBD6-0277-38EC-2CE0398FB85E}"/>
              </a:ext>
            </a:extLst>
          </p:cNvPr>
          <p:cNvCxnSpPr>
            <a:cxnSpLocks/>
          </p:cNvCxnSpPr>
          <p:nvPr/>
        </p:nvCxnSpPr>
        <p:spPr>
          <a:xfrm>
            <a:off x="4191000" y="6629400"/>
            <a:ext cx="381000" cy="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DCA3BA1-F23F-CAE9-E3F1-7CCE71D5DBEE}"/>
              </a:ext>
            </a:extLst>
          </p:cNvPr>
          <p:cNvSpPr txBox="1"/>
          <p:nvPr/>
        </p:nvSpPr>
        <p:spPr>
          <a:xfrm>
            <a:off x="4419600" y="2209800"/>
            <a:ext cx="685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Rice Hall</a:t>
            </a:r>
          </a:p>
        </p:txBody>
      </p:sp>
      <p:cxnSp>
        <p:nvCxnSpPr>
          <p:cNvPr id="47" name="Straight Connector 46">
            <a:extLst>
              <a:ext uri="{FF2B5EF4-FFF2-40B4-BE49-F238E27FC236}">
                <a16:creationId xmlns:a16="http://schemas.microsoft.com/office/drawing/2014/main" id="{45AE5CF7-1543-7209-03B1-174978B45CA7}"/>
              </a:ext>
            </a:extLst>
          </p:cNvPr>
          <p:cNvCxnSpPr>
            <a:cxnSpLocks/>
          </p:cNvCxnSpPr>
          <p:nvPr/>
        </p:nvCxnSpPr>
        <p:spPr>
          <a:xfrm>
            <a:off x="4876800" y="2438400"/>
            <a:ext cx="381000" cy="3048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DDACB183-BA34-74D8-A669-CDCA244F4558}"/>
              </a:ext>
            </a:extLst>
          </p:cNvPr>
          <p:cNvSpPr/>
          <p:nvPr/>
        </p:nvSpPr>
        <p:spPr>
          <a:xfrm>
            <a:off x="4655127" y="5181600"/>
            <a:ext cx="145473" cy="182554"/>
          </a:xfrm>
          <a:custGeom>
            <a:avLst/>
            <a:gdLst>
              <a:gd name="connsiteX0" fmla="*/ 112467 w 303170"/>
              <a:gd name="connsiteY0" fmla="*/ 0 h 259161"/>
              <a:gd name="connsiteX1" fmla="*/ 303170 w 303170"/>
              <a:gd name="connsiteY1" fmla="*/ 88017 h 259161"/>
              <a:gd name="connsiteX2" fmla="*/ 180924 w 303170"/>
              <a:gd name="connsiteY2" fmla="*/ 259161 h 259161"/>
              <a:gd name="connsiteX3" fmla="*/ 0 w 303170"/>
              <a:gd name="connsiteY3" fmla="*/ 190703 h 259161"/>
              <a:gd name="connsiteX4" fmla="*/ 112467 w 303170"/>
              <a:gd name="connsiteY4" fmla="*/ 0 h 25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0" h="259161">
                <a:moveTo>
                  <a:pt x="112467" y="0"/>
                </a:moveTo>
                <a:lnTo>
                  <a:pt x="303170" y="88017"/>
                </a:lnTo>
                <a:lnTo>
                  <a:pt x="180924" y="259161"/>
                </a:lnTo>
                <a:lnTo>
                  <a:pt x="0" y="190703"/>
                </a:lnTo>
                <a:lnTo>
                  <a:pt x="112467"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50" name="TextBox 49">
            <a:extLst>
              <a:ext uri="{FF2B5EF4-FFF2-40B4-BE49-F238E27FC236}">
                <a16:creationId xmlns:a16="http://schemas.microsoft.com/office/drawing/2014/main" id="{A01ABF92-FA1F-7C9B-815C-E3B9E011FE64}"/>
              </a:ext>
            </a:extLst>
          </p:cNvPr>
          <p:cNvSpPr txBox="1"/>
          <p:nvPr/>
        </p:nvSpPr>
        <p:spPr>
          <a:xfrm>
            <a:off x="5029200" y="5181600"/>
            <a:ext cx="914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Sage Hall Dining</a:t>
            </a:r>
          </a:p>
        </p:txBody>
      </p:sp>
      <p:cxnSp>
        <p:nvCxnSpPr>
          <p:cNvPr id="52" name="Straight Connector 51">
            <a:extLst>
              <a:ext uri="{FF2B5EF4-FFF2-40B4-BE49-F238E27FC236}">
                <a16:creationId xmlns:a16="http://schemas.microsoft.com/office/drawing/2014/main" id="{40DBBC50-3C97-A39E-3D78-FECBB237D257}"/>
              </a:ext>
            </a:extLst>
          </p:cNvPr>
          <p:cNvCxnSpPr>
            <a:cxnSpLocks/>
          </p:cNvCxnSpPr>
          <p:nvPr/>
        </p:nvCxnSpPr>
        <p:spPr>
          <a:xfrm flipH="1" flipV="1">
            <a:off x="4800600" y="5257800"/>
            <a:ext cx="228600" cy="7620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 name="Freeform 19">
            <a:extLst>
              <a:ext uri="{FF2B5EF4-FFF2-40B4-BE49-F238E27FC236}">
                <a16:creationId xmlns:a16="http://schemas.microsoft.com/office/drawing/2014/main" id="{99A8ACED-D31E-0194-E983-0BCBF442E1B7}"/>
              </a:ext>
            </a:extLst>
          </p:cNvPr>
          <p:cNvSpPr/>
          <p:nvPr/>
        </p:nvSpPr>
        <p:spPr>
          <a:xfrm>
            <a:off x="3135087" y="3886200"/>
            <a:ext cx="141514" cy="104847"/>
          </a:xfrm>
          <a:custGeom>
            <a:avLst/>
            <a:gdLst>
              <a:gd name="connsiteX0" fmla="*/ 0 w 261257"/>
              <a:gd name="connsiteY0" fmla="*/ 130628 h 213131"/>
              <a:gd name="connsiteX1" fmla="*/ 185630 w 261257"/>
              <a:gd name="connsiteY1" fmla="*/ 213131 h 213131"/>
              <a:gd name="connsiteX2" fmla="*/ 261257 w 261257"/>
              <a:gd name="connsiteY2" fmla="*/ 130628 h 213131"/>
              <a:gd name="connsiteX3" fmla="*/ 223443 w 261257"/>
              <a:gd name="connsiteY3" fmla="*/ 85940 h 213131"/>
              <a:gd name="connsiteX4" fmla="*/ 254382 w 261257"/>
              <a:gd name="connsiteY4" fmla="*/ 27501 h 213131"/>
              <a:gd name="connsiteX5" fmla="*/ 209693 w 261257"/>
              <a:gd name="connsiteY5" fmla="*/ 0 h 213131"/>
              <a:gd name="connsiteX6" fmla="*/ 0 w 261257"/>
              <a:gd name="connsiteY6" fmla="*/ 130628 h 21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 h="213131">
                <a:moveTo>
                  <a:pt x="0" y="130628"/>
                </a:moveTo>
                <a:lnTo>
                  <a:pt x="185630" y="213131"/>
                </a:lnTo>
                <a:lnTo>
                  <a:pt x="261257" y="130628"/>
                </a:lnTo>
                <a:lnTo>
                  <a:pt x="223443" y="85940"/>
                </a:lnTo>
                <a:lnTo>
                  <a:pt x="254382" y="27501"/>
                </a:lnTo>
                <a:lnTo>
                  <a:pt x="209693" y="0"/>
                </a:lnTo>
                <a:lnTo>
                  <a:pt x="0" y="130628"/>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55" name="TextBox 54">
            <a:extLst>
              <a:ext uri="{FF2B5EF4-FFF2-40B4-BE49-F238E27FC236}">
                <a16:creationId xmlns:a16="http://schemas.microsoft.com/office/drawing/2014/main" id="{5D1E3D64-0325-A1F5-4A56-D7D94AD69251}"/>
              </a:ext>
            </a:extLst>
          </p:cNvPr>
          <p:cNvSpPr txBox="1"/>
          <p:nvPr/>
        </p:nvSpPr>
        <p:spPr>
          <a:xfrm>
            <a:off x="3581400" y="3581400"/>
            <a:ext cx="1080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Rockefeller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Sprinkler</a:t>
            </a:r>
          </a:p>
        </p:txBody>
      </p:sp>
      <p:cxnSp>
        <p:nvCxnSpPr>
          <p:cNvPr id="41" name="Straight Connector 40">
            <a:extLst>
              <a:ext uri="{FF2B5EF4-FFF2-40B4-BE49-F238E27FC236}">
                <a16:creationId xmlns:a16="http://schemas.microsoft.com/office/drawing/2014/main" id="{4CCE3086-9065-68D5-6844-4A0074A96473}"/>
              </a:ext>
            </a:extLst>
          </p:cNvPr>
          <p:cNvCxnSpPr>
            <a:cxnSpLocks/>
          </p:cNvCxnSpPr>
          <p:nvPr/>
        </p:nvCxnSpPr>
        <p:spPr>
          <a:xfrm flipH="1">
            <a:off x="1981200" y="3124200"/>
            <a:ext cx="304800" cy="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ACAC5EA-5EFB-2CCC-EF36-8289A84172F7}"/>
              </a:ext>
            </a:extLst>
          </p:cNvPr>
          <p:cNvCxnSpPr>
            <a:cxnSpLocks/>
            <a:endCxn id="20" idx="3"/>
          </p:cNvCxnSpPr>
          <p:nvPr/>
        </p:nvCxnSpPr>
        <p:spPr>
          <a:xfrm flipH="1">
            <a:off x="3256118" y="3733800"/>
            <a:ext cx="325282" cy="194677"/>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DDB1174F-51DB-D1E9-AB25-C513E63F2C02}"/>
              </a:ext>
            </a:extLst>
          </p:cNvPr>
          <p:cNvSpPr/>
          <p:nvPr/>
        </p:nvSpPr>
        <p:spPr>
          <a:xfrm>
            <a:off x="5167086" y="2485571"/>
            <a:ext cx="573314" cy="275772"/>
          </a:xfrm>
          <a:custGeom>
            <a:avLst/>
            <a:gdLst>
              <a:gd name="connsiteX0" fmla="*/ 293914 w 573314"/>
              <a:gd name="connsiteY0" fmla="*/ 275772 h 275772"/>
              <a:gd name="connsiteX1" fmla="*/ 0 w 573314"/>
              <a:gd name="connsiteY1" fmla="*/ 163286 h 275772"/>
              <a:gd name="connsiteX2" fmla="*/ 163285 w 573314"/>
              <a:gd name="connsiteY2" fmla="*/ 97972 h 275772"/>
              <a:gd name="connsiteX3" fmla="*/ 333828 w 573314"/>
              <a:gd name="connsiteY3" fmla="*/ 72572 h 275772"/>
              <a:gd name="connsiteX4" fmla="*/ 573314 w 573314"/>
              <a:gd name="connsiteY4" fmla="*/ 0 h 275772"/>
              <a:gd name="connsiteX5" fmla="*/ 293914 w 573314"/>
              <a:gd name="connsiteY5" fmla="*/ 275772 h 2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314" h="275772">
                <a:moveTo>
                  <a:pt x="293914" y="275772"/>
                </a:moveTo>
                <a:lnTo>
                  <a:pt x="0" y="163286"/>
                </a:lnTo>
                <a:lnTo>
                  <a:pt x="163285" y="97972"/>
                </a:lnTo>
                <a:lnTo>
                  <a:pt x="333828" y="72572"/>
                </a:lnTo>
                <a:lnTo>
                  <a:pt x="573314" y="0"/>
                </a:lnTo>
                <a:lnTo>
                  <a:pt x="293914" y="275772"/>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
        <p:nvSpPr>
          <p:cNvPr id="58" name="Freeform 57">
            <a:extLst>
              <a:ext uri="{FF2B5EF4-FFF2-40B4-BE49-F238E27FC236}">
                <a16:creationId xmlns:a16="http://schemas.microsoft.com/office/drawing/2014/main" id="{B6C8C299-CD08-03D9-284C-43B75FDF0129}"/>
              </a:ext>
            </a:extLst>
          </p:cNvPr>
          <p:cNvSpPr/>
          <p:nvPr/>
        </p:nvSpPr>
        <p:spPr>
          <a:xfrm>
            <a:off x="4267200" y="5303846"/>
            <a:ext cx="221673" cy="182554"/>
          </a:xfrm>
          <a:custGeom>
            <a:avLst/>
            <a:gdLst>
              <a:gd name="connsiteX0" fmla="*/ 112467 w 303170"/>
              <a:gd name="connsiteY0" fmla="*/ 0 h 259161"/>
              <a:gd name="connsiteX1" fmla="*/ 303170 w 303170"/>
              <a:gd name="connsiteY1" fmla="*/ 88017 h 259161"/>
              <a:gd name="connsiteX2" fmla="*/ 180924 w 303170"/>
              <a:gd name="connsiteY2" fmla="*/ 259161 h 259161"/>
              <a:gd name="connsiteX3" fmla="*/ 0 w 303170"/>
              <a:gd name="connsiteY3" fmla="*/ 190703 h 259161"/>
              <a:gd name="connsiteX4" fmla="*/ 112467 w 303170"/>
              <a:gd name="connsiteY4" fmla="*/ 0 h 25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0" h="259161">
                <a:moveTo>
                  <a:pt x="112467" y="0"/>
                </a:moveTo>
                <a:lnTo>
                  <a:pt x="303170" y="88017"/>
                </a:lnTo>
                <a:lnTo>
                  <a:pt x="180924" y="259161"/>
                </a:lnTo>
                <a:lnTo>
                  <a:pt x="0" y="190703"/>
                </a:lnTo>
                <a:lnTo>
                  <a:pt x="112467"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cxnSp>
        <p:nvCxnSpPr>
          <p:cNvPr id="27" name="Straight Connector 26">
            <a:extLst>
              <a:ext uri="{FF2B5EF4-FFF2-40B4-BE49-F238E27FC236}">
                <a16:creationId xmlns:a16="http://schemas.microsoft.com/office/drawing/2014/main" id="{5051F5BD-0A1B-C605-E370-9A6881C54EA5}"/>
              </a:ext>
            </a:extLst>
          </p:cNvPr>
          <p:cNvCxnSpPr>
            <a:cxnSpLocks/>
          </p:cNvCxnSpPr>
          <p:nvPr/>
        </p:nvCxnSpPr>
        <p:spPr>
          <a:xfrm>
            <a:off x="4114800" y="5303846"/>
            <a:ext cx="152400" cy="182554"/>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8E8110-A692-D1DC-577E-A6608618D0AF}"/>
              </a:ext>
            </a:extLst>
          </p:cNvPr>
          <p:cNvCxnSpPr>
            <a:cxnSpLocks/>
          </p:cNvCxnSpPr>
          <p:nvPr/>
        </p:nvCxnSpPr>
        <p:spPr>
          <a:xfrm>
            <a:off x="2154936" y="3989832"/>
            <a:ext cx="1447800" cy="533400"/>
          </a:xfrm>
          <a:prstGeom prst="line">
            <a:avLst/>
          </a:prstGeom>
          <a:ln w="76200">
            <a:solidFill>
              <a:srgbClr val="00B050">
                <a:alpha val="69954"/>
              </a:srgbClr>
            </a:solidFill>
          </a:ln>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021A0C53-C8EE-8DD6-0A65-28AB6557B296}"/>
              </a:ext>
            </a:extLst>
          </p:cNvPr>
          <p:cNvSpPr/>
          <p:nvPr/>
        </p:nvSpPr>
        <p:spPr>
          <a:xfrm>
            <a:off x="5050420" y="2804932"/>
            <a:ext cx="227636" cy="200627"/>
          </a:xfrm>
          <a:custGeom>
            <a:avLst/>
            <a:gdLst>
              <a:gd name="connsiteX0" fmla="*/ 0 w 227636"/>
              <a:gd name="connsiteY0" fmla="*/ 0 h 200627"/>
              <a:gd name="connsiteX1" fmla="*/ 111889 w 227636"/>
              <a:gd name="connsiteY1" fmla="*/ 42440 h 200627"/>
              <a:gd name="connsiteX2" fmla="*/ 111889 w 227636"/>
              <a:gd name="connsiteY2" fmla="*/ 104172 h 200627"/>
              <a:gd name="connsiteX3" fmla="*/ 119605 w 227636"/>
              <a:gd name="connsiteY3" fmla="*/ 181336 h 200627"/>
              <a:gd name="connsiteX4" fmla="*/ 146613 w 227636"/>
              <a:gd name="connsiteY4" fmla="*/ 200627 h 200627"/>
              <a:gd name="connsiteX5" fmla="*/ 227636 w 227636"/>
              <a:gd name="connsiteY5" fmla="*/ 96455 h 200627"/>
              <a:gd name="connsiteX6" fmla="*/ 0 w 227636"/>
              <a:gd name="connsiteY6" fmla="*/ 0 h 20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36" h="200627">
                <a:moveTo>
                  <a:pt x="0" y="0"/>
                </a:moveTo>
                <a:lnTo>
                  <a:pt x="111889" y="42440"/>
                </a:lnTo>
                <a:lnTo>
                  <a:pt x="111889" y="104172"/>
                </a:lnTo>
                <a:lnTo>
                  <a:pt x="119605" y="181336"/>
                </a:lnTo>
                <a:lnTo>
                  <a:pt x="146613" y="200627"/>
                </a:lnTo>
                <a:lnTo>
                  <a:pt x="227636" y="96455"/>
                </a:lnTo>
                <a:lnTo>
                  <a:pt x="0"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a:ea typeface="+mn-ea"/>
              <a:cs typeface="+mn-cs"/>
            </a:endParaRPr>
          </a:p>
        </p:txBody>
      </p:sp>
    </p:spTree>
    <p:extLst>
      <p:ext uri="{BB962C8B-B14F-4D97-AF65-F5344CB8AC3E}">
        <p14:creationId xmlns:p14="http://schemas.microsoft.com/office/powerpoint/2010/main" val="108966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E42F93-B18F-3A03-2768-E899486B04E1}"/>
              </a:ext>
            </a:extLst>
          </p:cNvPr>
          <p:cNvPicPr>
            <a:picLocks noChangeAspect="1"/>
          </p:cNvPicPr>
          <p:nvPr/>
        </p:nvPicPr>
        <p:blipFill>
          <a:blip r:embed="rId3"/>
          <a:stretch>
            <a:fillRect/>
          </a:stretch>
        </p:blipFill>
        <p:spPr>
          <a:xfrm>
            <a:off x="7391400" y="5943600"/>
            <a:ext cx="1536700" cy="762000"/>
          </a:xfrm>
          <a:prstGeom prst="rect">
            <a:avLst/>
          </a:prstGeom>
        </p:spPr>
      </p:pic>
      <p:sp>
        <p:nvSpPr>
          <p:cNvPr id="17" name="TextBox 16">
            <a:extLst>
              <a:ext uri="{FF2B5EF4-FFF2-40B4-BE49-F238E27FC236}">
                <a16:creationId xmlns:a16="http://schemas.microsoft.com/office/drawing/2014/main" id="{5D658127-E8DB-A9B1-BA31-74B8D693C336}"/>
              </a:ext>
            </a:extLst>
          </p:cNvPr>
          <p:cNvSpPr txBox="1"/>
          <p:nvPr/>
        </p:nvSpPr>
        <p:spPr>
          <a:xfrm>
            <a:off x="292100" y="1221548"/>
            <a:ext cx="5828371"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Projects &gt; $10M</a:t>
            </a:r>
          </a:p>
        </p:txBody>
      </p:sp>
      <p:sp>
        <p:nvSpPr>
          <p:cNvPr id="18" name="TextBox 17">
            <a:extLst>
              <a:ext uri="{FF2B5EF4-FFF2-40B4-BE49-F238E27FC236}">
                <a16:creationId xmlns:a16="http://schemas.microsoft.com/office/drawing/2014/main" id="{B8E8BCB7-B275-602F-16DE-3AA4C739A23C}"/>
              </a:ext>
            </a:extLst>
          </p:cNvPr>
          <p:cNvSpPr txBox="1"/>
          <p:nvPr/>
        </p:nvSpPr>
        <p:spPr>
          <a:xfrm>
            <a:off x="228600" y="363371"/>
            <a:ext cx="53340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Bidding Six Month Look-ahead</a:t>
            </a:r>
          </a:p>
        </p:txBody>
      </p:sp>
      <p:pic>
        <p:nvPicPr>
          <p:cNvPr id="2" name="Picture 1">
            <a:extLst>
              <a:ext uri="{FF2B5EF4-FFF2-40B4-BE49-F238E27FC236}">
                <a16:creationId xmlns:a16="http://schemas.microsoft.com/office/drawing/2014/main" id="{81C0A6A9-049C-D3B6-3DBC-7EEEB6BF13D7}"/>
              </a:ext>
            </a:extLst>
          </p:cNvPr>
          <p:cNvPicPr>
            <a:picLocks noChangeAspect="1"/>
          </p:cNvPicPr>
          <p:nvPr/>
        </p:nvPicPr>
        <p:blipFill>
          <a:blip r:embed="rId4"/>
          <a:stretch>
            <a:fillRect/>
          </a:stretch>
        </p:blipFill>
        <p:spPr>
          <a:xfrm>
            <a:off x="292100" y="1590880"/>
            <a:ext cx="8570772" cy="3878969"/>
          </a:xfrm>
          <a:prstGeom prst="rect">
            <a:avLst/>
          </a:prstGeom>
        </p:spPr>
      </p:pic>
    </p:spTree>
    <p:extLst>
      <p:ext uri="{BB962C8B-B14F-4D97-AF65-F5344CB8AC3E}">
        <p14:creationId xmlns:p14="http://schemas.microsoft.com/office/powerpoint/2010/main" val="15178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CA2945-DA0C-B66D-1A0B-1611CBEAA6CE}"/>
              </a:ext>
            </a:extLst>
          </p:cNvPr>
          <p:cNvPicPr>
            <a:picLocks noChangeAspect="1"/>
          </p:cNvPicPr>
          <p:nvPr/>
        </p:nvPicPr>
        <p:blipFill rotWithShape="1">
          <a:blip r:embed="rId3">
            <a:alphaModFix amt="87000"/>
          </a:blip>
          <a:srcRect t="19382" b="38508"/>
          <a:stretch/>
        </p:blipFill>
        <p:spPr>
          <a:xfrm>
            <a:off x="535738" y="5889264"/>
            <a:ext cx="7991229" cy="234970"/>
          </a:xfrm>
          <a:prstGeom prst="rect">
            <a:avLst/>
          </a:prstGeom>
        </p:spPr>
      </p:pic>
      <p:sp>
        <p:nvSpPr>
          <p:cNvPr id="10" name="Triangle 9">
            <a:extLst>
              <a:ext uri="{FF2B5EF4-FFF2-40B4-BE49-F238E27FC236}">
                <a16:creationId xmlns:a16="http://schemas.microsoft.com/office/drawing/2014/main" id="{A5C6743F-053C-AB94-88DE-1D312D71DA31}"/>
              </a:ext>
            </a:extLst>
          </p:cNvPr>
          <p:cNvSpPr/>
          <p:nvPr/>
        </p:nvSpPr>
        <p:spPr>
          <a:xfrm rot="10800000">
            <a:off x="5562600" y="5715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a:ea typeface="+mn-ea"/>
              <a:cs typeface="+mn-cs"/>
            </a:endParaRPr>
          </a:p>
        </p:txBody>
      </p:sp>
      <p:sp>
        <p:nvSpPr>
          <p:cNvPr id="5" name="TextBox 4">
            <a:extLst>
              <a:ext uri="{FF2B5EF4-FFF2-40B4-BE49-F238E27FC236}">
                <a16:creationId xmlns:a16="http://schemas.microsoft.com/office/drawing/2014/main" id="{43FB499E-C9DE-988C-D636-4307A53D05BC}"/>
              </a:ext>
            </a:extLst>
          </p:cNvPr>
          <p:cNvSpPr txBox="1"/>
          <p:nvPr/>
        </p:nvSpPr>
        <p:spPr>
          <a:xfrm>
            <a:off x="617033" y="6124234"/>
            <a:ext cx="57912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Optimal window for issuing bids shown in green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70018F5D-3E2F-A81C-2DD3-DEDCBE95F01C}"/>
              </a:ext>
            </a:extLst>
          </p:cNvPr>
          <p:cNvPicPr>
            <a:picLocks noChangeAspect="1"/>
          </p:cNvPicPr>
          <p:nvPr/>
        </p:nvPicPr>
        <p:blipFill>
          <a:blip r:embed="rId4"/>
          <a:stretch>
            <a:fillRect/>
          </a:stretch>
        </p:blipFill>
        <p:spPr>
          <a:xfrm>
            <a:off x="1148317" y="982045"/>
            <a:ext cx="6324600" cy="4448215"/>
          </a:xfrm>
          <a:prstGeom prst="rect">
            <a:avLst/>
          </a:prstGeom>
          <a:ln w="12700">
            <a:solidFill>
              <a:schemeClr val="tx1"/>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41035B04-770A-815D-046C-07912D7EE201}"/>
              </a:ext>
            </a:extLst>
          </p:cNvPr>
          <p:cNvSpPr txBox="1"/>
          <p:nvPr/>
        </p:nvSpPr>
        <p:spPr>
          <a:xfrm>
            <a:off x="228600" y="363371"/>
            <a:ext cx="53340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Bidding Six Month Look-ahead</a:t>
            </a:r>
          </a:p>
        </p:txBody>
      </p:sp>
    </p:spTree>
    <p:extLst>
      <p:ext uri="{BB962C8B-B14F-4D97-AF65-F5344CB8AC3E}">
        <p14:creationId xmlns:p14="http://schemas.microsoft.com/office/powerpoint/2010/main" val="363000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85901" y="1260801"/>
            <a:ext cx="6229350" cy="644277"/>
          </a:xfrm>
        </p:spPr>
        <p:txBody>
          <a:bodyPr>
            <a:normAutofit/>
          </a:bodyPr>
          <a:lstStyle/>
          <a:p>
            <a:pPr marL="0" indent="0">
              <a:buNone/>
            </a:pPr>
            <a:r>
              <a:rPr lang="en-US" b="1" i="1" dirty="0">
                <a:latin typeface="Arial" panose="020B0604020202020204" pitchFamily="34" charset="0"/>
                <a:cs typeface="Arial" panose="020B0604020202020204" pitchFamily="34" charset="0"/>
              </a:rPr>
              <a:t>      </a:t>
            </a:r>
            <a:endParaRPr lang="en-US" sz="825" b="1" dirty="0"/>
          </a:p>
          <a:p>
            <a:pPr marL="0" indent="0">
              <a:spcBef>
                <a:spcPts val="0"/>
              </a:spcBef>
              <a:buNone/>
            </a:pPr>
            <a:endParaRPr lang="en-US" sz="1200" b="1" dirty="0">
              <a:solidFill>
                <a:srgbClr val="1E4E79"/>
              </a:solidFill>
              <a:latin typeface="Calibri" panose="020F0502020204030204" pitchFamily="34" charset="0"/>
            </a:endParaRPr>
          </a:p>
        </p:txBody>
      </p:sp>
      <p:pic>
        <p:nvPicPr>
          <p:cNvPr id="4" name="Picture 3">
            <a:extLst>
              <a:ext uri="{FF2B5EF4-FFF2-40B4-BE49-F238E27FC236}">
                <a16:creationId xmlns:a16="http://schemas.microsoft.com/office/drawing/2014/main" id="{48240B4A-42CD-46EF-BB4C-A8E7189CB5F6}"/>
              </a:ext>
            </a:extLst>
          </p:cNvPr>
          <p:cNvPicPr>
            <a:picLocks noChangeAspect="1"/>
          </p:cNvPicPr>
          <p:nvPr/>
        </p:nvPicPr>
        <p:blipFill rotWithShape="1">
          <a:blip r:embed="rId3"/>
          <a:srcRect r="10634"/>
          <a:stretch/>
        </p:blipFill>
        <p:spPr>
          <a:xfrm>
            <a:off x="3276599" y="1094586"/>
            <a:ext cx="5540113" cy="3851249"/>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B4906D9-8A95-44AB-A15B-9EA7FC5531B6}"/>
              </a:ext>
            </a:extLst>
          </p:cNvPr>
          <p:cNvSpPr txBox="1"/>
          <p:nvPr/>
        </p:nvSpPr>
        <p:spPr>
          <a:xfrm>
            <a:off x="339693" y="5346151"/>
            <a:ext cx="54983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Search for </a:t>
            </a:r>
            <a:r>
              <a:rPr kumimoji="0" lang="en-US"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Cornell Bidding Calendar</a:t>
            </a:r>
            <a:r>
              <a:rPr kumimoji="0" lang="en-US"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n-US" sz="15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Outlook</a:t>
            </a:r>
            <a:r>
              <a:rPr kumimoji="0" lang="en-US"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itle 6">
            <a:extLst>
              <a:ext uri="{FF2B5EF4-FFF2-40B4-BE49-F238E27FC236}">
                <a16:creationId xmlns:a16="http://schemas.microsoft.com/office/drawing/2014/main" id="{BB4870E9-12F9-4610-BE80-A2911514CC42}"/>
              </a:ext>
            </a:extLst>
          </p:cNvPr>
          <p:cNvSpPr>
            <a:spLocks noGrp="1"/>
          </p:cNvSpPr>
          <p:nvPr>
            <p:ph type="title"/>
          </p:nvPr>
        </p:nvSpPr>
        <p:spPr>
          <a:xfrm>
            <a:off x="219262" y="329764"/>
            <a:ext cx="8777527" cy="514350"/>
          </a:xfrm>
        </p:spPr>
        <p:txBody>
          <a:bodyPr>
            <a:noAutofit/>
          </a:bodyPr>
          <a:lstStyle/>
          <a:p>
            <a:r>
              <a:rPr lang="en-US" sz="2400" b="1" dirty="0">
                <a:solidFill>
                  <a:schemeClr val="tx1"/>
                </a:solidFill>
              </a:rPr>
              <a:t>Cornell Bidding Calendar &amp; Monthly Bid Planning Meetings</a:t>
            </a:r>
          </a:p>
        </p:txBody>
      </p:sp>
      <p:sp>
        <p:nvSpPr>
          <p:cNvPr id="10" name="TextBox 9">
            <a:extLst>
              <a:ext uri="{FF2B5EF4-FFF2-40B4-BE49-F238E27FC236}">
                <a16:creationId xmlns:a16="http://schemas.microsoft.com/office/drawing/2014/main" id="{86C4C9F0-E72B-FC47-9198-BD51BD606E39}"/>
              </a:ext>
            </a:extLst>
          </p:cNvPr>
          <p:cNvSpPr txBox="1"/>
          <p:nvPr/>
        </p:nvSpPr>
        <p:spPr>
          <a:xfrm>
            <a:off x="327288" y="1038655"/>
            <a:ext cx="2724119" cy="3890809"/>
          </a:xfrm>
          <a:prstGeom prst="rect">
            <a:avLst/>
          </a:prstGeom>
          <a:noFill/>
        </p:spPr>
        <p:txBody>
          <a:bodyPr wrap="square" rtlCol="0">
            <a:spAutoFit/>
          </a:bodyPr>
          <a:lstStyle/>
          <a:p>
            <a:pPr marL="0" marR="0" lvl="0" indent="0" algn="l" defTabSz="914400" rtl="0" eaLnBrk="1" fontAlgn="auto" latinLnBrk="0" hangingPunct="1">
              <a:lnSpc>
                <a:spcPts val="19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eBuilder Dates (schedule Module)</a:t>
            </a:r>
          </a:p>
          <a:p>
            <a:pPr marL="519113" marR="0" lvl="1"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Documents Submitted to Facilities Contracts</a:t>
            </a:r>
          </a:p>
          <a:p>
            <a:pPr marL="342900" marR="0" lvl="1" indent="0" algn="l" defTabSz="914400" rtl="0" eaLnBrk="1" fontAlgn="auto" latinLnBrk="0" hangingPunct="1">
              <a:lnSpc>
                <a:spcPts val="19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ts val="19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Facilities Contracts Actual Dates </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Bid Invite</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 Bid walk through </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day for questions</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Addendum </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Bid opening</a:t>
            </a:r>
          </a:p>
          <a:p>
            <a:pPr marL="176213" marR="0" lvl="1"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1" indent="0" algn="l" defTabSz="914400" rtl="0" eaLnBrk="1" fontAlgn="auto" latinLnBrk="0" hangingPunct="1">
              <a:lnSpc>
                <a:spcPts val="19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Monthly Bidding Review Meetings</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Strategize Bid timing</a:t>
            </a:r>
          </a:p>
          <a:p>
            <a:pPr marL="519113" marR="0" lvl="2" indent="-176213" algn="l" defTabSz="914400" rtl="0" eaLnBrk="1" fontAlgn="auto" latinLnBrk="0" hangingPunct="1">
              <a:lnSpc>
                <a:spcPts val="198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Workload leveling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ight Arrow 7">
            <a:extLst>
              <a:ext uri="{FF2B5EF4-FFF2-40B4-BE49-F238E27FC236}">
                <a16:creationId xmlns:a16="http://schemas.microsoft.com/office/drawing/2014/main" id="{4DB10E2D-EE7F-3746-8CCF-D2C904D58644}"/>
              </a:ext>
            </a:extLst>
          </p:cNvPr>
          <p:cNvSpPr/>
          <p:nvPr/>
        </p:nvSpPr>
        <p:spPr>
          <a:xfrm rot="19963494">
            <a:off x="2900959" y="4207807"/>
            <a:ext cx="458749" cy="217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a:ea typeface="+mn-ea"/>
              <a:cs typeface="+mn-cs"/>
            </a:endParaRPr>
          </a:p>
        </p:txBody>
      </p:sp>
    </p:spTree>
    <p:extLst>
      <p:ext uri="{BB962C8B-B14F-4D97-AF65-F5344CB8AC3E}">
        <p14:creationId xmlns:p14="http://schemas.microsoft.com/office/powerpoint/2010/main" val="42026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3"/>
          <p:cNvSpPr txBox="1">
            <a:spLocks/>
          </p:cNvSpPr>
          <p:nvPr/>
        </p:nvSpPr>
        <p:spPr>
          <a:xfrm>
            <a:off x="1171100" y="1562100"/>
            <a:ext cx="6801800" cy="37338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Calibri"/>
                <a:cs typeface="Calibri"/>
                <a:sym typeface="Calibri"/>
              </a:rPr>
              <a:t>Questions?</a:t>
            </a:r>
          </a:p>
        </p:txBody>
      </p:sp>
      <p:sp>
        <p:nvSpPr>
          <p:cNvPr id="2" name="Slide Number Placeholder 1">
            <a:extLst>
              <a:ext uri="{FF2B5EF4-FFF2-40B4-BE49-F238E27FC236}">
                <a16:creationId xmlns:a16="http://schemas.microsoft.com/office/drawing/2014/main" id="{8DD4E1EE-3935-496C-AC3F-EFC79867C4DA}"/>
              </a:ext>
            </a:extLst>
          </p:cNvPr>
          <p:cNvSpPr>
            <a:spLocks noGrp="1"/>
          </p:cNvSpPr>
          <p:nvPr>
            <p:ph type="sldNum" sz="quarter" idx="12"/>
          </p:nvPr>
        </p:nvSpPr>
        <p:spPr/>
        <p:txBody>
          <a:bodyPr/>
          <a:lstStyle/>
          <a:p>
            <a:fld id="{6315554C-9387-4378-80C2-5F7076CAC952}" type="slidenum">
              <a:rPr lang="en-US" smtClean="0"/>
              <a:t>8</a:t>
            </a:fld>
            <a:endParaRPr lang="en-US" dirty="0"/>
          </a:p>
        </p:txBody>
      </p:sp>
    </p:spTree>
    <p:extLst>
      <p:ext uri="{BB962C8B-B14F-4D97-AF65-F5344CB8AC3E}">
        <p14:creationId xmlns:p14="http://schemas.microsoft.com/office/powerpoint/2010/main" val="41850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95600" y="2987488"/>
            <a:ext cx="3352800" cy="419100"/>
          </a:xfrm>
        </p:spPr>
        <p:txBody>
          <a:bodyPr>
            <a:noAutofit/>
          </a:bodyPr>
          <a:lstStyle/>
          <a:p>
            <a:pPr marR="0" lvl="0" fontAlgn="base">
              <a:spcBef>
                <a:spcPts val="0"/>
              </a:spcBef>
              <a:spcAft>
                <a:spcPts val="0"/>
              </a:spcAft>
              <a:buSzPct val="44000"/>
              <a:tabLst>
                <a:tab pos="457200" algn="l"/>
              </a:tabLst>
            </a:pPr>
            <a:r>
              <a:rPr lang="en-US" sz="3200" b="1" dirty="0">
                <a:solidFill>
                  <a:schemeClr val="tx1"/>
                </a:solidFill>
                <a:effectLst/>
                <a:latin typeface="Arial" panose="020B0604020202020204" pitchFamily="34" charset="0"/>
                <a:ea typeface="Calibri" panose="020F0502020204030204" pitchFamily="34" charset="0"/>
              </a:rPr>
              <a:t>Dig Safe Contact</a:t>
            </a:r>
            <a:endParaRPr lang="en-US" sz="3200" dirty="0">
              <a:solidFill>
                <a:schemeClr val="tx1"/>
              </a:solidFill>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a:xfrm>
            <a:off x="6583680" y="6377940"/>
            <a:ext cx="2103120" cy="184666"/>
          </a:xfrm>
        </p:spPr>
        <p:txBody>
          <a:bodyPr/>
          <a:lstStyle/>
          <a:p>
            <a:fld id="{6315554C-9387-4378-80C2-5F7076CAC952}" type="slidenum">
              <a:rPr lang="en-US" sz="1200" smtClean="0">
                <a:solidFill>
                  <a:prstClr val="black">
                    <a:tint val="75000"/>
                  </a:prstClr>
                </a:solidFill>
              </a:rPr>
              <a:pPr/>
              <a:t>9</a:t>
            </a:fld>
            <a:endParaRPr lang="en-US" sz="1200" dirty="0">
              <a:solidFill>
                <a:prstClr val="black">
                  <a:tint val="75000"/>
                </a:prstClr>
              </a:solidFill>
            </a:endParaRPr>
          </a:p>
        </p:txBody>
      </p:sp>
    </p:spTree>
    <p:extLst>
      <p:ext uri="{BB962C8B-B14F-4D97-AF65-F5344CB8AC3E}">
        <p14:creationId xmlns:p14="http://schemas.microsoft.com/office/powerpoint/2010/main" val="370188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99288</TotalTime>
  <Words>1832</Words>
  <Application>Microsoft Office PowerPoint</Application>
  <PresentationFormat>On-screen Show (4:3)</PresentationFormat>
  <Paragraphs>315</Paragraphs>
  <Slides>34</Slides>
  <Notes>27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Arial</vt:lpstr>
      <vt:lpstr>AvenirNextLTW01-Regular</vt:lpstr>
      <vt:lpstr>Calibri</vt:lpstr>
      <vt:lpstr>Helvetica</vt:lpstr>
      <vt:lpstr>Microsoft Sans Serif</vt:lpstr>
      <vt:lpstr>Open Sans</vt:lpstr>
      <vt:lpstr>Times</vt:lpstr>
      <vt:lpstr>Times New Roman</vt:lpstr>
      <vt:lpstr>Wingdings</vt:lpstr>
      <vt:lpstr>Office Theme</vt:lpstr>
      <vt:lpstr>2_Office Theme</vt:lpstr>
      <vt:lpstr>1_Office Theme</vt:lpstr>
      <vt:lpstr>4_Office Theme</vt:lpstr>
      <vt:lpstr>3_Office Theme</vt:lpstr>
      <vt:lpstr>PowerPoint Presentation</vt:lpstr>
      <vt:lpstr>Today’s Agenda</vt:lpstr>
      <vt:lpstr>Summer Construction Updates</vt:lpstr>
      <vt:lpstr>PowerPoint Presentation</vt:lpstr>
      <vt:lpstr>PowerPoint Presentation</vt:lpstr>
      <vt:lpstr>PowerPoint Presentation</vt:lpstr>
      <vt:lpstr>Cornell Bidding Calendar &amp; Monthly Bid Planning Meetings</vt:lpstr>
      <vt:lpstr>PowerPoint Presentation</vt:lpstr>
      <vt:lpstr>Dig Safe Contact</vt:lpstr>
      <vt:lpstr>FE Minute - Underground Utility Locating </vt:lpstr>
      <vt:lpstr>PowerPoint Presentation</vt:lpstr>
      <vt:lpstr>Post Construction Asbestos Survey</vt:lpstr>
      <vt:lpstr>Facilities Management: Post Construction Asbestos Survey </vt:lpstr>
      <vt:lpstr>Agenda: </vt:lpstr>
      <vt:lpstr>Facilities Environmental Resources Group Update  (Formerly FCS Asbestos program)</vt:lpstr>
      <vt:lpstr>Asbestos Regulations</vt:lpstr>
      <vt:lpstr>Types of Asbestos Survey’s</vt:lpstr>
      <vt:lpstr>GDoc</vt:lpstr>
      <vt:lpstr>When should I think about Asbestos?</vt:lpstr>
      <vt:lpstr>Program resources for 2022</vt:lpstr>
      <vt:lpstr>Discussion:    </vt:lpstr>
      <vt:lpstr>PowerPoint Presentation</vt:lpstr>
      <vt:lpstr>Specialty Work vs BTC  Presentation</vt:lpstr>
      <vt:lpstr>PowerPoint Presentation</vt:lpstr>
      <vt:lpstr>Specialty Work and BTC Exclusive Jurisdiction</vt:lpstr>
      <vt:lpstr>Exclusive Jurisdiction Work must be done by Covered Trade</vt:lpstr>
      <vt:lpstr> Work Performed by Non-BTC Personnel</vt:lpstr>
      <vt:lpstr>Trades Positions Covered by the BTC CBA</vt:lpstr>
      <vt:lpstr>Determination of Exclusive Jurisdiction</vt:lpstr>
      <vt:lpstr>Examples</vt:lpstr>
      <vt:lpstr>Resources</vt:lpstr>
      <vt:lpstr>Questions?</vt:lpstr>
      <vt:lpstr>Transportation Team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281</cp:revision>
  <dcterms:created xsi:type="dcterms:W3CDTF">2020-02-13T14:27:06Z</dcterms:created>
  <dcterms:modified xsi:type="dcterms:W3CDTF">2022-08-25T18:47:46Z</dcterms:modified>
</cp:coreProperties>
</file>