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70" r:id="rId2"/>
    <p:sldId id="263" r:id="rId3"/>
    <p:sldId id="269" r:id="rId4"/>
    <p:sldId id="265" r:id="rId5"/>
    <p:sldId id="264" r:id="rId6"/>
    <p:sldId id="268" r:id="rId7"/>
    <p:sldId id="256"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eryl Ann Brown" initials="CAB" lastIdx="1" clrIdx="0">
    <p:extLst>
      <p:ext uri="{19B8F6BF-5375-455C-9EA6-DF929625EA0E}">
        <p15:presenceInfo xmlns:p15="http://schemas.microsoft.com/office/powerpoint/2012/main" userId="S::cah65@cornell.edu::91bca7a3-9225-4118-81f7-e28385b3b24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1512" autoAdjust="0"/>
  </p:normalViewPr>
  <p:slideViewPr>
    <p:cSldViewPr snapToGrid="0">
      <p:cViewPr varScale="1">
        <p:scale>
          <a:sx n="94" d="100"/>
          <a:sy n="94" d="100"/>
        </p:scale>
        <p:origin x="1230" y="78"/>
      </p:cViewPr>
      <p:guideLst/>
    </p:cSldViewPr>
  </p:slideViewPr>
  <p:notesTextViewPr>
    <p:cViewPr>
      <p:scale>
        <a:sx n="1" d="1"/>
        <a:sy n="1" d="1"/>
      </p:scale>
      <p:origin x="0" y="0"/>
    </p:cViewPr>
  </p:notesTextViewPr>
  <p:sorterViewPr>
    <p:cViewPr>
      <p:scale>
        <a:sx n="200" d="100"/>
        <a:sy n="2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5ABE1E-5300-4879-A2CE-62F1C90A3970}" type="datetimeFigureOut">
              <a:rPr lang="en-US" smtClean="0"/>
              <a:t>6/24/2022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DC4D1B-67F9-4E94-8EB6-E2E1FD02624D}" type="slidenum">
              <a:rPr lang="en-US" smtClean="0"/>
              <a:t>‹#›</a:t>
            </a:fld>
            <a:endParaRPr lang="en-US"/>
          </a:p>
        </p:txBody>
      </p:sp>
    </p:spTree>
    <p:extLst>
      <p:ext uri="{BB962C8B-B14F-4D97-AF65-F5344CB8AC3E}">
        <p14:creationId xmlns:p14="http://schemas.microsoft.com/office/powerpoint/2010/main" val="22424755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NYSDEC recently issued a modified State Pollution Discharge Elimination System (SPDES) permit (NY0244741) for the Cornell University Lake Source Cooling (LSC) facility. The revised permit requires that new building connections to Cornell’s district chilled water system use an approved Offset Best Management Practice (Offset BMP) to offset any additional mass of Total Phosphorus (TP) transferred into the southern shelf of Cayuga Lake (Segment 4), annually between May 1 and September 30, via the LSC outfall. </a:t>
            </a:r>
          </a:p>
          <a:p>
            <a:endParaRPr lang="en-US" sz="1200" b="0" i="0" u="none" strike="noStrike"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smtClean="0">
                <a:solidFill>
                  <a:schemeClr val="tx1"/>
                </a:solidFill>
                <a:effectLst/>
                <a:latin typeface="+mn-lt"/>
                <a:ea typeface="+mn-ea"/>
                <a:cs typeface="+mn-cs"/>
              </a:rPr>
              <a:t>Clean Water Act Section 303(d): Impaired Waters and Total Maximum Daily Loads (TMDLs)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The goal of the Clean Water Act (CWA) is "to restore and maintain the chemical, physical, and biological integrity of the Nation's waters" (33 U.S.C §1251(a)). Under section 303(d) of the CWA, states, territories and authorized tribes, collectively referred to in the act as "states," are required to develop lists of impaired waters.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As part of the CWA, states must establish water quality standards (WQS) for waters within their borders. Such standards designate the use of the particular waterbody (</a:t>
            </a:r>
            <a:r>
              <a:rPr lang="en-US" sz="1200" b="0" i="1" kern="1200" dirty="0" smtClean="0">
                <a:solidFill>
                  <a:schemeClr val="tx1"/>
                </a:solidFill>
                <a:effectLst/>
                <a:latin typeface="+mn-lt"/>
                <a:ea typeface="+mn-ea"/>
                <a:cs typeface="+mn-cs"/>
              </a:rPr>
              <a:t>e.g., </a:t>
            </a:r>
            <a:r>
              <a:rPr lang="en-US" sz="1200" b="0" i="0" kern="1200" dirty="0" smtClean="0">
                <a:solidFill>
                  <a:schemeClr val="tx1"/>
                </a:solidFill>
                <a:effectLst/>
                <a:latin typeface="+mn-lt"/>
                <a:ea typeface="+mn-ea"/>
                <a:cs typeface="+mn-cs"/>
              </a:rPr>
              <a:t>recreation or protection of aquatic life), establish water quality criteria to protect the waterbody, and adopt requirements to protect and maintain healthy waters.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States then must develop a TMDL for every pollutant/waterbody combination on the list. An essential component of a TMDL is the calculation of the maximum amount of a pollutant that can occur in waterbody and still meet WQS. Within the TMDL the state allocates this loading capacity among the various point sources and non-point sources. Permits for point sources are issued through EPA’s National Pollutant Discharge Elimination System, or NPDES program.</a:t>
            </a:r>
            <a:endParaRPr lang="en-US" sz="1200" b="1" i="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1DC4D1B-67F9-4E94-8EB6-E2E1FD02624D}" type="slidenum">
              <a:rPr lang="en-US" smtClean="0"/>
              <a:t>3</a:t>
            </a:fld>
            <a:endParaRPr lang="en-US"/>
          </a:p>
        </p:txBody>
      </p:sp>
    </p:spTree>
    <p:extLst>
      <p:ext uri="{BB962C8B-B14F-4D97-AF65-F5344CB8AC3E}">
        <p14:creationId xmlns:p14="http://schemas.microsoft.com/office/powerpoint/2010/main" val="16089521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TP offset requirement will apply to new facilities that have not </a:t>
            </a:r>
            <a:r>
              <a:rPr lang="en-US" sz="1200" b="0" i="0" u="none" strike="noStrike" kern="1200" baseline="0" dirty="0" smtClean="0">
                <a:solidFill>
                  <a:schemeClr val="tx1"/>
                </a:solidFill>
                <a:latin typeface="+mn-lt"/>
                <a:ea typeface="+mn-ea"/>
                <a:cs typeface="+mn-cs"/>
              </a:rPr>
              <a:t>received </a:t>
            </a:r>
            <a:r>
              <a:rPr lang="en-US" sz="1200" b="0" i="0" u="none" strike="noStrike" kern="1200" baseline="0" dirty="0" smtClean="0">
                <a:solidFill>
                  <a:schemeClr val="tx1"/>
                </a:solidFill>
                <a:latin typeface="+mn-lt"/>
                <a:ea typeface="+mn-ea"/>
                <a:cs typeface="+mn-cs"/>
              </a:rPr>
              <a:t>a building permit, and existing facilities that were not previously connected to the LSC system before the effective date of the SPDES permit modification (6/1/2020). </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Planned CW connections that will </a:t>
            </a:r>
            <a:r>
              <a:rPr lang="en-US" sz="1200" kern="1200" dirty="0" smtClean="0">
                <a:solidFill>
                  <a:schemeClr val="tx1"/>
                </a:solidFill>
                <a:effectLst/>
                <a:latin typeface="+mn-lt"/>
                <a:ea typeface="+mn-ea"/>
                <a:cs typeface="+mn-cs"/>
              </a:rPr>
              <a:t>result in a </a:t>
            </a:r>
            <a:r>
              <a:rPr lang="en-US" sz="1200" kern="1200" dirty="0" smtClean="0">
                <a:solidFill>
                  <a:schemeClr val="tx1"/>
                </a:solidFill>
                <a:effectLst/>
                <a:latin typeface="+mn-lt"/>
                <a:ea typeface="+mn-ea"/>
                <a:cs typeface="+mn-cs"/>
              </a:rPr>
              <a:t>TP </a:t>
            </a:r>
            <a:r>
              <a:rPr lang="en-US" sz="1200" kern="1200" dirty="0" smtClean="0">
                <a:solidFill>
                  <a:schemeClr val="tx1"/>
                </a:solidFill>
                <a:effectLst/>
                <a:latin typeface="+mn-lt"/>
                <a:ea typeface="+mn-ea"/>
                <a:cs typeface="+mn-cs"/>
              </a:rPr>
              <a:t>offset requirement:</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CIS:  184 tons peak per the energy model</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Atkinson MDB:  317 tons peak per the energy model</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Balch:  280 peak tons (which is my estimate since still waiting for a number from consultant</a:t>
            </a:r>
          </a:p>
          <a:p>
            <a:endParaRPr lang="en-US" dirty="0"/>
          </a:p>
        </p:txBody>
      </p:sp>
      <p:sp>
        <p:nvSpPr>
          <p:cNvPr id="4" name="Slide Number Placeholder 3"/>
          <p:cNvSpPr>
            <a:spLocks noGrp="1"/>
          </p:cNvSpPr>
          <p:nvPr>
            <p:ph type="sldNum" sz="quarter" idx="10"/>
          </p:nvPr>
        </p:nvSpPr>
        <p:spPr/>
        <p:txBody>
          <a:bodyPr/>
          <a:lstStyle/>
          <a:p>
            <a:fld id="{B1DC4D1B-67F9-4E94-8EB6-E2E1FD02624D}" type="slidenum">
              <a:rPr lang="en-US" smtClean="0"/>
              <a:t>5</a:t>
            </a:fld>
            <a:endParaRPr lang="en-US"/>
          </a:p>
        </p:txBody>
      </p:sp>
    </p:spTree>
    <p:extLst>
      <p:ext uri="{BB962C8B-B14F-4D97-AF65-F5344CB8AC3E}">
        <p14:creationId xmlns:p14="http://schemas.microsoft.com/office/powerpoint/2010/main" val="333989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smtClean="0">
                <a:solidFill>
                  <a:schemeClr val="tx1"/>
                </a:solidFill>
                <a:effectLst/>
                <a:latin typeface="+mn-lt"/>
                <a:ea typeface="+mn-ea"/>
                <a:cs typeface="+mn-cs"/>
              </a:rPr>
              <a:t>Stormwater</a:t>
            </a:r>
            <a:r>
              <a:rPr lang="en-US"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enhanced phosphorus offset timeline is as follows:</a:t>
            </a:r>
          </a:p>
          <a:p>
            <a:r>
              <a:rPr lang="en-US" sz="1200" kern="1200" dirty="0" smtClean="0">
                <a:solidFill>
                  <a:schemeClr val="tx1"/>
                </a:solidFill>
                <a:effectLst/>
                <a:latin typeface="+mn-lt"/>
                <a:ea typeface="+mn-ea"/>
                <a:cs typeface="+mn-cs"/>
              </a:rPr>
              <a:t> </a:t>
            </a:r>
          </a:p>
          <a:p>
            <a:pPr marL="228600" lvl="0" indent="-228600">
              <a:buAutoNum type="arabicParenR"/>
            </a:pPr>
            <a:r>
              <a:rPr lang="en-US" sz="1200" kern="1200" dirty="0" smtClean="0">
                <a:solidFill>
                  <a:schemeClr val="tx1"/>
                </a:solidFill>
                <a:effectLst/>
                <a:latin typeface="+mn-lt"/>
                <a:ea typeface="+mn-ea"/>
                <a:cs typeface="+mn-cs"/>
              </a:rPr>
              <a:t>The Cayuga Lake Southern End Phosphorus Impairment TMDL draft was issued by DEC for review and comment last summer. They are reviewing comments and will either issue a second draft or final TMDL, date TBD. There were many comments objecting to their data and conclusions, so the review period could end as early as this summer or may take over five </a:t>
            </a:r>
            <a:r>
              <a:rPr lang="en-US" sz="1200" kern="1200" dirty="0" smtClean="0">
                <a:solidFill>
                  <a:schemeClr val="tx1"/>
                </a:solidFill>
                <a:effectLst/>
                <a:latin typeface="+mn-lt"/>
                <a:ea typeface="+mn-ea"/>
                <a:cs typeface="+mn-cs"/>
              </a:rPr>
              <a:t>years.</a:t>
            </a:r>
          </a:p>
          <a:p>
            <a:pPr marL="228600" lvl="0" indent="-228600">
              <a:buAutoNum type="arabicParenR"/>
            </a:pPr>
            <a:r>
              <a:rPr lang="en-US" sz="1200" kern="1200" dirty="0" smtClean="0">
                <a:solidFill>
                  <a:schemeClr val="tx1"/>
                </a:solidFill>
                <a:effectLst/>
                <a:latin typeface="+mn-lt"/>
                <a:ea typeface="+mn-ea"/>
                <a:cs typeface="+mn-cs"/>
              </a:rPr>
              <a:t>Once </a:t>
            </a:r>
            <a:r>
              <a:rPr lang="en-US" sz="1200" kern="1200" dirty="0" smtClean="0">
                <a:solidFill>
                  <a:schemeClr val="tx1"/>
                </a:solidFill>
                <a:effectLst/>
                <a:latin typeface="+mn-lt"/>
                <a:ea typeface="+mn-ea"/>
                <a:cs typeface="+mn-cs"/>
              </a:rPr>
              <a:t>the TMDL is final, the next layer of regulation is the SPDES </a:t>
            </a:r>
            <a:r>
              <a:rPr lang="en-US" sz="1200" kern="1200" dirty="0" err="1" smtClean="0">
                <a:solidFill>
                  <a:schemeClr val="tx1"/>
                </a:solidFill>
                <a:effectLst/>
                <a:latin typeface="+mn-lt"/>
                <a:ea typeface="+mn-ea"/>
                <a:cs typeface="+mn-cs"/>
              </a:rPr>
              <a:t>Stormwater</a:t>
            </a:r>
            <a:r>
              <a:rPr lang="en-US" sz="1200" kern="1200" dirty="0" smtClean="0">
                <a:solidFill>
                  <a:schemeClr val="tx1"/>
                </a:solidFill>
                <a:effectLst/>
                <a:latin typeface="+mn-lt"/>
                <a:ea typeface="+mn-ea"/>
                <a:cs typeface="+mn-cs"/>
              </a:rPr>
              <a:t> Permit for Construction Activities. There are specific regulations that apply to watersheds that are deemed impaired with a TMDL. TMDL’s that are finalized are included in an Appendix of that permit and given specific conditions for phosphorus impairment, at that point we would not be able to claim credit for extra phosphorus removal because it would be what is already required by permit and not above and beyond. </a:t>
            </a:r>
            <a:r>
              <a:rPr lang="en-US" sz="1200" kern="1200" dirty="0" smtClean="0">
                <a:solidFill>
                  <a:schemeClr val="tx1"/>
                </a:solidFill>
                <a:effectLst/>
                <a:latin typeface="+mn-lt"/>
                <a:ea typeface="+mn-ea"/>
                <a:cs typeface="+mn-cs"/>
              </a:rPr>
              <a:t>DEC has stated that </a:t>
            </a:r>
            <a:r>
              <a:rPr lang="en-US" sz="1200" kern="1200" dirty="0" smtClean="0">
                <a:solidFill>
                  <a:schemeClr val="tx1"/>
                </a:solidFill>
                <a:effectLst/>
                <a:latin typeface="+mn-lt"/>
                <a:ea typeface="+mn-ea"/>
                <a:cs typeface="+mn-cs"/>
              </a:rPr>
              <a:t>developers would not need to meet enhanced phosphorus design requirements until the watershed was specifically included in that Appendix of the permit. The next issuance of a revision of this permit will be in 2025 and is on 5 year cycles. If the TMDL is not final before 2025, it will not be included until the next revision in 2030 – unless they modify the permit during that cycle to specifically include the TMDL once it’s been finalized, which NYSDEC stated was unlikely.</a:t>
            </a:r>
          </a:p>
          <a:p>
            <a:endParaRPr lang="en-US" dirty="0"/>
          </a:p>
        </p:txBody>
      </p:sp>
      <p:sp>
        <p:nvSpPr>
          <p:cNvPr id="4" name="Slide Number Placeholder 3"/>
          <p:cNvSpPr>
            <a:spLocks noGrp="1"/>
          </p:cNvSpPr>
          <p:nvPr>
            <p:ph type="sldNum" sz="quarter" idx="10"/>
          </p:nvPr>
        </p:nvSpPr>
        <p:spPr/>
        <p:txBody>
          <a:bodyPr/>
          <a:lstStyle/>
          <a:p>
            <a:fld id="{B1DC4D1B-67F9-4E94-8EB6-E2E1FD02624D}" type="slidenum">
              <a:rPr lang="en-US" smtClean="0"/>
              <a:t>6</a:t>
            </a:fld>
            <a:endParaRPr lang="en-US"/>
          </a:p>
        </p:txBody>
      </p:sp>
    </p:spTree>
    <p:extLst>
      <p:ext uri="{BB962C8B-B14F-4D97-AF65-F5344CB8AC3E}">
        <p14:creationId xmlns:p14="http://schemas.microsoft.com/office/powerpoint/2010/main" val="4030025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E60B5-F9E2-4E64-8EE4-527B10D1820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94FA2F5-0663-45B9-A3F0-31DA86D0D22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E79D932-F86E-457A-87FB-B49EAE7D50BC}"/>
              </a:ext>
            </a:extLst>
          </p:cNvPr>
          <p:cNvSpPr>
            <a:spLocks noGrp="1"/>
          </p:cNvSpPr>
          <p:nvPr>
            <p:ph type="dt" sz="half" idx="10"/>
          </p:nvPr>
        </p:nvSpPr>
        <p:spPr/>
        <p:txBody>
          <a:bodyPr/>
          <a:lstStyle/>
          <a:p>
            <a:fld id="{B226F0D9-0BDE-4F7D-A01C-BE5E390967C1}" type="datetimeFigureOut">
              <a:rPr lang="en-US" smtClean="0"/>
              <a:t>6/24/2022</a:t>
            </a:fld>
            <a:endParaRPr lang="en-US"/>
          </a:p>
        </p:txBody>
      </p:sp>
      <p:sp>
        <p:nvSpPr>
          <p:cNvPr id="5" name="Footer Placeholder 4">
            <a:extLst>
              <a:ext uri="{FF2B5EF4-FFF2-40B4-BE49-F238E27FC236}">
                <a16:creationId xmlns:a16="http://schemas.microsoft.com/office/drawing/2014/main" id="{22DEF693-ECA6-446A-B874-3EAE7CB667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497343-6A3F-4DEC-9B5F-ED31A4B8C09C}"/>
              </a:ext>
            </a:extLst>
          </p:cNvPr>
          <p:cNvSpPr>
            <a:spLocks noGrp="1"/>
          </p:cNvSpPr>
          <p:nvPr>
            <p:ph type="sldNum" sz="quarter" idx="12"/>
          </p:nvPr>
        </p:nvSpPr>
        <p:spPr/>
        <p:txBody>
          <a:bodyPr/>
          <a:lstStyle/>
          <a:p>
            <a:fld id="{991E2E8D-2516-47CC-A6F8-0D890F5CF5E9}" type="slidenum">
              <a:rPr lang="en-US" smtClean="0"/>
              <a:t>‹#›</a:t>
            </a:fld>
            <a:endParaRPr lang="en-US"/>
          </a:p>
        </p:txBody>
      </p:sp>
    </p:spTree>
    <p:extLst>
      <p:ext uri="{BB962C8B-B14F-4D97-AF65-F5344CB8AC3E}">
        <p14:creationId xmlns:p14="http://schemas.microsoft.com/office/powerpoint/2010/main" val="22029902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ED40D-40AF-4A11-9FB9-A403E8FDA70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FCC5366-8CB5-4522-B4DB-BE5A0A2A521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A944AE-F052-44C4-848C-5D9BA66F5FAE}"/>
              </a:ext>
            </a:extLst>
          </p:cNvPr>
          <p:cNvSpPr>
            <a:spLocks noGrp="1"/>
          </p:cNvSpPr>
          <p:nvPr>
            <p:ph type="dt" sz="half" idx="10"/>
          </p:nvPr>
        </p:nvSpPr>
        <p:spPr/>
        <p:txBody>
          <a:bodyPr/>
          <a:lstStyle/>
          <a:p>
            <a:fld id="{B226F0D9-0BDE-4F7D-A01C-BE5E390967C1}" type="datetimeFigureOut">
              <a:rPr lang="en-US" smtClean="0"/>
              <a:t>6/24/2022</a:t>
            </a:fld>
            <a:endParaRPr lang="en-US"/>
          </a:p>
        </p:txBody>
      </p:sp>
      <p:sp>
        <p:nvSpPr>
          <p:cNvPr id="5" name="Footer Placeholder 4">
            <a:extLst>
              <a:ext uri="{FF2B5EF4-FFF2-40B4-BE49-F238E27FC236}">
                <a16:creationId xmlns:a16="http://schemas.microsoft.com/office/drawing/2014/main" id="{6CDD8A66-2C7A-4C15-AA09-6B50A13EAE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A951EF-2996-4641-9270-FF90E2A925C3}"/>
              </a:ext>
            </a:extLst>
          </p:cNvPr>
          <p:cNvSpPr>
            <a:spLocks noGrp="1"/>
          </p:cNvSpPr>
          <p:nvPr>
            <p:ph type="sldNum" sz="quarter" idx="12"/>
          </p:nvPr>
        </p:nvSpPr>
        <p:spPr/>
        <p:txBody>
          <a:bodyPr/>
          <a:lstStyle/>
          <a:p>
            <a:fld id="{991E2E8D-2516-47CC-A6F8-0D890F5CF5E9}" type="slidenum">
              <a:rPr lang="en-US" smtClean="0"/>
              <a:t>‹#›</a:t>
            </a:fld>
            <a:endParaRPr lang="en-US"/>
          </a:p>
        </p:txBody>
      </p:sp>
    </p:spTree>
    <p:extLst>
      <p:ext uri="{BB962C8B-B14F-4D97-AF65-F5344CB8AC3E}">
        <p14:creationId xmlns:p14="http://schemas.microsoft.com/office/powerpoint/2010/main" val="8818167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67336FE-9CA2-414A-974F-7C875C66169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DDF553F-6628-43E1-84C7-95BBC959A6E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5952F0-B2EC-4CA0-A7A9-4E5923004254}"/>
              </a:ext>
            </a:extLst>
          </p:cNvPr>
          <p:cNvSpPr>
            <a:spLocks noGrp="1"/>
          </p:cNvSpPr>
          <p:nvPr>
            <p:ph type="dt" sz="half" idx="10"/>
          </p:nvPr>
        </p:nvSpPr>
        <p:spPr/>
        <p:txBody>
          <a:bodyPr/>
          <a:lstStyle/>
          <a:p>
            <a:fld id="{B226F0D9-0BDE-4F7D-A01C-BE5E390967C1}" type="datetimeFigureOut">
              <a:rPr lang="en-US" smtClean="0"/>
              <a:t>6/24/2022</a:t>
            </a:fld>
            <a:endParaRPr lang="en-US"/>
          </a:p>
        </p:txBody>
      </p:sp>
      <p:sp>
        <p:nvSpPr>
          <p:cNvPr id="5" name="Footer Placeholder 4">
            <a:extLst>
              <a:ext uri="{FF2B5EF4-FFF2-40B4-BE49-F238E27FC236}">
                <a16:creationId xmlns:a16="http://schemas.microsoft.com/office/drawing/2014/main" id="{3B4D8097-D76D-4D85-8339-0E84A9D9CF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D2463B-0EA2-49A6-B866-FF9485278B13}"/>
              </a:ext>
            </a:extLst>
          </p:cNvPr>
          <p:cNvSpPr>
            <a:spLocks noGrp="1"/>
          </p:cNvSpPr>
          <p:nvPr>
            <p:ph type="sldNum" sz="quarter" idx="12"/>
          </p:nvPr>
        </p:nvSpPr>
        <p:spPr/>
        <p:txBody>
          <a:bodyPr/>
          <a:lstStyle/>
          <a:p>
            <a:fld id="{991E2E8D-2516-47CC-A6F8-0D890F5CF5E9}" type="slidenum">
              <a:rPr lang="en-US" smtClean="0"/>
              <a:t>‹#›</a:t>
            </a:fld>
            <a:endParaRPr lang="en-US"/>
          </a:p>
        </p:txBody>
      </p:sp>
    </p:spTree>
    <p:extLst>
      <p:ext uri="{BB962C8B-B14F-4D97-AF65-F5344CB8AC3E}">
        <p14:creationId xmlns:p14="http://schemas.microsoft.com/office/powerpoint/2010/main" val="35008727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166256" y="6356352"/>
            <a:ext cx="4114800" cy="365125"/>
          </a:xfrm>
        </p:spPr>
        <p:txBody>
          <a:bodyPr/>
          <a:lstStyle>
            <a:lvl1pPr>
              <a:defRPr/>
            </a:lvl1pPr>
          </a:lstStyle>
          <a:p>
            <a:endParaRPr lang="en-US"/>
          </a:p>
        </p:txBody>
      </p:sp>
      <p:sp>
        <p:nvSpPr>
          <p:cNvPr id="10" name="Rectangle 9"/>
          <p:cNvSpPr/>
          <p:nvPr/>
        </p:nvSpPr>
        <p:spPr>
          <a:xfrm>
            <a:off x="0" y="1"/>
            <a:ext cx="12192000" cy="222251"/>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51"/>
          </a:p>
        </p:txBody>
      </p:sp>
      <p:sp>
        <p:nvSpPr>
          <p:cNvPr id="3" name="Text Placeholder 2"/>
          <p:cNvSpPr>
            <a:spLocks noGrp="1"/>
          </p:cNvSpPr>
          <p:nvPr>
            <p:ph type="body" sz="quarter" idx="13"/>
          </p:nvPr>
        </p:nvSpPr>
        <p:spPr>
          <a:xfrm>
            <a:off x="381005" y="1358905"/>
            <a:ext cx="11571817" cy="39989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a:xfrm>
            <a:off x="1227437" y="304800"/>
            <a:ext cx="10723771" cy="685800"/>
          </a:xfrm>
        </p:spPr>
        <p:txBody>
          <a:bodyPr>
            <a:noAutofit/>
          </a:bodyPr>
          <a:lstStyle>
            <a:lvl1pPr algn="ctr">
              <a:defRPr sz="4400" b="1"/>
            </a:lvl1pPr>
          </a:lstStyle>
          <a:p>
            <a:r>
              <a:rPr lang="en-US"/>
              <a:t>Click to edit Master title style</a:t>
            </a:r>
          </a:p>
        </p:txBody>
      </p:sp>
      <p:pic>
        <p:nvPicPr>
          <p:cNvPr id="8" name="Picture 7" descr="cu screen b31b1b.psd"/>
          <p:cNvPicPr>
            <a:picLocks noChangeAspect="1"/>
          </p:cNvPicPr>
          <p:nvPr userDrawn="1"/>
        </p:nvPicPr>
        <p:blipFill rotWithShape="1">
          <a:blip r:embed="rId2" cstate="print">
            <a:extLst>
              <a:ext uri="{28A0092B-C50C-407E-A947-70E740481C1C}">
                <a14:useLocalDpi xmlns:a14="http://schemas.microsoft.com/office/drawing/2010/main" val="0"/>
              </a:ext>
            </a:extLst>
          </a:blip>
          <a:srcRect r="70374"/>
          <a:stretch/>
        </p:blipFill>
        <p:spPr>
          <a:xfrm>
            <a:off x="166256" y="280869"/>
            <a:ext cx="880533" cy="806536"/>
          </a:xfrm>
          <a:prstGeom prst="rect">
            <a:avLst/>
          </a:prstGeom>
        </p:spPr>
      </p:pic>
    </p:spTree>
    <p:extLst>
      <p:ext uri="{BB962C8B-B14F-4D97-AF65-F5344CB8AC3E}">
        <p14:creationId xmlns:p14="http://schemas.microsoft.com/office/powerpoint/2010/main" val="2172306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4656D5-1AA6-41EA-BF1D-6C9F91E4FEB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CA5115E-693F-49F2-98FE-F25C2E7752B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6928C4-E6FF-44D9-9227-D6A5D30EF9DA}"/>
              </a:ext>
            </a:extLst>
          </p:cNvPr>
          <p:cNvSpPr>
            <a:spLocks noGrp="1"/>
          </p:cNvSpPr>
          <p:nvPr>
            <p:ph type="dt" sz="half" idx="10"/>
          </p:nvPr>
        </p:nvSpPr>
        <p:spPr/>
        <p:txBody>
          <a:bodyPr/>
          <a:lstStyle/>
          <a:p>
            <a:fld id="{B226F0D9-0BDE-4F7D-A01C-BE5E390967C1}" type="datetimeFigureOut">
              <a:rPr lang="en-US" smtClean="0"/>
              <a:t>6/24/2022</a:t>
            </a:fld>
            <a:endParaRPr lang="en-US"/>
          </a:p>
        </p:txBody>
      </p:sp>
      <p:sp>
        <p:nvSpPr>
          <p:cNvPr id="5" name="Footer Placeholder 4">
            <a:extLst>
              <a:ext uri="{FF2B5EF4-FFF2-40B4-BE49-F238E27FC236}">
                <a16:creationId xmlns:a16="http://schemas.microsoft.com/office/drawing/2014/main" id="{020499BC-0FE0-4BD8-92DC-A4D2EE197A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5B8355-0E61-42A6-8A92-986B7318544A}"/>
              </a:ext>
            </a:extLst>
          </p:cNvPr>
          <p:cNvSpPr>
            <a:spLocks noGrp="1"/>
          </p:cNvSpPr>
          <p:nvPr>
            <p:ph type="sldNum" sz="quarter" idx="12"/>
          </p:nvPr>
        </p:nvSpPr>
        <p:spPr/>
        <p:txBody>
          <a:bodyPr/>
          <a:lstStyle/>
          <a:p>
            <a:fld id="{991E2E8D-2516-47CC-A6F8-0D890F5CF5E9}" type="slidenum">
              <a:rPr lang="en-US" smtClean="0"/>
              <a:t>‹#›</a:t>
            </a:fld>
            <a:endParaRPr lang="en-US"/>
          </a:p>
        </p:txBody>
      </p:sp>
    </p:spTree>
    <p:extLst>
      <p:ext uri="{BB962C8B-B14F-4D97-AF65-F5344CB8AC3E}">
        <p14:creationId xmlns:p14="http://schemas.microsoft.com/office/powerpoint/2010/main" val="38005646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BFA72-74DB-4A1E-A44D-6B6EA912B92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F573C0E-705C-4183-B36C-CBAC2DB271C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7B9F096-CC8A-4EF8-9224-4CFDBAFA6C52}"/>
              </a:ext>
            </a:extLst>
          </p:cNvPr>
          <p:cNvSpPr>
            <a:spLocks noGrp="1"/>
          </p:cNvSpPr>
          <p:nvPr>
            <p:ph type="dt" sz="half" idx="10"/>
          </p:nvPr>
        </p:nvSpPr>
        <p:spPr/>
        <p:txBody>
          <a:bodyPr/>
          <a:lstStyle/>
          <a:p>
            <a:fld id="{B226F0D9-0BDE-4F7D-A01C-BE5E390967C1}" type="datetimeFigureOut">
              <a:rPr lang="en-US" smtClean="0"/>
              <a:t>6/24/2022</a:t>
            </a:fld>
            <a:endParaRPr lang="en-US"/>
          </a:p>
        </p:txBody>
      </p:sp>
      <p:sp>
        <p:nvSpPr>
          <p:cNvPr id="5" name="Footer Placeholder 4">
            <a:extLst>
              <a:ext uri="{FF2B5EF4-FFF2-40B4-BE49-F238E27FC236}">
                <a16:creationId xmlns:a16="http://schemas.microsoft.com/office/drawing/2014/main" id="{DF9C74C3-DF6B-4C7F-BA0E-88E3E23CA2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4B61CA-844C-47E1-854D-7B4A14730208}"/>
              </a:ext>
            </a:extLst>
          </p:cNvPr>
          <p:cNvSpPr>
            <a:spLocks noGrp="1"/>
          </p:cNvSpPr>
          <p:nvPr>
            <p:ph type="sldNum" sz="quarter" idx="12"/>
          </p:nvPr>
        </p:nvSpPr>
        <p:spPr/>
        <p:txBody>
          <a:bodyPr/>
          <a:lstStyle/>
          <a:p>
            <a:fld id="{991E2E8D-2516-47CC-A6F8-0D890F5CF5E9}" type="slidenum">
              <a:rPr lang="en-US" smtClean="0"/>
              <a:t>‹#›</a:t>
            </a:fld>
            <a:endParaRPr lang="en-US"/>
          </a:p>
        </p:txBody>
      </p:sp>
    </p:spTree>
    <p:extLst>
      <p:ext uri="{BB962C8B-B14F-4D97-AF65-F5344CB8AC3E}">
        <p14:creationId xmlns:p14="http://schemas.microsoft.com/office/powerpoint/2010/main" val="40799819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78689-CF75-46FC-8C04-B0692A91B6C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10D80A0-A423-49EF-A3F2-0A6B2201BC0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FE3918B-EAF5-41F2-91FC-3000340177F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A8E3676-F75D-4DA1-8D12-01E292AA312E}"/>
              </a:ext>
            </a:extLst>
          </p:cNvPr>
          <p:cNvSpPr>
            <a:spLocks noGrp="1"/>
          </p:cNvSpPr>
          <p:nvPr>
            <p:ph type="dt" sz="half" idx="10"/>
          </p:nvPr>
        </p:nvSpPr>
        <p:spPr/>
        <p:txBody>
          <a:bodyPr/>
          <a:lstStyle/>
          <a:p>
            <a:fld id="{B226F0D9-0BDE-4F7D-A01C-BE5E390967C1}" type="datetimeFigureOut">
              <a:rPr lang="en-US" smtClean="0"/>
              <a:t>6/24/2022</a:t>
            </a:fld>
            <a:endParaRPr lang="en-US"/>
          </a:p>
        </p:txBody>
      </p:sp>
      <p:sp>
        <p:nvSpPr>
          <p:cNvPr id="6" name="Footer Placeholder 5">
            <a:extLst>
              <a:ext uri="{FF2B5EF4-FFF2-40B4-BE49-F238E27FC236}">
                <a16:creationId xmlns:a16="http://schemas.microsoft.com/office/drawing/2014/main" id="{10332D79-37F1-45E1-B2E7-ED285B7624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871DC7-7E31-48D2-8CA3-A191BD43810B}"/>
              </a:ext>
            </a:extLst>
          </p:cNvPr>
          <p:cNvSpPr>
            <a:spLocks noGrp="1"/>
          </p:cNvSpPr>
          <p:nvPr>
            <p:ph type="sldNum" sz="quarter" idx="12"/>
          </p:nvPr>
        </p:nvSpPr>
        <p:spPr/>
        <p:txBody>
          <a:bodyPr/>
          <a:lstStyle/>
          <a:p>
            <a:fld id="{991E2E8D-2516-47CC-A6F8-0D890F5CF5E9}" type="slidenum">
              <a:rPr lang="en-US" smtClean="0"/>
              <a:t>‹#›</a:t>
            </a:fld>
            <a:endParaRPr lang="en-US"/>
          </a:p>
        </p:txBody>
      </p:sp>
    </p:spTree>
    <p:extLst>
      <p:ext uri="{BB962C8B-B14F-4D97-AF65-F5344CB8AC3E}">
        <p14:creationId xmlns:p14="http://schemas.microsoft.com/office/powerpoint/2010/main" val="15565142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B7F4C-3BD6-448B-AB49-FCF399C8248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B260701-0EF0-425B-9A72-F1F845B5A38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C8A2D1A-9233-45E3-AAC4-C932E4992BC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B163A9C-F005-4695-966A-4C96E725340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9AA8E93-EED3-4E7C-8446-FE209DD55E1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97FA0DE-DE6D-4533-BC23-57DB08D3949D}"/>
              </a:ext>
            </a:extLst>
          </p:cNvPr>
          <p:cNvSpPr>
            <a:spLocks noGrp="1"/>
          </p:cNvSpPr>
          <p:nvPr>
            <p:ph type="dt" sz="half" idx="10"/>
          </p:nvPr>
        </p:nvSpPr>
        <p:spPr/>
        <p:txBody>
          <a:bodyPr/>
          <a:lstStyle/>
          <a:p>
            <a:fld id="{B226F0D9-0BDE-4F7D-A01C-BE5E390967C1}" type="datetimeFigureOut">
              <a:rPr lang="en-US" smtClean="0"/>
              <a:t>6/24/2022</a:t>
            </a:fld>
            <a:endParaRPr lang="en-US"/>
          </a:p>
        </p:txBody>
      </p:sp>
      <p:sp>
        <p:nvSpPr>
          <p:cNvPr id="8" name="Footer Placeholder 7">
            <a:extLst>
              <a:ext uri="{FF2B5EF4-FFF2-40B4-BE49-F238E27FC236}">
                <a16:creationId xmlns:a16="http://schemas.microsoft.com/office/drawing/2014/main" id="{A27D9139-53B1-4CD1-AD46-97F89685B54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BD07A66-3D9E-4F7D-8B31-E3475F54D1A1}"/>
              </a:ext>
            </a:extLst>
          </p:cNvPr>
          <p:cNvSpPr>
            <a:spLocks noGrp="1"/>
          </p:cNvSpPr>
          <p:nvPr>
            <p:ph type="sldNum" sz="quarter" idx="12"/>
          </p:nvPr>
        </p:nvSpPr>
        <p:spPr/>
        <p:txBody>
          <a:bodyPr/>
          <a:lstStyle/>
          <a:p>
            <a:fld id="{991E2E8D-2516-47CC-A6F8-0D890F5CF5E9}" type="slidenum">
              <a:rPr lang="en-US" smtClean="0"/>
              <a:t>‹#›</a:t>
            </a:fld>
            <a:endParaRPr lang="en-US"/>
          </a:p>
        </p:txBody>
      </p:sp>
    </p:spTree>
    <p:extLst>
      <p:ext uri="{BB962C8B-B14F-4D97-AF65-F5344CB8AC3E}">
        <p14:creationId xmlns:p14="http://schemas.microsoft.com/office/powerpoint/2010/main" val="33347725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6D97C-4554-490B-8376-369CF3B0D6F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119D04B-5FED-415C-B0A9-E7DEECC0061A}"/>
              </a:ext>
            </a:extLst>
          </p:cNvPr>
          <p:cNvSpPr>
            <a:spLocks noGrp="1"/>
          </p:cNvSpPr>
          <p:nvPr>
            <p:ph type="dt" sz="half" idx="10"/>
          </p:nvPr>
        </p:nvSpPr>
        <p:spPr/>
        <p:txBody>
          <a:bodyPr/>
          <a:lstStyle/>
          <a:p>
            <a:fld id="{B226F0D9-0BDE-4F7D-A01C-BE5E390967C1}" type="datetimeFigureOut">
              <a:rPr lang="en-US" smtClean="0"/>
              <a:t>6/24/2022</a:t>
            </a:fld>
            <a:endParaRPr lang="en-US"/>
          </a:p>
        </p:txBody>
      </p:sp>
      <p:sp>
        <p:nvSpPr>
          <p:cNvPr id="4" name="Footer Placeholder 3">
            <a:extLst>
              <a:ext uri="{FF2B5EF4-FFF2-40B4-BE49-F238E27FC236}">
                <a16:creationId xmlns:a16="http://schemas.microsoft.com/office/drawing/2014/main" id="{B869B154-FE7A-450C-AC71-70C7598AEA9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24118E5-A18D-4693-991C-B73EA9C0EFC0}"/>
              </a:ext>
            </a:extLst>
          </p:cNvPr>
          <p:cNvSpPr>
            <a:spLocks noGrp="1"/>
          </p:cNvSpPr>
          <p:nvPr>
            <p:ph type="sldNum" sz="quarter" idx="12"/>
          </p:nvPr>
        </p:nvSpPr>
        <p:spPr/>
        <p:txBody>
          <a:bodyPr/>
          <a:lstStyle/>
          <a:p>
            <a:fld id="{991E2E8D-2516-47CC-A6F8-0D890F5CF5E9}" type="slidenum">
              <a:rPr lang="en-US" smtClean="0"/>
              <a:t>‹#›</a:t>
            </a:fld>
            <a:endParaRPr lang="en-US"/>
          </a:p>
        </p:txBody>
      </p:sp>
    </p:spTree>
    <p:extLst>
      <p:ext uri="{BB962C8B-B14F-4D97-AF65-F5344CB8AC3E}">
        <p14:creationId xmlns:p14="http://schemas.microsoft.com/office/powerpoint/2010/main" val="27568746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8528E1-5ED2-43DB-8169-C10E56442B4B}"/>
              </a:ext>
            </a:extLst>
          </p:cNvPr>
          <p:cNvSpPr>
            <a:spLocks noGrp="1"/>
          </p:cNvSpPr>
          <p:nvPr>
            <p:ph type="dt" sz="half" idx="10"/>
          </p:nvPr>
        </p:nvSpPr>
        <p:spPr/>
        <p:txBody>
          <a:bodyPr/>
          <a:lstStyle/>
          <a:p>
            <a:fld id="{B226F0D9-0BDE-4F7D-A01C-BE5E390967C1}" type="datetimeFigureOut">
              <a:rPr lang="en-US" smtClean="0"/>
              <a:t>6/24/2022</a:t>
            </a:fld>
            <a:endParaRPr lang="en-US"/>
          </a:p>
        </p:txBody>
      </p:sp>
      <p:sp>
        <p:nvSpPr>
          <p:cNvPr id="3" name="Footer Placeholder 2">
            <a:extLst>
              <a:ext uri="{FF2B5EF4-FFF2-40B4-BE49-F238E27FC236}">
                <a16:creationId xmlns:a16="http://schemas.microsoft.com/office/drawing/2014/main" id="{DB69FE1F-EAAD-4FCF-A71F-11E620E4F2C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7A52C8A-026D-40C0-82B7-84A26A9F73D3}"/>
              </a:ext>
            </a:extLst>
          </p:cNvPr>
          <p:cNvSpPr>
            <a:spLocks noGrp="1"/>
          </p:cNvSpPr>
          <p:nvPr>
            <p:ph type="sldNum" sz="quarter" idx="12"/>
          </p:nvPr>
        </p:nvSpPr>
        <p:spPr/>
        <p:txBody>
          <a:bodyPr/>
          <a:lstStyle/>
          <a:p>
            <a:fld id="{991E2E8D-2516-47CC-A6F8-0D890F5CF5E9}" type="slidenum">
              <a:rPr lang="en-US" smtClean="0"/>
              <a:t>‹#›</a:t>
            </a:fld>
            <a:endParaRPr lang="en-US"/>
          </a:p>
        </p:txBody>
      </p:sp>
    </p:spTree>
    <p:extLst>
      <p:ext uri="{BB962C8B-B14F-4D97-AF65-F5344CB8AC3E}">
        <p14:creationId xmlns:p14="http://schemas.microsoft.com/office/powerpoint/2010/main" val="3250433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31F5BD-1B50-442B-AD22-21B1E64FB9E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83C1D57-9E53-45C0-945C-D3F439918AD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6F21B5A-FB50-4A32-9FBD-968FD87BA7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57C7411-FAB4-498D-A4CB-8C28F6B8FAAA}"/>
              </a:ext>
            </a:extLst>
          </p:cNvPr>
          <p:cNvSpPr>
            <a:spLocks noGrp="1"/>
          </p:cNvSpPr>
          <p:nvPr>
            <p:ph type="dt" sz="half" idx="10"/>
          </p:nvPr>
        </p:nvSpPr>
        <p:spPr/>
        <p:txBody>
          <a:bodyPr/>
          <a:lstStyle/>
          <a:p>
            <a:fld id="{B226F0D9-0BDE-4F7D-A01C-BE5E390967C1}" type="datetimeFigureOut">
              <a:rPr lang="en-US" smtClean="0"/>
              <a:t>6/24/2022</a:t>
            </a:fld>
            <a:endParaRPr lang="en-US"/>
          </a:p>
        </p:txBody>
      </p:sp>
      <p:sp>
        <p:nvSpPr>
          <p:cNvPr id="6" name="Footer Placeholder 5">
            <a:extLst>
              <a:ext uri="{FF2B5EF4-FFF2-40B4-BE49-F238E27FC236}">
                <a16:creationId xmlns:a16="http://schemas.microsoft.com/office/drawing/2014/main" id="{3BE0829B-0E65-4E59-8542-C043C384564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CB1D9D3-9E80-4DC5-82FD-71F186C42D4E}"/>
              </a:ext>
            </a:extLst>
          </p:cNvPr>
          <p:cNvSpPr>
            <a:spLocks noGrp="1"/>
          </p:cNvSpPr>
          <p:nvPr>
            <p:ph type="sldNum" sz="quarter" idx="12"/>
          </p:nvPr>
        </p:nvSpPr>
        <p:spPr/>
        <p:txBody>
          <a:bodyPr/>
          <a:lstStyle/>
          <a:p>
            <a:fld id="{991E2E8D-2516-47CC-A6F8-0D890F5CF5E9}" type="slidenum">
              <a:rPr lang="en-US" smtClean="0"/>
              <a:t>‹#›</a:t>
            </a:fld>
            <a:endParaRPr lang="en-US"/>
          </a:p>
        </p:txBody>
      </p:sp>
    </p:spTree>
    <p:extLst>
      <p:ext uri="{BB962C8B-B14F-4D97-AF65-F5344CB8AC3E}">
        <p14:creationId xmlns:p14="http://schemas.microsoft.com/office/powerpoint/2010/main" val="38431413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85351-C179-442E-BD72-5F3A063427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DDA1B29-42B0-427F-A553-182ABE44D05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2E9CD7E-1F5E-407F-A01D-F06361E5CF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C9EE49-482B-4D4D-BB75-46B3AFB275DE}"/>
              </a:ext>
            </a:extLst>
          </p:cNvPr>
          <p:cNvSpPr>
            <a:spLocks noGrp="1"/>
          </p:cNvSpPr>
          <p:nvPr>
            <p:ph type="dt" sz="half" idx="10"/>
          </p:nvPr>
        </p:nvSpPr>
        <p:spPr/>
        <p:txBody>
          <a:bodyPr/>
          <a:lstStyle/>
          <a:p>
            <a:fld id="{B226F0D9-0BDE-4F7D-A01C-BE5E390967C1}" type="datetimeFigureOut">
              <a:rPr lang="en-US" smtClean="0"/>
              <a:t>6/24/2022</a:t>
            </a:fld>
            <a:endParaRPr lang="en-US"/>
          </a:p>
        </p:txBody>
      </p:sp>
      <p:sp>
        <p:nvSpPr>
          <p:cNvPr id="6" name="Footer Placeholder 5">
            <a:extLst>
              <a:ext uri="{FF2B5EF4-FFF2-40B4-BE49-F238E27FC236}">
                <a16:creationId xmlns:a16="http://schemas.microsoft.com/office/drawing/2014/main" id="{E8BABD9F-78BF-4BC6-804C-2E6629DCE6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C75314-5310-4BC0-A00B-F3896B421885}"/>
              </a:ext>
            </a:extLst>
          </p:cNvPr>
          <p:cNvSpPr>
            <a:spLocks noGrp="1"/>
          </p:cNvSpPr>
          <p:nvPr>
            <p:ph type="sldNum" sz="quarter" idx="12"/>
          </p:nvPr>
        </p:nvSpPr>
        <p:spPr/>
        <p:txBody>
          <a:bodyPr/>
          <a:lstStyle/>
          <a:p>
            <a:fld id="{991E2E8D-2516-47CC-A6F8-0D890F5CF5E9}" type="slidenum">
              <a:rPr lang="en-US" smtClean="0"/>
              <a:t>‹#›</a:t>
            </a:fld>
            <a:endParaRPr lang="en-US"/>
          </a:p>
        </p:txBody>
      </p:sp>
    </p:spTree>
    <p:extLst>
      <p:ext uri="{BB962C8B-B14F-4D97-AF65-F5344CB8AC3E}">
        <p14:creationId xmlns:p14="http://schemas.microsoft.com/office/powerpoint/2010/main" val="14727747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051708-9A7F-472F-A2C3-6B0079A1746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B8588C5-B8AD-4842-B5B3-1022D9F9444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2A6F16-929C-4EB4-9FE7-CE2B1B97B36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26F0D9-0BDE-4F7D-A01C-BE5E390967C1}" type="datetimeFigureOut">
              <a:rPr lang="en-US" smtClean="0"/>
              <a:t>6/24/2022</a:t>
            </a:fld>
            <a:endParaRPr lang="en-US"/>
          </a:p>
        </p:txBody>
      </p:sp>
      <p:sp>
        <p:nvSpPr>
          <p:cNvPr id="5" name="Footer Placeholder 4">
            <a:extLst>
              <a:ext uri="{FF2B5EF4-FFF2-40B4-BE49-F238E27FC236}">
                <a16:creationId xmlns:a16="http://schemas.microsoft.com/office/drawing/2014/main" id="{05E4426F-FFF6-44C5-BE69-171EF1D66C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65F8DB6-FB31-4B55-9009-B2F9ABA4C3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1E2E8D-2516-47CC-A6F8-0D890F5CF5E9}" type="slidenum">
              <a:rPr lang="en-US" smtClean="0"/>
              <a:t>‹#›</a:t>
            </a:fld>
            <a:endParaRPr lang="en-US"/>
          </a:p>
        </p:txBody>
      </p:sp>
    </p:spTree>
    <p:extLst>
      <p:ext uri="{BB962C8B-B14F-4D97-AF65-F5344CB8AC3E}">
        <p14:creationId xmlns:p14="http://schemas.microsoft.com/office/powerpoint/2010/main" val="11559776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15001" y="332509"/>
            <a:ext cx="10723771" cy="685800"/>
          </a:xfrm>
        </p:spPr>
        <p:txBody>
          <a:bodyPr/>
          <a:lstStyle/>
          <a:p>
            <a:r>
              <a:rPr lang="en-US" b="0"/>
              <a:t>Lake</a:t>
            </a:r>
            <a:r>
              <a:rPr lang="en-US"/>
              <a:t> </a:t>
            </a:r>
            <a:r>
              <a:rPr lang="en-US" b="0"/>
              <a:t>Source Cooling</a:t>
            </a: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19913" t="15234"/>
          <a:stretch/>
        </p:blipFill>
        <p:spPr>
          <a:xfrm>
            <a:off x="0" y="0"/>
            <a:ext cx="12192001" cy="6857999"/>
          </a:xfrm>
          <a:prstGeom prst="rect">
            <a:avLst/>
          </a:prstGeom>
        </p:spPr>
      </p:pic>
      <p:sp>
        <p:nvSpPr>
          <p:cNvPr id="6" name="TextBox 5">
            <a:extLst>
              <a:ext uri="{FF2B5EF4-FFF2-40B4-BE49-F238E27FC236}">
                <a16:creationId xmlns:a16="http://schemas.microsoft.com/office/drawing/2014/main" id="{A77F7C40-9CBB-4D47-A370-77E3761613F7}"/>
              </a:ext>
            </a:extLst>
          </p:cNvPr>
          <p:cNvSpPr txBox="1"/>
          <p:nvPr/>
        </p:nvSpPr>
        <p:spPr>
          <a:xfrm>
            <a:off x="6321228" y="503043"/>
            <a:ext cx="3444654" cy="369332"/>
          </a:xfrm>
          <a:prstGeom prst="rect">
            <a:avLst/>
          </a:prstGeom>
          <a:effectLst>
            <a:outerShdw blurRad="355600" sx="159000" sy="159000" algn="l" rotWithShape="0">
              <a:prstClr val="black">
                <a:alpha val="34000"/>
              </a:prstClr>
            </a:outerShdw>
          </a:effectLst>
        </p:spPr>
        <p:txBody>
          <a:bodyPr vert="horz" lIns="91440" tIns="45720" rIns="91440" bIns="45720" rtlCol="0" anchor="ctr">
            <a:normAutofit fontScale="90000"/>
          </a:bodyPr>
          <a:lstStyle>
            <a:defPPr>
              <a:defRPr lang="en-US"/>
            </a:defPPr>
            <a:lvl1pPr algn="r" defTabSz="914400">
              <a:lnSpc>
                <a:spcPct val="90000"/>
              </a:lnSpc>
              <a:spcBef>
                <a:spcPct val="0"/>
              </a:spcBef>
              <a:buNone/>
              <a:defRPr sz="2000" b="1" spc="300">
                <a:solidFill>
                  <a:schemeClr val="bg1"/>
                </a:solidFill>
                <a:ea typeface="+mj-ea"/>
                <a:cs typeface="+mj-cs"/>
              </a:defRPr>
            </a:lvl1pPr>
          </a:lstStyle>
          <a:p>
            <a:pPr algn="l"/>
            <a:r>
              <a:rPr lang="en-US" sz="1800" dirty="0">
                <a:effectLst>
                  <a:outerShdw blurRad="292100" dist="38100" dir="2700000" sx="102000" sy="102000" algn="tl" rotWithShape="0">
                    <a:prstClr val="black">
                      <a:alpha val="56000"/>
                    </a:prstClr>
                  </a:outerShdw>
                </a:effectLst>
                <a:latin typeface="Arial" panose="020B0604020202020204" pitchFamily="34" charset="0"/>
                <a:cs typeface="Arial" panose="020B0604020202020204" pitchFamily="34" charset="0"/>
              </a:rPr>
              <a:t>LAKE SOURCE COOLING</a:t>
            </a:r>
          </a:p>
        </p:txBody>
      </p:sp>
      <p:sp>
        <p:nvSpPr>
          <p:cNvPr id="7" name="Title 4">
            <a:extLst>
              <a:ext uri="{FF2B5EF4-FFF2-40B4-BE49-F238E27FC236}">
                <a16:creationId xmlns:a16="http://schemas.microsoft.com/office/drawing/2014/main" id="{BAB891D3-03A1-E149-8C94-1B2E2723D98C}"/>
              </a:ext>
            </a:extLst>
          </p:cNvPr>
          <p:cNvSpPr txBox="1">
            <a:spLocks/>
          </p:cNvSpPr>
          <p:nvPr/>
        </p:nvSpPr>
        <p:spPr>
          <a:xfrm>
            <a:off x="-819205" y="-105519"/>
            <a:ext cx="10517137" cy="959415"/>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1800" b="1" spc="300" dirty="0">
                <a:solidFill>
                  <a:schemeClr val="bg1"/>
                </a:solidFill>
                <a:latin typeface="Arial" panose="020B0604020202020204" pitchFamily="34" charset="0"/>
                <a:cs typeface="Arial" panose="020B0604020202020204" pitchFamily="34" charset="0"/>
              </a:rPr>
              <a:t>CORNELL UNIVERSITY</a:t>
            </a:r>
          </a:p>
        </p:txBody>
      </p:sp>
      <p:sp>
        <p:nvSpPr>
          <p:cNvPr id="2" name="TextBox 1"/>
          <p:cNvSpPr txBox="1"/>
          <p:nvPr/>
        </p:nvSpPr>
        <p:spPr>
          <a:xfrm>
            <a:off x="112211" y="4986186"/>
            <a:ext cx="11735679" cy="1754326"/>
          </a:xfrm>
          <a:prstGeom prst="rect">
            <a:avLst/>
          </a:prstGeom>
          <a:noFill/>
        </p:spPr>
        <p:txBody>
          <a:bodyPr wrap="square" rtlCol="0">
            <a:spAutoFit/>
          </a:bodyPr>
          <a:lstStyle/>
          <a:p>
            <a:pPr algn="ctr"/>
            <a:r>
              <a:rPr lang="en-US" sz="3600" dirty="0">
                <a:solidFill>
                  <a:schemeClr val="bg1"/>
                </a:solidFill>
              </a:rPr>
              <a:t>DEC Total Phosphorus (TP) Offset Requirement for New Building </a:t>
            </a:r>
            <a:r>
              <a:rPr lang="en-US" sz="3600" dirty="0" smtClean="0">
                <a:solidFill>
                  <a:schemeClr val="bg1"/>
                </a:solidFill>
              </a:rPr>
              <a:t>Connections</a:t>
            </a:r>
          </a:p>
          <a:p>
            <a:pPr algn="ctr"/>
            <a:r>
              <a:rPr lang="en-US" sz="3600" dirty="0" smtClean="0">
                <a:solidFill>
                  <a:schemeClr val="bg1"/>
                </a:solidFill>
              </a:rPr>
              <a:t>to </a:t>
            </a:r>
            <a:r>
              <a:rPr lang="en-US" sz="3600" dirty="0">
                <a:solidFill>
                  <a:schemeClr val="bg1"/>
                </a:solidFill>
              </a:rPr>
              <a:t>Cornell’s District Chilled Water System </a:t>
            </a:r>
          </a:p>
        </p:txBody>
      </p:sp>
      <p:sp>
        <p:nvSpPr>
          <p:cNvPr id="8" name="Rectangle 7"/>
          <p:cNvSpPr/>
          <p:nvPr/>
        </p:nvSpPr>
        <p:spPr>
          <a:xfrm>
            <a:off x="6321228" y="805493"/>
            <a:ext cx="3535680" cy="646331"/>
          </a:xfrm>
          <a:prstGeom prst="rect">
            <a:avLst/>
          </a:prstGeom>
        </p:spPr>
        <p:txBody>
          <a:bodyPr wrap="square">
            <a:spAutoFit/>
          </a:bodyPr>
          <a:lstStyle/>
          <a:p>
            <a:r>
              <a:rPr lang="en-US" b="1" dirty="0">
                <a:solidFill>
                  <a:schemeClr val="bg1"/>
                </a:solidFill>
                <a:latin typeface="Arial" panose="020B0604020202020204" pitchFamily="34" charset="0"/>
                <a:cs typeface="Arial" panose="020B0604020202020204" pitchFamily="34" charset="0"/>
              </a:rPr>
              <a:t>Joshua LaPenna, PE</a:t>
            </a:r>
          </a:p>
          <a:p>
            <a:r>
              <a:rPr lang="en-US" dirty="0">
                <a:solidFill>
                  <a:schemeClr val="bg1"/>
                </a:solidFill>
                <a:latin typeface="Arial" panose="020B0604020202020204" pitchFamily="34" charset="0"/>
                <a:cs typeface="Arial" panose="020B0604020202020204" pitchFamily="34" charset="0"/>
              </a:rPr>
              <a:t>Director of Utilities Production</a:t>
            </a:r>
          </a:p>
        </p:txBody>
      </p:sp>
    </p:spTree>
    <p:extLst>
      <p:ext uri="{BB962C8B-B14F-4D97-AF65-F5344CB8AC3E}">
        <p14:creationId xmlns:p14="http://schemas.microsoft.com/office/powerpoint/2010/main" val="273974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B0EF81D4-CC59-4FA6-9D8D-B3AD1C545B58}"/>
              </a:ext>
            </a:extLst>
          </p:cNvPr>
          <p:cNvSpPr txBox="1">
            <a:spLocks/>
          </p:cNvSpPr>
          <p:nvPr/>
        </p:nvSpPr>
        <p:spPr>
          <a:xfrm>
            <a:off x="405937" y="209006"/>
            <a:ext cx="11380125" cy="100148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200" b="1" dirty="0" smtClean="0">
                <a:latin typeface="Arial" panose="020B0604020202020204" pitchFamily="34" charset="0"/>
                <a:cs typeface="Arial" panose="020B0604020202020204" pitchFamily="34" charset="0"/>
              </a:rPr>
              <a:t>Agenda</a:t>
            </a:r>
            <a:endParaRPr lang="en-US" sz="3200" b="1" dirty="0">
              <a:latin typeface="Arial" panose="020B0604020202020204" pitchFamily="34" charset="0"/>
              <a:cs typeface="Arial" panose="020B0604020202020204" pitchFamily="34" charset="0"/>
            </a:endParaRPr>
          </a:p>
        </p:txBody>
      </p:sp>
      <p:cxnSp>
        <p:nvCxnSpPr>
          <p:cNvPr id="6" name="Straight Connector 5">
            <a:extLst>
              <a:ext uri="{FF2B5EF4-FFF2-40B4-BE49-F238E27FC236}">
                <a16:creationId xmlns:a16="http://schemas.microsoft.com/office/drawing/2014/main" id="{1199F5B7-999C-495E-9020-EA6927772567}"/>
              </a:ext>
            </a:extLst>
          </p:cNvPr>
          <p:cNvCxnSpPr/>
          <p:nvPr/>
        </p:nvCxnSpPr>
        <p:spPr>
          <a:xfrm>
            <a:off x="584529" y="1350372"/>
            <a:ext cx="10816046"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8392925A-A144-42D2-A1BC-6F15EFC21286}"/>
              </a:ext>
            </a:extLst>
          </p:cNvPr>
          <p:cNvCxnSpPr/>
          <p:nvPr/>
        </p:nvCxnSpPr>
        <p:spPr>
          <a:xfrm>
            <a:off x="584529" y="6425754"/>
            <a:ext cx="10816046"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331022" y="1490254"/>
            <a:ext cx="9011858" cy="4955203"/>
          </a:xfrm>
          <a:prstGeom prst="rect">
            <a:avLst/>
          </a:prstGeom>
          <a:noFill/>
        </p:spPr>
        <p:txBody>
          <a:bodyPr wrap="square" rtlCol="0">
            <a:spAutoFit/>
          </a:bodyPr>
          <a:lstStyle/>
          <a:p>
            <a:pPr marL="285750" indent="-285750">
              <a:buFont typeface="Arial" panose="020B0604020202020204" pitchFamily="34" charset="0"/>
              <a:buChar char="•"/>
            </a:pPr>
            <a:r>
              <a:rPr lang="en-US" sz="2800" dirty="0" smtClean="0"/>
              <a:t>Understanding </a:t>
            </a:r>
            <a:r>
              <a:rPr lang="en-US" sz="2800" dirty="0"/>
              <a:t>new </a:t>
            </a:r>
            <a:r>
              <a:rPr lang="en-US" sz="2800" dirty="0" smtClean="0"/>
              <a:t>Lake Source Cooling (LSC) State </a:t>
            </a:r>
            <a:r>
              <a:rPr lang="en-US" sz="2800" dirty="0"/>
              <a:t>Pollutant Discharge Elimination System (SPDES</a:t>
            </a:r>
            <a:r>
              <a:rPr lang="en-US" sz="2800" dirty="0" smtClean="0"/>
              <a:t>) Permit Requirements.</a:t>
            </a:r>
          </a:p>
          <a:p>
            <a:endParaRPr lang="en-US" sz="2800" dirty="0" smtClean="0"/>
          </a:p>
          <a:p>
            <a:pPr marL="285750" indent="-285750">
              <a:buFont typeface="Arial" panose="020B0604020202020204" pitchFamily="34" charset="0"/>
              <a:buChar char="•"/>
            </a:pPr>
            <a:r>
              <a:rPr lang="en-US" sz="2800" dirty="0" smtClean="0"/>
              <a:t>How do they impact the use of Cornell’s District Cooling System?</a:t>
            </a:r>
          </a:p>
          <a:p>
            <a:pPr marL="285750" indent="-285750">
              <a:lnSpc>
                <a:spcPct val="200000"/>
              </a:lnSpc>
              <a:buFont typeface="Arial" panose="020B0604020202020204" pitchFamily="34" charset="0"/>
              <a:buChar char="•"/>
            </a:pPr>
            <a:r>
              <a:rPr lang="en-US" sz="2800" dirty="0" smtClean="0"/>
              <a:t>How do they impact Capital Project schedules/budgets?</a:t>
            </a:r>
          </a:p>
          <a:p>
            <a:pPr marL="285750" indent="-285750">
              <a:lnSpc>
                <a:spcPct val="200000"/>
              </a:lnSpc>
              <a:buFont typeface="Arial" panose="020B0604020202020204" pitchFamily="34" charset="0"/>
              <a:buChar char="•"/>
            </a:pPr>
            <a:r>
              <a:rPr lang="en-US" sz="2800" dirty="0" smtClean="0"/>
              <a:t>Ideas on how we can meet this new requirement.</a:t>
            </a:r>
          </a:p>
          <a:p>
            <a:pPr marL="285750" indent="-285750">
              <a:lnSpc>
                <a:spcPct val="200000"/>
              </a:lnSpc>
              <a:buFont typeface="Arial" panose="020B0604020202020204" pitchFamily="34" charset="0"/>
              <a:buChar char="•"/>
            </a:pPr>
            <a:endParaRPr lang="en-US" dirty="0"/>
          </a:p>
        </p:txBody>
      </p:sp>
    </p:spTree>
    <p:extLst>
      <p:ext uri="{BB962C8B-B14F-4D97-AF65-F5344CB8AC3E}">
        <p14:creationId xmlns:p14="http://schemas.microsoft.com/office/powerpoint/2010/main" val="9381258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B0EF81D4-CC59-4FA6-9D8D-B3AD1C545B58}"/>
              </a:ext>
            </a:extLst>
          </p:cNvPr>
          <p:cNvSpPr txBox="1">
            <a:spLocks/>
          </p:cNvSpPr>
          <p:nvPr/>
        </p:nvSpPr>
        <p:spPr>
          <a:xfrm>
            <a:off x="405937" y="209006"/>
            <a:ext cx="11380125" cy="100148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200" b="1" dirty="0" smtClean="0">
                <a:latin typeface="Arial" panose="020B0604020202020204" pitchFamily="34" charset="0"/>
                <a:cs typeface="Arial" panose="020B0604020202020204" pitchFamily="34" charset="0"/>
              </a:rPr>
              <a:t>Why is Phosphorus being regulated?</a:t>
            </a:r>
            <a:endParaRPr lang="en-US" sz="3200" b="1" dirty="0">
              <a:latin typeface="Arial" panose="020B0604020202020204" pitchFamily="34" charset="0"/>
              <a:cs typeface="Arial" panose="020B0604020202020204" pitchFamily="34" charset="0"/>
            </a:endParaRPr>
          </a:p>
        </p:txBody>
      </p:sp>
      <p:cxnSp>
        <p:nvCxnSpPr>
          <p:cNvPr id="6" name="Straight Connector 5">
            <a:extLst>
              <a:ext uri="{FF2B5EF4-FFF2-40B4-BE49-F238E27FC236}">
                <a16:creationId xmlns:a16="http://schemas.microsoft.com/office/drawing/2014/main" id="{1199F5B7-999C-495E-9020-EA6927772567}"/>
              </a:ext>
            </a:extLst>
          </p:cNvPr>
          <p:cNvCxnSpPr/>
          <p:nvPr/>
        </p:nvCxnSpPr>
        <p:spPr>
          <a:xfrm>
            <a:off x="584529" y="1350372"/>
            <a:ext cx="10816046"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8392925A-A144-42D2-A1BC-6F15EFC21286}"/>
              </a:ext>
            </a:extLst>
          </p:cNvPr>
          <p:cNvCxnSpPr/>
          <p:nvPr/>
        </p:nvCxnSpPr>
        <p:spPr>
          <a:xfrm>
            <a:off x="584529" y="6425754"/>
            <a:ext cx="10816046"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3" name="Group 2"/>
          <p:cNvGrpSpPr/>
          <p:nvPr/>
        </p:nvGrpSpPr>
        <p:grpSpPr>
          <a:xfrm>
            <a:off x="2750207" y="1426716"/>
            <a:ext cx="7409793" cy="4922695"/>
            <a:chOff x="758847" y="1426716"/>
            <a:chExt cx="7409793" cy="4922695"/>
          </a:xfrm>
        </p:grpSpPr>
        <p:pic>
          <p:nvPicPr>
            <p:cNvPr id="4" name="Picture 3"/>
            <p:cNvPicPr>
              <a:picLocks noChangeAspect="1"/>
            </p:cNvPicPr>
            <p:nvPr/>
          </p:nvPicPr>
          <p:blipFill rotWithShape="1">
            <a:blip r:embed="rId3"/>
            <a:srcRect l="75720" t="11575" r="4129" b="11339"/>
            <a:stretch/>
          </p:blipFill>
          <p:spPr>
            <a:xfrm>
              <a:off x="758847" y="1426716"/>
              <a:ext cx="6863256" cy="4922695"/>
            </a:xfrm>
            <a:prstGeom prst="rect">
              <a:avLst/>
            </a:prstGeom>
          </p:spPr>
        </p:pic>
        <p:sp>
          <p:nvSpPr>
            <p:cNvPr id="2" name="Rectangle 1"/>
            <p:cNvSpPr/>
            <p:nvPr/>
          </p:nvSpPr>
          <p:spPr>
            <a:xfrm>
              <a:off x="4216400" y="3078480"/>
              <a:ext cx="3952240" cy="31902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928051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TextBox 65"/>
          <p:cNvSpPr txBox="1"/>
          <p:nvPr/>
        </p:nvSpPr>
        <p:spPr>
          <a:xfrm>
            <a:off x="1134872" y="188604"/>
            <a:ext cx="10121682" cy="584775"/>
          </a:xfrm>
          <a:prstGeom prst="rect">
            <a:avLst/>
          </a:prstGeom>
          <a:noFill/>
        </p:spPr>
        <p:txBody>
          <a:bodyPr wrap="none" rtlCol="0">
            <a:spAutoFit/>
          </a:bodyPr>
          <a:lstStyle/>
          <a:p>
            <a:r>
              <a:rPr lang="en-US" sz="3200" b="1" dirty="0" smtClean="0">
                <a:latin typeface="Arial" panose="020B0604020202020204" pitchFamily="34" charset="0"/>
                <a:cs typeface="Arial" panose="020B0604020202020204" pitchFamily="34" charset="0"/>
              </a:rPr>
              <a:t>How is Total Phosphorus (TP) Involved in Cooling?</a:t>
            </a:r>
            <a:endParaRPr lang="en-US" sz="3200" b="1" dirty="0">
              <a:latin typeface="Arial" panose="020B0604020202020204" pitchFamily="34" charset="0"/>
              <a:cs typeface="Arial" panose="020B0604020202020204" pitchFamily="34" charset="0"/>
            </a:endParaRPr>
          </a:p>
        </p:txBody>
      </p:sp>
      <p:cxnSp>
        <p:nvCxnSpPr>
          <p:cNvPr id="35" name="Straight Connector 34">
            <a:extLst>
              <a:ext uri="{FF2B5EF4-FFF2-40B4-BE49-F238E27FC236}">
                <a16:creationId xmlns:a16="http://schemas.microsoft.com/office/drawing/2014/main" id="{2B70E0E8-0271-4B84-8757-83A4661058AA}"/>
              </a:ext>
            </a:extLst>
          </p:cNvPr>
          <p:cNvCxnSpPr/>
          <p:nvPr/>
        </p:nvCxnSpPr>
        <p:spPr>
          <a:xfrm>
            <a:off x="619363" y="923652"/>
            <a:ext cx="10816046"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pic>
        <p:nvPicPr>
          <p:cNvPr id="5" name="Picture 2" descr="https://miro.medium.com/max/640/1*8YC3siYJNpuuwV_B8T5rJw.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457144" y="1207880"/>
            <a:ext cx="9477139" cy="53308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78717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TextBox 65"/>
          <p:cNvSpPr txBox="1"/>
          <p:nvPr/>
        </p:nvSpPr>
        <p:spPr>
          <a:xfrm>
            <a:off x="3363034" y="182269"/>
            <a:ext cx="5328703" cy="584775"/>
          </a:xfrm>
          <a:prstGeom prst="rect">
            <a:avLst/>
          </a:prstGeom>
          <a:noFill/>
        </p:spPr>
        <p:txBody>
          <a:bodyPr wrap="none" rtlCol="0">
            <a:spAutoFit/>
          </a:bodyPr>
          <a:lstStyle/>
          <a:p>
            <a:r>
              <a:rPr lang="en-US" sz="3200" b="1" dirty="0" smtClean="0">
                <a:latin typeface="Arial" panose="020B0604020202020204" pitchFamily="34" charset="0"/>
                <a:cs typeface="Arial" panose="020B0604020202020204" pitchFamily="34" charset="0"/>
              </a:rPr>
              <a:t>Planned New Connections</a:t>
            </a:r>
            <a:endParaRPr lang="en-US" sz="3200" b="1" dirty="0">
              <a:latin typeface="Arial" panose="020B0604020202020204" pitchFamily="34" charset="0"/>
              <a:cs typeface="Arial" panose="020B0604020202020204" pitchFamily="34" charset="0"/>
            </a:endParaRPr>
          </a:p>
        </p:txBody>
      </p:sp>
      <p:cxnSp>
        <p:nvCxnSpPr>
          <p:cNvPr id="35" name="Straight Connector 34">
            <a:extLst>
              <a:ext uri="{FF2B5EF4-FFF2-40B4-BE49-F238E27FC236}">
                <a16:creationId xmlns:a16="http://schemas.microsoft.com/office/drawing/2014/main" id="{2B70E0E8-0271-4B84-8757-83A4661058AA}"/>
              </a:ext>
            </a:extLst>
          </p:cNvPr>
          <p:cNvCxnSpPr/>
          <p:nvPr/>
        </p:nvCxnSpPr>
        <p:spPr>
          <a:xfrm>
            <a:off x="619363" y="923652"/>
            <a:ext cx="10816046"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pic>
        <p:nvPicPr>
          <p:cNvPr id="1026" name="Picture 5" descr="image0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3782" y="1195209"/>
            <a:ext cx="8953501" cy="513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31962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B0EF81D4-CC59-4FA6-9D8D-B3AD1C545B58}"/>
              </a:ext>
            </a:extLst>
          </p:cNvPr>
          <p:cNvSpPr txBox="1">
            <a:spLocks/>
          </p:cNvSpPr>
          <p:nvPr/>
        </p:nvSpPr>
        <p:spPr>
          <a:xfrm>
            <a:off x="405937" y="209006"/>
            <a:ext cx="11380125" cy="100148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200" b="1" dirty="0" smtClean="0">
                <a:latin typeface="Arial" panose="020B0604020202020204" pitchFamily="34" charset="0"/>
                <a:cs typeface="Arial" panose="020B0604020202020204" pitchFamily="34" charset="0"/>
              </a:rPr>
              <a:t>Agenda</a:t>
            </a:r>
            <a:endParaRPr lang="en-US" sz="3200" b="1" dirty="0">
              <a:latin typeface="Arial" panose="020B0604020202020204" pitchFamily="34" charset="0"/>
              <a:cs typeface="Arial" panose="020B0604020202020204" pitchFamily="34" charset="0"/>
            </a:endParaRPr>
          </a:p>
        </p:txBody>
      </p:sp>
      <p:cxnSp>
        <p:nvCxnSpPr>
          <p:cNvPr id="6" name="Straight Connector 5">
            <a:extLst>
              <a:ext uri="{FF2B5EF4-FFF2-40B4-BE49-F238E27FC236}">
                <a16:creationId xmlns:a16="http://schemas.microsoft.com/office/drawing/2014/main" id="{1199F5B7-999C-495E-9020-EA6927772567}"/>
              </a:ext>
            </a:extLst>
          </p:cNvPr>
          <p:cNvCxnSpPr/>
          <p:nvPr/>
        </p:nvCxnSpPr>
        <p:spPr>
          <a:xfrm>
            <a:off x="584529" y="1350372"/>
            <a:ext cx="10816046"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8392925A-A144-42D2-A1BC-6F15EFC21286}"/>
              </a:ext>
            </a:extLst>
          </p:cNvPr>
          <p:cNvCxnSpPr/>
          <p:nvPr/>
        </p:nvCxnSpPr>
        <p:spPr>
          <a:xfrm>
            <a:off x="584529" y="6425754"/>
            <a:ext cx="10816046"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331022" y="1490254"/>
            <a:ext cx="9011858" cy="5170646"/>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solidFill>
                  <a:schemeClr val="bg1">
                    <a:lumMod val="75000"/>
                  </a:schemeClr>
                </a:solidFill>
              </a:rPr>
              <a:t>Understanding </a:t>
            </a:r>
            <a:r>
              <a:rPr lang="en-US" sz="2400" dirty="0">
                <a:solidFill>
                  <a:schemeClr val="bg1">
                    <a:lumMod val="75000"/>
                  </a:schemeClr>
                </a:solidFill>
              </a:rPr>
              <a:t>new State Pollutant Discharge Elimination System (SPDES</a:t>
            </a:r>
            <a:r>
              <a:rPr lang="en-US" sz="2400" dirty="0" smtClean="0">
                <a:solidFill>
                  <a:schemeClr val="bg1">
                    <a:lumMod val="75000"/>
                  </a:schemeClr>
                </a:solidFill>
              </a:rPr>
              <a:t>) Permit Requirements.</a:t>
            </a:r>
          </a:p>
          <a:p>
            <a:pPr marL="285750" indent="-285750">
              <a:buFont typeface="Arial" panose="020B0604020202020204" pitchFamily="34" charset="0"/>
              <a:buChar char="•"/>
            </a:pPr>
            <a:r>
              <a:rPr lang="en-US" sz="2400" dirty="0" smtClean="0">
                <a:solidFill>
                  <a:schemeClr val="bg1">
                    <a:lumMod val="75000"/>
                  </a:schemeClr>
                </a:solidFill>
              </a:rPr>
              <a:t>How do they impact Cornell’s District Cooling System?</a:t>
            </a:r>
          </a:p>
          <a:p>
            <a:pPr marL="285750" indent="-285750">
              <a:buFont typeface="Arial" panose="020B0604020202020204" pitchFamily="34" charset="0"/>
              <a:buChar char="•"/>
            </a:pPr>
            <a:r>
              <a:rPr lang="en-US" sz="2400" dirty="0" smtClean="0">
                <a:solidFill>
                  <a:schemeClr val="bg1">
                    <a:lumMod val="75000"/>
                  </a:schemeClr>
                </a:solidFill>
              </a:rPr>
              <a:t>How do they impact Capital Project schedules/budgets?</a:t>
            </a:r>
          </a:p>
          <a:p>
            <a:pPr marL="285750" indent="-285750">
              <a:buFont typeface="Arial" panose="020B0604020202020204" pitchFamily="34" charset="0"/>
              <a:buChar char="•"/>
            </a:pPr>
            <a:r>
              <a:rPr lang="en-US" sz="2400" dirty="0" smtClean="0"/>
              <a:t>Ideas on how we can meet this new requirement.</a:t>
            </a:r>
          </a:p>
          <a:p>
            <a:pPr marL="1657350" lvl="3" indent="-285750">
              <a:spcAft>
                <a:spcPts val="1200"/>
              </a:spcAft>
              <a:buFont typeface="Arial" panose="020B0604020202020204" pitchFamily="34" charset="0"/>
              <a:buChar char="•"/>
            </a:pPr>
            <a:r>
              <a:rPr lang="en-US" sz="2400" dirty="0" smtClean="0">
                <a:solidFill>
                  <a:srgbClr val="0000FF"/>
                </a:solidFill>
              </a:rPr>
              <a:t>Start “banking” TP offsets associated with enhanced storm water controls</a:t>
            </a:r>
          </a:p>
          <a:p>
            <a:pPr marL="1657350" lvl="3" indent="-285750">
              <a:spcAft>
                <a:spcPts val="1200"/>
              </a:spcAft>
              <a:buFont typeface="Arial" panose="020B0604020202020204" pitchFamily="34" charset="0"/>
              <a:buChar char="•"/>
            </a:pPr>
            <a:r>
              <a:rPr lang="en-US" sz="2400" dirty="0" smtClean="0">
                <a:solidFill>
                  <a:srgbClr val="0000FF"/>
                </a:solidFill>
              </a:rPr>
              <a:t>Create a process by which projects can be evaluated for TP offset potential</a:t>
            </a:r>
          </a:p>
          <a:p>
            <a:pPr marL="1657350" lvl="3" indent="-285750">
              <a:spcAft>
                <a:spcPts val="1200"/>
              </a:spcAft>
              <a:buFont typeface="Arial" panose="020B0604020202020204" pitchFamily="34" charset="0"/>
              <a:buChar char="•"/>
            </a:pPr>
            <a:r>
              <a:rPr lang="en-US" sz="2400" dirty="0" smtClean="0">
                <a:solidFill>
                  <a:srgbClr val="0000FF"/>
                </a:solidFill>
              </a:rPr>
              <a:t>Potential changes to </a:t>
            </a:r>
            <a:r>
              <a:rPr lang="en-US" sz="2400" dirty="0" err="1" smtClean="0">
                <a:solidFill>
                  <a:srgbClr val="0000FF"/>
                </a:solidFill>
              </a:rPr>
              <a:t>eBuilder</a:t>
            </a:r>
            <a:r>
              <a:rPr lang="en-US" sz="2400" dirty="0" smtClean="0">
                <a:solidFill>
                  <a:srgbClr val="0000FF"/>
                </a:solidFill>
              </a:rPr>
              <a:t> checklists and/or design standards</a:t>
            </a:r>
          </a:p>
          <a:p>
            <a:pPr marL="285750" indent="-285750">
              <a:lnSpc>
                <a:spcPct val="200000"/>
              </a:lnSpc>
              <a:buFont typeface="Arial" panose="020B0604020202020204" pitchFamily="34" charset="0"/>
              <a:buChar char="•"/>
            </a:pPr>
            <a:endParaRPr lang="en-US" dirty="0"/>
          </a:p>
        </p:txBody>
      </p:sp>
    </p:spTree>
    <p:extLst>
      <p:ext uri="{BB962C8B-B14F-4D97-AF65-F5344CB8AC3E}">
        <p14:creationId xmlns:p14="http://schemas.microsoft.com/office/powerpoint/2010/main" val="10724739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31098" t="36725" r="57477" b="43842"/>
          <a:stretch/>
        </p:blipFill>
        <p:spPr>
          <a:xfrm>
            <a:off x="956853" y="2805647"/>
            <a:ext cx="2050864" cy="981075"/>
          </a:xfrm>
          <a:prstGeom prst="rect">
            <a:avLst/>
          </a:prstGeom>
        </p:spPr>
      </p:pic>
      <p:sp>
        <p:nvSpPr>
          <p:cNvPr id="5" name="Oval 4"/>
          <p:cNvSpPr/>
          <p:nvPr/>
        </p:nvSpPr>
        <p:spPr>
          <a:xfrm>
            <a:off x="3633377" y="2502831"/>
            <a:ext cx="2886075" cy="2752725"/>
          </a:xfrm>
          <a:prstGeom prst="ellipse">
            <a:avLst/>
          </a:prstGeom>
          <a:noFill/>
          <a:ln w="69850">
            <a:solidFill>
              <a:srgbClr val="00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rotWithShape="1">
          <a:blip r:embed="rId2"/>
          <a:srcRect l="36210" t="47574" r="60447" b="43842"/>
          <a:stretch/>
        </p:blipFill>
        <p:spPr>
          <a:xfrm>
            <a:off x="1574019" y="3829585"/>
            <a:ext cx="600075" cy="433387"/>
          </a:xfrm>
          <a:prstGeom prst="rect">
            <a:avLst/>
          </a:prstGeom>
        </p:spPr>
      </p:pic>
      <p:pic>
        <p:nvPicPr>
          <p:cNvPr id="9" name="Picture 8"/>
          <p:cNvPicPr>
            <a:picLocks noChangeAspect="1"/>
          </p:cNvPicPr>
          <p:nvPr/>
        </p:nvPicPr>
        <p:blipFill rotWithShape="1">
          <a:blip r:embed="rId2"/>
          <a:srcRect l="31451" t="46724" r="65206" b="43842"/>
          <a:stretch/>
        </p:blipFill>
        <p:spPr>
          <a:xfrm>
            <a:off x="739227" y="3786722"/>
            <a:ext cx="600075" cy="476250"/>
          </a:xfrm>
          <a:prstGeom prst="rect">
            <a:avLst/>
          </a:prstGeom>
        </p:spPr>
      </p:pic>
      <p:pic>
        <p:nvPicPr>
          <p:cNvPr id="10" name="Picture 9"/>
          <p:cNvPicPr>
            <a:picLocks noChangeAspect="1"/>
          </p:cNvPicPr>
          <p:nvPr/>
        </p:nvPicPr>
        <p:blipFill rotWithShape="1">
          <a:blip r:embed="rId2"/>
          <a:srcRect l="31451" t="46724" r="65206" b="43842"/>
          <a:stretch/>
        </p:blipFill>
        <p:spPr>
          <a:xfrm>
            <a:off x="2407642" y="3786722"/>
            <a:ext cx="600075" cy="476250"/>
          </a:xfrm>
          <a:prstGeom prst="rect">
            <a:avLst/>
          </a:prstGeom>
        </p:spPr>
      </p:pic>
      <p:sp>
        <p:nvSpPr>
          <p:cNvPr id="12" name="Oval 11"/>
          <p:cNvSpPr/>
          <p:nvPr/>
        </p:nvSpPr>
        <p:spPr>
          <a:xfrm>
            <a:off x="3320548" y="2171441"/>
            <a:ext cx="3511735" cy="3415506"/>
          </a:xfrm>
          <a:prstGeom prst="ellipse">
            <a:avLst/>
          </a:prstGeom>
          <a:noFill/>
          <a:ln w="698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p:nvPr/>
        </p:nvCxnSpPr>
        <p:spPr>
          <a:xfrm>
            <a:off x="2174094" y="2805647"/>
            <a:ext cx="1514567" cy="1"/>
          </a:xfrm>
          <a:prstGeom prst="line">
            <a:avLst/>
          </a:prstGeom>
          <a:ln w="66675">
            <a:solidFill>
              <a:srgbClr val="FF660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1874056" y="4541978"/>
            <a:ext cx="1943378" cy="26191"/>
          </a:xfrm>
          <a:prstGeom prst="line">
            <a:avLst/>
          </a:prstGeom>
          <a:ln w="66675">
            <a:solidFill>
              <a:srgbClr val="00CCFF"/>
            </a:solidFill>
            <a:headEnd type="triangle"/>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1874056" y="4248288"/>
            <a:ext cx="0" cy="319881"/>
          </a:xfrm>
          <a:prstGeom prst="line">
            <a:avLst/>
          </a:prstGeom>
          <a:ln w="66675">
            <a:solidFill>
              <a:srgbClr val="00CCFF"/>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2174094" y="2805648"/>
            <a:ext cx="0" cy="596105"/>
          </a:xfrm>
          <a:prstGeom prst="line">
            <a:avLst/>
          </a:prstGeom>
          <a:ln w="66675">
            <a:solidFill>
              <a:srgbClr val="FF6600"/>
            </a:solidFill>
          </a:ln>
        </p:spPr>
        <p:style>
          <a:lnRef idx="1">
            <a:schemeClr val="accent1"/>
          </a:lnRef>
          <a:fillRef idx="0">
            <a:schemeClr val="accent1"/>
          </a:fillRef>
          <a:effectRef idx="0">
            <a:schemeClr val="accent1"/>
          </a:effectRef>
          <a:fontRef idx="minor">
            <a:schemeClr val="tx1"/>
          </a:fontRef>
        </p:style>
      </p:cxnSp>
      <p:sp>
        <p:nvSpPr>
          <p:cNvPr id="42" name="Rectangle 41"/>
          <p:cNvSpPr/>
          <p:nvPr/>
        </p:nvSpPr>
        <p:spPr>
          <a:xfrm>
            <a:off x="7640420" y="4555073"/>
            <a:ext cx="1276708" cy="561180"/>
          </a:xfrm>
          <a:prstGeom prst="rect">
            <a:avLst/>
          </a:prstGeom>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079026" y="4443153"/>
            <a:ext cx="838102" cy="111920"/>
          </a:xfrm>
          <a:prstGeom prst="rect">
            <a:avLst/>
          </a:prstGeom>
          <a:solidFill>
            <a:schemeClr val="accent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7640420" y="2735004"/>
            <a:ext cx="1276708" cy="561180"/>
          </a:xfrm>
          <a:prstGeom prst="rect">
            <a:avLst/>
          </a:prstGeom>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rapezoid 44"/>
          <p:cNvSpPr/>
          <p:nvPr/>
        </p:nvSpPr>
        <p:spPr>
          <a:xfrm flipV="1">
            <a:off x="7759433" y="2519104"/>
            <a:ext cx="438606" cy="215900"/>
          </a:xfrm>
          <a:prstGeom prst="trapezoi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rapezoid 45"/>
          <p:cNvSpPr/>
          <p:nvPr/>
        </p:nvSpPr>
        <p:spPr>
          <a:xfrm flipV="1">
            <a:off x="8338280" y="2519105"/>
            <a:ext cx="438606" cy="215900"/>
          </a:xfrm>
          <a:prstGeom prst="trapezoi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 name="Straight Connector 46"/>
          <p:cNvCxnSpPr/>
          <p:nvPr/>
        </p:nvCxnSpPr>
        <p:spPr>
          <a:xfrm flipV="1">
            <a:off x="6173423" y="2931853"/>
            <a:ext cx="1492299" cy="17268"/>
          </a:xfrm>
          <a:prstGeom prst="line">
            <a:avLst/>
          </a:prstGeom>
          <a:ln w="66675">
            <a:solidFill>
              <a:srgbClr val="00CCFF"/>
            </a:solidFill>
            <a:headEnd type="triangle"/>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V="1">
            <a:off x="6148121" y="4810060"/>
            <a:ext cx="1492299" cy="17268"/>
          </a:xfrm>
          <a:prstGeom prst="line">
            <a:avLst/>
          </a:prstGeom>
          <a:ln w="66675">
            <a:solidFill>
              <a:srgbClr val="00CCFF"/>
            </a:solidFill>
            <a:headEnd type="triangle"/>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6823713" y="3576773"/>
            <a:ext cx="1514567" cy="1"/>
          </a:xfrm>
          <a:prstGeom prst="line">
            <a:avLst/>
          </a:prstGeom>
          <a:ln w="66675">
            <a:solidFill>
              <a:srgbClr val="FF660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6823713" y="4056596"/>
            <a:ext cx="1514567" cy="1"/>
          </a:xfrm>
          <a:prstGeom prst="line">
            <a:avLst/>
          </a:prstGeom>
          <a:ln w="66675">
            <a:solidFill>
              <a:srgbClr val="FF660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8338280" y="4056597"/>
            <a:ext cx="0" cy="386556"/>
          </a:xfrm>
          <a:prstGeom prst="line">
            <a:avLst/>
          </a:prstGeom>
          <a:ln w="66675">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V="1">
            <a:off x="8338280" y="3296184"/>
            <a:ext cx="0" cy="298847"/>
          </a:xfrm>
          <a:prstGeom prst="line">
            <a:avLst/>
          </a:prstGeom>
          <a:ln w="66675">
            <a:solidFill>
              <a:srgbClr val="FF6600"/>
            </a:solidFill>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1165174" y="4827328"/>
            <a:ext cx="1298753" cy="400110"/>
          </a:xfrm>
          <a:prstGeom prst="rect">
            <a:avLst/>
          </a:prstGeom>
          <a:noFill/>
        </p:spPr>
        <p:txBody>
          <a:bodyPr wrap="none" rtlCol="0">
            <a:spAutoFit/>
          </a:bodyPr>
          <a:lstStyle/>
          <a:p>
            <a:r>
              <a:rPr lang="en-US" sz="2000" b="1" dirty="0">
                <a:latin typeface="Arial" panose="020B0604020202020204" pitchFamily="34" charset="0"/>
                <a:cs typeface="Arial" panose="020B0604020202020204" pitchFamily="34" charset="0"/>
              </a:rPr>
              <a:t>CAMPUS</a:t>
            </a:r>
          </a:p>
        </p:txBody>
      </p:sp>
      <p:sp>
        <p:nvSpPr>
          <p:cNvPr id="58" name="TextBox 57"/>
          <p:cNvSpPr txBox="1"/>
          <p:nvPr/>
        </p:nvSpPr>
        <p:spPr>
          <a:xfrm>
            <a:off x="7245990" y="1627529"/>
            <a:ext cx="2065565" cy="646331"/>
          </a:xfrm>
          <a:prstGeom prst="rect">
            <a:avLst/>
          </a:prstGeom>
          <a:noFill/>
        </p:spPr>
        <p:txBody>
          <a:bodyPr wrap="none" rtlCol="0">
            <a:spAutoFit/>
          </a:bodyPr>
          <a:lstStyle/>
          <a:p>
            <a:pPr algn="ctr"/>
            <a:r>
              <a:rPr lang="en-US" b="1" dirty="0">
                <a:latin typeface="Arial" panose="020B0604020202020204" pitchFamily="34" charset="0"/>
                <a:cs typeface="Arial" panose="020B0604020202020204" pitchFamily="34" charset="0"/>
              </a:rPr>
              <a:t>CHILLED WATER</a:t>
            </a:r>
          </a:p>
          <a:p>
            <a:pPr algn="ctr"/>
            <a:r>
              <a:rPr lang="en-US" b="1" dirty="0">
                <a:latin typeface="Arial" panose="020B0604020202020204" pitchFamily="34" charset="0"/>
                <a:cs typeface="Arial" panose="020B0604020202020204" pitchFamily="34" charset="0"/>
              </a:rPr>
              <a:t>PLANT 3</a:t>
            </a:r>
          </a:p>
        </p:txBody>
      </p:sp>
      <p:sp>
        <p:nvSpPr>
          <p:cNvPr id="59" name="TextBox 58"/>
          <p:cNvSpPr txBox="1"/>
          <p:nvPr/>
        </p:nvSpPr>
        <p:spPr>
          <a:xfrm>
            <a:off x="6617902" y="5353989"/>
            <a:ext cx="3321743" cy="400110"/>
          </a:xfrm>
          <a:prstGeom prst="rect">
            <a:avLst/>
          </a:prstGeom>
          <a:noFill/>
        </p:spPr>
        <p:txBody>
          <a:bodyPr wrap="none" rtlCol="0">
            <a:spAutoFit/>
          </a:bodyPr>
          <a:lstStyle/>
          <a:p>
            <a:r>
              <a:rPr lang="en-US" sz="2000" b="1" dirty="0">
                <a:latin typeface="Arial" panose="020B0604020202020204" pitchFamily="34" charset="0"/>
                <a:cs typeface="Arial" panose="020B0604020202020204" pitchFamily="34" charset="0"/>
              </a:rPr>
              <a:t>LAKE SOURCE COOLING</a:t>
            </a:r>
          </a:p>
        </p:txBody>
      </p:sp>
      <p:sp>
        <p:nvSpPr>
          <p:cNvPr id="60" name="TextBox 59"/>
          <p:cNvSpPr txBox="1"/>
          <p:nvPr/>
        </p:nvSpPr>
        <p:spPr>
          <a:xfrm>
            <a:off x="4282164" y="3321753"/>
            <a:ext cx="1588500" cy="1015663"/>
          </a:xfrm>
          <a:prstGeom prst="rect">
            <a:avLst/>
          </a:prstGeom>
          <a:noFill/>
        </p:spPr>
        <p:txBody>
          <a:bodyPr wrap="square" rtlCol="0">
            <a:spAutoFit/>
          </a:bodyPr>
          <a:lstStyle/>
          <a:p>
            <a:pPr algn="ctr"/>
            <a:r>
              <a:rPr lang="en-US" sz="2000" b="1" dirty="0">
                <a:latin typeface="Arial" panose="020B0604020202020204" pitchFamily="34" charset="0"/>
                <a:cs typeface="Arial" panose="020B0604020202020204" pitchFamily="34" charset="0"/>
              </a:rPr>
              <a:t>DISTRICT COOLING SYSTEM</a:t>
            </a:r>
          </a:p>
        </p:txBody>
      </p:sp>
      <p:sp>
        <p:nvSpPr>
          <p:cNvPr id="61" name="Flowchart: Magnetic Disk 60"/>
          <p:cNvSpPr/>
          <p:nvPr/>
        </p:nvSpPr>
        <p:spPr>
          <a:xfrm>
            <a:off x="9747029" y="2607844"/>
            <a:ext cx="1071707" cy="726019"/>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9621963" y="1568426"/>
            <a:ext cx="1321837" cy="923330"/>
          </a:xfrm>
          <a:prstGeom prst="rect">
            <a:avLst/>
          </a:prstGeom>
          <a:noFill/>
        </p:spPr>
        <p:txBody>
          <a:bodyPr wrap="none" rtlCol="0">
            <a:spAutoFit/>
          </a:bodyPr>
          <a:lstStyle/>
          <a:p>
            <a:pPr algn="ctr"/>
            <a:r>
              <a:rPr lang="en-US" b="1" dirty="0">
                <a:latin typeface="Arial" panose="020B0604020202020204" pitchFamily="34" charset="0"/>
                <a:cs typeface="Arial" panose="020B0604020202020204" pitchFamily="34" charset="0"/>
              </a:rPr>
              <a:t>THERMAL</a:t>
            </a:r>
          </a:p>
          <a:p>
            <a:pPr algn="ctr"/>
            <a:r>
              <a:rPr lang="en-US" b="1" dirty="0">
                <a:latin typeface="Arial" panose="020B0604020202020204" pitchFamily="34" charset="0"/>
                <a:cs typeface="Arial" panose="020B0604020202020204" pitchFamily="34" charset="0"/>
              </a:rPr>
              <a:t>ENERGY</a:t>
            </a:r>
          </a:p>
          <a:p>
            <a:pPr algn="ctr"/>
            <a:r>
              <a:rPr lang="en-US" b="1" dirty="0">
                <a:latin typeface="Arial" panose="020B0604020202020204" pitchFamily="34" charset="0"/>
                <a:cs typeface="Arial" panose="020B0604020202020204" pitchFamily="34" charset="0"/>
              </a:rPr>
              <a:t>STORAGE</a:t>
            </a:r>
          </a:p>
        </p:txBody>
      </p:sp>
      <p:sp>
        <p:nvSpPr>
          <p:cNvPr id="66" name="TextBox 65"/>
          <p:cNvSpPr txBox="1"/>
          <p:nvPr/>
        </p:nvSpPr>
        <p:spPr>
          <a:xfrm>
            <a:off x="2931377" y="240452"/>
            <a:ext cx="6333785" cy="584775"/>
          </a:xfrm>
          <a:prstGeom prst="rect">
            <a:avLst/>
          </a:prstGeom>
          <a:noFill/>
        </p:spPr>
        <p:txBody>
          <a:bodyPr wrap="none" rtlCol="0">
            <a:spAutoFit/>
          </a:bodyPr>
          <a:lstStyle/>
          <a:p>
            <a:r>
              <a:rPr lang="en-US" sz="3200" b="1" dirty="0" smtClean="0">
                <a:latin typeface="Arial" panose="020B0604020202020204" pitchFamily="34" charset="0"/>
                <a:cs typeface="Arial" panose="020B0604020202020204" pitchFamily="34" charset="0"/>
              </a:rPr>
              <a:t>Cornell District Cooling System</a:t>
            </a:r>
            <a:endParaRPr lang="en-US" sz="3200" b="1" dirty="0">
              <a:latin typeface="Arial" panose="020B0604020202020204" pitchFamily="34" charset="0"/>
              <a:cs typeface="Arial" panose="020B0604020202020204" pitchFamily="34" charset="0"/>
            </a:endParaRPr>
          </a:p>
        </p:txBody>
      </p:sp>
      <p:sp>
        <p:nvSpPr>
          <p:cNvPr id="2" name="U-Turn Arrow 1"/>
          <p:cNvSpPr/>
          <p:nvPr/>
        </p:nvSpPr>
        <p:spPr>
          <a:xfrm rot="16200000">
            <a:off x="9422074" y="4180291"/>
            <a:ext cx="395086" cy="1170842"/>
          </a:xfrm>
          <a:prstGeom prst="uturnArrow">
            <a:avLst/>
          </a:prstGeom>
          <a:gradFill>
            <a:gsLst>
              <a:gs pos="0">
                <a:srgbClr val="FF6600"/>
              </a:gs>
              <a:gs pos="100000">
                <a:schemeClr val="accent1">
                  <a:lumMod val="45000"/>
                  <a:lumOff val="55000"/>
                </a:schemeClr>
              </a:gs>
              <a:gs pos="100000">
                <a:schemeClr val="accent1">
                  <a:lumMod val="45000"/>
                  <a:lumOff val="55000"/>
                </a:schemeClr>
              </a:gs>
              <a:gs pos="49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TextBox 32"/>
          <p:cNvSpPr txBox="1"/>
          <p:nvPr/>
        </p:nvSpPr>
        <p:spPr>
          <a:xfrm>
            <a:off x="9939645" y="4480140"/>
            <a:ext cx="1402948" cy="338554"/>
          </a:xfrm>
          <a:prstGeom prst="rect">
            <a:avLst/>
          </a:prstGeom>
          <a:noFill/>
        </p:spPr>
        <p:txBody>
          <a:bodyPr wrap="none" rtlCol="0">
            <a:spAutoFit/>
          </a:bodyPr>
          <a:lstStyle/>
          <a:p>
            <a:r>
              <a:rPr lang="en-US" sz="1600" b="1" dirty="0">
                <a:solidFill>
                  <a:schemeClr val="accent1">
                    <a:lumMod val="50000"/>
                  </a:schemeClr>
                </a:solidFill>
                <a:latin typeface="Arial" panose="020B0604020202020204" pitchFamily="34" charset="0"/>
                <a:cs typeface="Arial" panose="020B0604020202020204" pitchFamily="34" charset="0"/>
              </a:rPr>
              <a:t>LAKE FLOW</a:t>
            </a:r>
          </a:p>
        </p:txBody>
      </p:sp>
      <p:cxnSp>
        <p:nvCxnSpPr>
          <p:cNvPr id="34" name="Straight Connector 33"/>
          <p:cNvCxnSpPr/>
          <p:nvPr/>
        </p:nvCxnSpPr>
        <p:spPr>
          <a:xfrm flipV="1">
            <a:off x="8907087" y="2917544"/>
            <a:ext cx="841360" cy="2301"/>
          </a:xfrm>
          <a:prstGeom prst="line">
            <a:avLst/>
          </a:prstGeom>
          <a:ln w="66675">
            <a:solidFill>
              <a:srgbClr val="00CCFF"/>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2B70E0E8-0271-4B84-8757-83A4661058AA}"/>
              </a:ext>
            </a:extLst>
          </p:cNvPr>
          <p:cNvCxnSpPr/>
          <p:nvPr/>
        </p:nvCxnSpPr>
        <p:spPr>
          <a:xfrm>
            <a:off x="619363" y="923652"/>
            <a:ext cx="10816046"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600846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2705</TotalTime>
  <Words>867</Words>
  <Application>Microsoft Office PowerPoint</Application>
  <PresentationFormat>Widescreen</PresentationFormat>
  <Paragraphs>61</Paragraphs>
  <Slides>7</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Calibri Light</vt:lpstr>
      <vt:lpstr>Office Theme</vt:lpstr>
      <vt:lpstr>Lake Source Cooling</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De-Minimus Explainer</dc:title>
  <dc:creator>David Frostclapp</dc:creator>
  <cp:lastModifiedBy>Josh LaPenna</cp:lastModifiedBy>
  <cp:revision>71</cp:revision>
  <dcterms:created xsi:type="dcterms:W3CDTF">2021-04-08T12:00:20Z</dcterms:created>
  <dcterms:modified xsi:type="dcterms:W3CDTF">2022-06-24T15:41:04Z</dcterms:modified>
</cp:coreProperties>
</file>