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1" r:id="rId5"/>
    <p:sldId id="266" r:id="rId6"/>
    <p:sldId id="268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91C339-36F0-1D12-D42D-366F8238EECB}" v="112" dt="2021-01-27T18:18:00.351"/>
    <p1510:client id="{A1A9E865-C0E2-8471-36FF-2ACF48EEF477}" v="6" dt="2021-05-12T16:56:53.5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97" d="100"/>
          <a:sy n="97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81077-E8D5-478C-A0E8-A2BB872F6DED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7D326-369F-487C-99E5-1C3B7518D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6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PMPD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466-B2AB-4B43-A1BF-D8364595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0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PMPD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466-B2AB-4B43-A1BF-D8364595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1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PMPD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466-B2AB-4B43-A1BF-D8364595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8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PMPD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466-B2AB-4B43-A1BF-D8364595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3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PMPD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466-B2AB-4B43-A1BF-D8364595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58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PMPD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466-B2AB-4B43-A1BF-D8364595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9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PMPD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466-B2AB-4B43-A1BF-D8364595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2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PMPD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466-B2AB-4B43-A1BF-D8364595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6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PMPD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466-B2AB-4B43-A1BF-D8364595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34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PMPD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466-B2AB-4B43-A1BF-D8364595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65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PMPD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466-B2AB-4B43-A1BF-D8364595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2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6/29/2022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PMPD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01466-B2AB-4B43-A1BF-D83645952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7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4FEE33-840A-4F0D-ACA4-86040AC28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C7A418-10F4-4D1B-811A-E76D72E4B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PMPD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409150-9F3E-462A-84D7-24B0EEB8F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466-B2AB-4B43-A1BF-D836459522D9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53483C-8038-494E-AD99-6259845EC182}"/>
              </a:ext>
            </a:extLst>
          </p:cNvPr>
          <p:cNvSpPr txBox="1"/>
          <p:nvPr/>
        </p:nvSpPr>
        <p:spPr>
          <a:xfrm>
            <a:off x="1484851" y="1971413"/>
            <a:ext cx="802826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US" sz="1800" b="0" i="0" dirty="0">
                <a:effectLst/>
                <a:latin typeface="Calibri" panose="020F0502020204030204" pitchFamily="34" charset="0"/>
              </a:rPr>
              <a:t>Accurate and complete data is required to effectively manage assets.  This requires   everyone involved with assets to consider themselves a “data steward” and feel personally responsible for collecting and maintaining reliable data.</a:t>
            </a:r>
          </a:p>
          <a:p>
            <a:pPr algn="l" rtl="0" fontAlgn="base"/>
            <a:endParaRPr lang="en-US" sz="1800" b="0" i="0" dirty="0">
              <a:effectLst/>
              <a:latin typeface="Calibri" panose="020F0502020204030204" pitchFamily="34" charset="0"/>
            </a:endParaRPr>
          </a:p>
          <a:p>
            <a:pPr algn="l" rtl="0" fontAlgn="base"/>
            <a:endParaRPr lang="en-US" b="0" i="0" dirty="0">
              <a:effectLst/>
            </a:endParaRPr>
          </a:p>
          <a:p>
            <a:pPr algn="l" rtl="0" fontAlgn="base"/>
            <a:r>
              <a:rPr lang="en-US" sz="1800" b="0" i="0" dirty="0">
                <a:effectLst/>
                <a:latin typeface="Calibri" panose="020F0502020204030204" pitchFamily="34" charset="0"/>
              </a:rPr>
              <a:t>A written asset management plan (AMP) for each asset class, </a:t>
            </a:r>
            <a:r>
              <a:rPr lang="en-US" sz="1800" b="0" i="0" dirty="0" err="1">
                <a:effectLst/>
                <a:latin typeface="Calibri" panose="020F0502020204030204" pitchFamily="34" charset="0"/>
              </a:rPr>
              <a:t>eg</a:t>
            </a:r>
            <a:r>
              <a:rPr lang="en-US" sz="1800" b="0" i="0" dirty="0">
                <a:effectLst/>
                <a:latin typeface="Calibri" panose="020F0502020204030204" pitchFamily="34" charset="0"/>
              </a:rPr>
              <a:t>, roofs or backflow preventor, will document details about each asset class and how data will be used to manage the asset class.  </a:t>
            </a:r>
            <a:endParaRPr lang="en-US" b="0" i="0" dirty="0"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CA8E7C-5048-4639-A768-19C64D29F2B7}"/>
              </a:ext>
            </a:extLst>
          </p:cNvPr>
          <p:cNvSpPr txBox="1"/>
          <p:nvPr/>
        </p:nvSpPr>
        <p:spPr>
          <a:xfrm>
            <a:off x="838200" y="779959"/>
            <a:ext cx="103191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+mj-lt"/>
              </a:rPr>
              <a:t>Strategic Asset Management Plan</a:t>
            </a:r>
          </a:p>
        </p:txBody>
      </p:sp>
    </p:spTree>
    <p:extLst>
      <p:ext uri="{BB962C8B-B14F-4D97-AF65-F5344CB8AC3E}">
        <p14:creationId xmlns:p14="http://schemas.microsoft.com/office/powerpoint/2010/main" val="1527729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5145F-E09A-4CFE-95C3-B1A0A8D62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“asset”?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CD770-7E16-4131-A1B1-1A9A40BF3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Anything that has value to the institution – people, reputation, endowment, facilities……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949A5-3D5F-4A5C-9DD8-F1B801F33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E7764-C3FB-4B2B-98F0-F05BBFF06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PMPD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76BF9-A7D1-4369-B08F-7A374550C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466-B2AB-4B43-A1BF-D836459522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82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949A5-3D5F-4A5C-9DD8-F1B801F33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E7764-C3FB-4B2B-98F0-F05BBFF06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PMPD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76BF9-A7D1-4369-B08F-7A374550C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466-B2AB-4B43-A1BF-D836459522D9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2589A70-2D30-3E2D-B752-0DB2695BBE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4746"/>
            <a:ext cx="12192000" cy="462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853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949A5-3D5F-4A5C-9DD8-F1B801F33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6/29/2022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E7764-C3FB-4B2B-98F0-F05BBFF06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PMPD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76BF9-A7D1-4369-B08F-7A374550C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1466-B2AB-4B43-A1BF-D836459522D9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0048016-84D2-8368-88DA-58A34E0C9D81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763726"/>
              </p:ext>
            </p:extLst>
          </p:nvPr>
        </p:nvGraphicFramePr>
        <p:xfrm>
          <a:off x="3943089" y="136525"/>
          <a:ext cx="5088259" cy="6584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Acrobat Document" r:id="rId3" imgW="3886052" imgH="5028936" progId="Acrobat.Document.DC">
                  <p:embed/>
                </p:oleObj>
              </mc:Choice>
              <mc:Fallback>
                <p:oleObj name="Acrobat Document" r:id="rId3" imgW="3886052" imgH="5028936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43089" y="136525"/>
                        <a:ext cx="5088259" cy="65849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1018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Status xmlns="3486d65b-14c7-4503-b8ce-69bb5a13e0b6">Draft</DocumentStatus>
    <Team_x0020_Lead xmlns="3486d65b-14c7-4503-b8ce-69bb5a13e0b6" xsi:nil="true"/>
    <Phase xmlns="3486d65b-14c7-4503-b8ce-69bb5a13e0b6" xsi:nil="true"/>
    <SharedWithUsers xmlns="94f9713d-6e99-4afa-aef3-d057a2961807">
      <UserInfo>
        <DisplayName>Alex Chevallard</DisplayName>
        <AccountId>407</AccountId>
        <AccountType/>
      </UserInfo>
      <UserInfo>
        <DisplayName>Taylor Thompson</DisplayName>
        <AccountId>3267</AccountId>
        <AccountType/>
      </UserInfo>
    </SharedWithUsers>
    <JFC_x0020_Item_x0020__x0023_ xmlns="3486d65b-14c7-4503-b8ce-69bb5a13e0b6" xsi:nil="true"/>
    <AddedToMatrix xmlns="3486d65b-14c7-4503-b8ce-69bb5a13e0b6" xsi:nil="true"/>
    <Added_x0020_to_x0020_Matrix_x003f_ xmlns="3486d65b-14c7-4503-b8ce-69bb5a13e0b6">false</Added_x0020_to_x0020_Matrix_x003f_>
    <LinktoAMPFlowChartthatAppliestotheProgram xmlns="3486d65b-14c7-4503-b8ce-69bb5a13e0b6">
      <Url xsi:nil="true"/>
      <Description xsi:nil="true"/>
    </LinktoAMPFlowChartthatAppliestotheProgram>
    <TaxCatchAll xmlns="559388f2-a9b1-4aca-9c8a-8b23ce185df8" xsi:nil="true"/>
    <lcf76f155ced4ddcb4097134ff3c332f xmlns="3486d65b-14c7-4503-b8ce-69bb5a13e0b6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AF575F2DC99C4F945B9FAEF53716C9" ma:contentTypeVersion="25" ma:contentTypeDescription="Create a new document." ma:contentTypeScope="" ma:versionID="756c7c4cd6b4501d4d1fbe33c679790d">
  <xsd:schema xmlns:xsd="http://www.w3.org/2001/XMLSchema" xmlns:xs="http://www.w3.org/2001/XMLSchema" xmlns:p="http://schemas.microsoft.com/office/2006/metadata/properties" xmlns:ns2="3486d65b-14c7-4503-b8ce-69bb5a13e0b6" xmlns:ns3="94f9713d-6e99-4afa-aef3-d057a2961807" xmlns:ns4="559388f2-a9b1-4aca-9c8a-8b23ce185df8" targetNamespace="http://schemas.microsoft.com/office/2006/metadata/properties" ma:root="true" ma:fieldsID="1f2d07f1ed056850ab1ad8618480f04b" ns2:_="" ns3:_="" ns4:_="">
    <xsd:import namespace="3486d65b-14c7-4503-b8ce-69bb5a13e0b6"/>
    <xsd:import namespace="94f9713d-6e99-4afa-aef3-d057a2961807"/>
    <xsd:import namespace="559388f2-a9b1-4aca-9c8a-8b23ce185df8"/>
    <xsd:element name="properties">
      <xsd:complexType>
        <xsd:sequence>
          <xsd:element name="documentManagement">
            <xsd:complexType>
              <xsd:all>
                <xsd:element ref="ns2:DocumentStatus" minOccurs="0"/>
                <xsd:element ref="ns2:Team_x0020_Lead" minOccurs="0"/>
                <xsd:element ref="ns2:Phase" minOccurs="0"/>
                <xsd:element ref="ns2:JFC_x0020_Item_x0020__x0023_" minOccurs="0"/>
                <xsd:element ref="ns2:Added_x0020_to_x0020_Matrix_x003f_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AddedToMatrix" minOccurs="0"/>
                <xsd:element ref="ns2:LinktoAMPFlowChartthatAppliestotheProgram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86d65b-14c7-4503-b8ce-69bb5a13e0b6" elementFormDefault="qualified">
    <xsd:import namespace="http://schemas.microsoft.com/office/2006/documentManagement/types"/>
    <xsd:import namespace="http://schemas.microsoft.com/office/infopath/2007/PartnerControls"/>
    <xsd:element name="DocumentStatus" ma:index="2" nillable="true" ma:displayName="Document Status" ma:default="Draft" ma:description="The status the document is in related to the project" ma:format="Dropdown" ma:internalName="DocumentStatus" ma:readOnly="false">
      <xsd:simpleType>
        <xsd:restriction base="dms:Choice">
          <xsd:enumeration value="Draft"/>
          <xsd:enumeration value="Review"/>
          <xsd:enumeration value="Complete"/>
          <xsd:enumeration value="Approved"/>
          <xsd:enumeration value="Updated"/>
        </xsd:restriction>
      </xsd:simpleType>
    </xsd:element>
    <xsd:element name="Team_x0020_Lead" ma:index="3" nillable="true" ma:displayName="Team Lead" ma:format="Dropdown" ma:internalName="Team_x0020_Lead" ma:readOnly="false">
      <xsd:simpleType>
        <xsd:restriction base="dms:Text">
          <xsd:maxLength value="50"/>
        </xsd:restriction>
      </xsd:simpleType>
    </xsd:element>
    <xsd:element name="Phase" ma:index="4" nillable="true" ma:displayName="Phase" ma:format="Dropdown" ma:internalName="Phase" ma:readOnly="false">
      <xsd:simpleType>
        <xsd:restriction base="dms:Choice">
          <xsd:enumeration value="Phase 1"/>
          <xsd:enumeration value="Phase 2"/>
          <xsd:enumeration value="Phase 3"/>
          <xsd:enumeration value="Phase 4"/>
          <xsd:enumeration value="Phase 5"/>
        </xsd:restriction>
      </xsd:simpleType>
    </xsd:element>
    <xsd:element name="JFC_x0020_Item_x0020__x0023_" ma:index="5" nillable="true" ma:displayName="JFC Item #" ma:decimals="0" ma:internalName="JFC_x0020_Item_x0020__x0023_" ma:readOnly="false">
      <xsd:simpleType>
        <xsd:restriction base="dms:Number"/>
      </xsd:simpleType>
    </xsd:element>
    <xsd:element name="Added_x0020_to_x0020_Matrix_x003f_" ma:index="6" nillable="true" ma:displayName="Added to Matrix?" ma:default="0" ma:description="Specify whether this has been done" ma:internalName="Added_x0020_to_x0020_Matrix_x003f_" ma:readOnly="false">
      <xsd:simpleType>
        <xsd:restriction base="dms:Boolean"/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hidden="true" ma:internalName="MediaServiceAutoTags" ma:readOnly="true">
      <xsd:simpleType>
        <xsd:restriction base="dms:Text"/>
      </xsd:simpleType>
    </xsd:element>
    <xsd:element name="MediaServiceOCR" ma:index="19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3" nillable="true" ma:displayName="Location" ma:hidden="true" ma:internalName="MediaServiceLocation" ma:readOnly="true">
      <xsd:simpleType>
        <xsd:restriction base="dms:Text"/>
      </xsd:simpleType>
    </xsd:element>
    <xsd:element name="AddedToMatrix" ma:index="24" nillable="true" ma:displayName="Added To Matrix" ma:format="Dropdown" ma:hidden="true" ma:internalName="AddedToMatrix" ma:readOnly="false">
      <xsd:simpleType>
        <xsd:union memberTypes="dms:Text">
          <xsd:simpleType>
            <xsd:restriction base="dms:Choice">
              <xsd:enumeration value="Yes"/>
            </xsd:restriction>
          </xsd:simpleType>
        </xsd:union>
      </xsd:simpleType>
    </xsd:element>
    <xsd:element name="LinktoAMPFlowChartthatAppliestotheProgram" ma:index="26" nillable="true" ma:displayName="Link to AMP Flow Chart that Applies to the Program" ma:format="Hyperlink" ma:internalName="LinktoAMPFlowChartthatAppliestotheProgram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9" nillable="true" ma:taxonomy="true" ma:internalName="lcf76f155ced4ddcb4097134ff3c332f" ma:taxonomyFieldName="MediaServiceImageTags" ma:displayName="Image Tags" ma:readOnly="false" ma:fieldId="{5cf76f15-5ced-4ddc-b409-7134ff3c332f}" ma:taxonomyMulti="true" ma:sspId="728e4bf1-390e-4d69-b605-753bdc4c27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f9713d-6e99-4afa-aef3-d057a296180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9388f2-a9b1-4aca-9c8a-8b23ce185df8" elementFormDefault="qualified">
    <xsd:import namespace="http://schemas.microsoft.com/office/2006/documentManagement/types"/>
    <xsd:import namespace="http://schemas.microsoft.com/office/infopath/2007/PartnerControls"/>
    <xsd:element name="TaxCatchAll" ma:index="30" nillable="true" ma:displayName="Taxonomy Catch All Column" ma:hidden="true" ma:list="{7075e43b-fd0c-4369-8715-d4377cd5596b}" ma:internalName="TaxCatchAll" ma:showField="CatchAllData" ma:web="559388f2-a9b1-4aca-9c8a-8b23ce185d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25E664-415B-4F7E-AA14-9B4EEE5D6678}">
  <ds:schemaRefs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94f9713d-6e99-4afa-aef3-d057a2961807"/>
    <ds:schemaRef ds:uri="http://purl.org/dc/elements/1.1/"/>
    <ds:schemaRef ds:uri="http://www.w3.org/XML/1998/namespace"/>
    <ds:schemaRef ds:uri="http://schemas.microsoft.com/office/infopath/2007/PartnerControls"/>
    <ds:schemaRef ds:uri="3486d65b-14c7-4503-b8ce-69bb5a13e0b6"/>
    <ds:schemaRef ds:uri="http://schemas.microsoft.com/office/2006/metadata/properties"/>
    <ds:schemaRef ds:uri="559388f2-a9b1-4aca-9c8a-8b23ce185df8"/>
  </ds:schemaRefs>
</ds:datastoreItem>
</file>

<file path=customXml/itemProps2.xml><?xml version="1.0" encoding="utf-8"?>
<ds:datastoreItem xmlns:ds="http://schemas.openxmlformats.org/officeDocument/2006/customXml" ds:itemID="{E822FEC3-FC69-4A7D-8848-DAE46DA052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86d65b-14c7-4503-b8ce-69bb5a13e0b6"/>
    <ds:schemaRef ds:uri="94f9713d-6e99-4afa-aef3-d057a2961807"/>
    <ds:schemaRef ds:uri="559388f2-a9b1-4aca-9c8a-8b23ce185d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315133E-E792-4CBD-AC18-809773ABD3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113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Acrobat Document</vt:lpstr>
      <vt:lpstr>PowerPoint Presentation</vt:lpstr>
      <vt:lpstr>What is an “asset”?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Gibbs</dc:creator>
  <cp:lastModifiedBy>Taylor Thompson</cp:lastModifiedBy>
  <cp:revision>45</cp:revision>
  <dcterms:created xsi:type="dcterms:W3CDTF">2021-01-22T12:44:51Z</dcterms:created>
  <dcterms:modified xsi:type="dcterms:W3CDTF">2022-06-27T14:11:08Z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0x0101001AAF575F2DC99C4F945B9FAEF53716C9</vt:lpwstr>
  </property>
</Properties>
</file>