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sldIdLst>
    <p:sldId id="274" r:id="rId2"/>
    <p:sldId id="277" r:id="rId3"/>
    <p:sldId id="275" r:id="rId4"/>
    <p:sldId id="276" r:id="rId5"/>
    <p:sldId id="278" r:id="rId6"/>
    <p:sldId id="279" r:id="rId7"/>
    <p:sldId id="280" r:id="rId8"/>
    <p:sldId id="281" r:id="rId9"/>
    <p:sldId id="270" r:id="rId10"/>
    <p:sldId id="267" r:id="rId11"/>
    <p:sldId id="282" r:id="rId12"/>
    <p:sldId id="283" r:id="rId13"/>
    <p:sldId id="284" r:id="rId14"/>
    <p:sldId id="28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222" autoAdjust="0"/>
  </p:normalViewPr>
  <p:slideViewPr>
    <p:cSldViewPr snapToGrid="0">
      <p:cViewPr>
        <p:scale>
          <a:sx n="60" d="100"/>
          <a:sy n="60" d="100"/>
        </p:scale>
        <p:origin x="2484" y="82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595968-2A05-49C8-BDC5-B55EAE68309A}"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8C1E6B6B-0224-4C24-91C6-0141A1827D23}">
      <dgm:prSet phldrT="[Text]"/>
      <dgm:spPr/>
      <dgm:t>
        <a:bodyPr/>
        <a:lstStyle/>
        <a:p>
          <a:r>
            <a:rPr lang="en-US" dirty="0"/>
            <a:t>New York State DEC</a:t>
          </a:r>
        </a:p>
      </dgm:t>
    </dgm:pt>
    <dgm:pt modelId="{6F22B70F-C50E-41B8-BF00-0D0F0412CEAF}" type="parTrans" cxnId="{59A7B491-8A13-4256-A984-59FC8C15A5EF}">
      <dgm:prSet/>
      <dgm:spPr/>
      <dgm:t>
        <a:bodyPr/>
        <a:lstStyle/>
        <a:p>
          <a:endParaRPr lang="en-US"/>
        </a:p>
      </dgm:t>
    </dgm:pt>
    <dgm:pt modelId="{17687D91-7C11-46BF-85F9-9B839517BE68}" type="sibTrans" cxnId="{59A7B491-8A13-4256-A984-59FC8C15A5EF}">
      <dgm:prSet/>
      <dgm:spPr/>
      <dgm:t>
        <a:bodyPr/>
        <a:lstStyle/>
        <a:p>
          <a:endParaRPr lang="en-US"/>
        </a:p>
      </dgm:t>
    </dgm:pt>
    <dgm:pt modelId="{5BAB831D-7079-48AB-8805-4057AC112055}">
      <dgm:prSet phldrT="[Text]"/>
      <dgm:spPr/>
      <dgm:t>
        <a:bodyPr/>
        <a:lstStyle/>
        <a:p>
          <a:r>
            <a:rPr lang="en-US" dirty="0"/>
            <a:t>Albany</a:t>
          </a:r>
        </a:p>
      </dgm:t>
    </dgm:pt>
    <dgm:pt modelId="{F7F5EFE1-012E-43CC-B899-59B5D281CE59}" type="parTrans" cxnId="{CE746130-8CE2-4664-8259-1F44570673F2}">
      <dgm:prSet/>
      <dgm:spPr/>
      <dgm:t>
        <a:bodyPr/>
        <a:lstStyle/>
        <a:p>
          <a:endParaRPr lang="en-US"/>
        </a:p>
      </dgm:t>
    </dgm:pt>
    <dgm:pt modelId="{C8C5E9F3-3ADF-4750-95B2-8B311973C95F}" type="sibTrans" cxnId="{CE746130-8CE2-4664-8259-1F44570673F2}">
      <dgm:prSet/>
      <dgm:spPr/>
      <dgm:t>
        <a:bodyPr/>
        <a:lstStyle/>
        <a:p>
          <a:endParaRPr lang="en-US"/>
        </a:p>
      </dgm:t>
    </dgm:pt>
    <dgm:pt modelId="{33A4211E-033F-4AFE-82BA-7112E6415568}">
      <dgm:prSet phldrT="[Text]"/>
      <dgm:spPr/>
      <dgm:t>
        <a:bodyPr/>
        <a:lstStyle/>
        <a:p>
          <a:r>
            <a:rPr lang="en-US" dirty="0"/>
            <a:t>Region 7</a:t>
          </a:r>
        </a:p>
      </dgm:t>
    </dgm:pt>
    <dgm:pt modelId="{4B0139F7-E8AD-49A8-B634-6D27D34AA573}" type="parTrans" cxnId="{E2EAD082-1797-4650-B56F-84AF85EDB4E5}">
      <dgm:prSet/>
      <dgm:spPr/>
      <dgm:t>
        <a:bodyPr/>
        <a:lstStyle/>
        <a:p>
          <a:endParaRPr lang="en-US"/>
        </a:p>
      </dgm:t>
    </dgm:pt>
    <dgm:pt modelId="{0C43FF19-AB33-4D7D-9572-4EAC6E80DED3}" type="sibTrans" cxnId="{E2EAD082-1797-4650-B56F-84AF85EDB4E5}">
      <dgm:prSet/>
      <dgm:spPr/>
      <dgm:t>
        <a:bodyPr/>
        <a:lstStyle/>
        <a:p>
          <a:endParaRPr lang="en-US"/>
        </a:p>
      </dgm:t>
    </dgm:pt>
    <dgm:pt modelId="{91AA2E18-D48E-4D21-8721-8DF78C688184}">
      <dgm:prSet phldrT="[Text]"/>
      <dgm:spPr/>
      <dgm:t>
        <a:bodyPr/>
        <a:lstStyle/>
        <a:p>
          <a:r>
            <a:rPr lang="en-US" dirty="0"/>
            <a:t>Local Municipal Separate Storm Sewer Systems (MS4)</a:t>
          </a:r>
        </a:p>
      </dgm:t>
    </dgm:pt>
    <dgm:pt modelId="{8828E6C9-3B58-474E-BA00-9E5D0D300ED6}" type="parTrans" cxnId="{A9DB92A8-5426-4272-8699-32D880DF080C}">
      <dgm:prSet/>
      <dgm:spPr/>
      <dgm:t>
        <a:bodyPr/>
        <a:lstStyle/>
        <a:p>
          <a:endParaRPr lang="en-US"/>
        </a:p>
      </dgm:t>
    </dgm:pt>
    <dgm:pt modelId="{E71A22BE-9608-4A71-959E-5DF581A7D8A4}" type="sibTrans" cxnId="{A9DB92A8-5426-4272-8699-32D880DF080C}">
      <dgm:prSet/>
      <dgm:spPr/>
      <dgm:t>
        <a:bodyPr/>
        <a:lstStyle/>
        <a:p>
          <a:endParaRPr lang="en-US"/>
        </a:p>
      </dgm:t>
    </dgm:pt>
    <dgm:pt modelId="{DE1C8D60-C622-4B5B-809A-4C20EB7EED2E}">
      <dgm:prSet phldrT="[Text]"/>
      <dgm:spPr/>
      <dgm:t>
        <a:bodyPr/>
        <a:lstStyle/>
        <a:p>
          <a:r>
            <a:rPr lang="en-US" dirty="0"/>
            <a:t>USEPA  Requirements</a:t>
          </a:r>
        </a:p>
      </dgm:t>
    </dgm:pt>
    <dgm:pt modelId="{3F5E6039-6839-4DA4-B6F2-C0E28B523094}" type="parTrans" cxnId="{DE25A3CA-9F2E-4852-BADF-B99B8D3410B1}">
      <dgm:prSet/>
      <dgm:spPr/>
      <dgm:t>
        <a:bodyPr/>
        <a:lstStyle/>
        <a:p>
          <a:endParaRPr lang="en-US"/>
        </a:p>
      </dgm:t>
    </dgm:pt>
    <dgm:pt modelId="{A1AF6220-6EAC-4D4D-9A9B-FFDAEF4626E0}" type="sibTrans" cxnId="{DE25A3CA-9F2E-4852-BADF-B99B8D3410B1}">
      <dgm:prSet/>
      <dgm:spPr/>
      <dgm:t>
        <a:bodyPr/>
        <a:lstStyle/>
        <a:p>
          <a:endParaRPr lang="en-US"/>
        </a:p>
      </dgm:t>
    </dgm:pt>
    <dgm:pt modelId="{592CBF9C-6865-494B-9400-0E7A9EC68359}">
      <dgm:prSet phldrT="[Text]"/>
      <dgm:spPr/>
      <dgm:t>
        <a:bodyPr/>
        <a:lstStyle/>
        <a:p>
          <a:r>
            <a:rPr lang="en-US" dirty="0"/>
            <a:t>The Court of Public Opinion</a:t>
          </a:r>
        </a:p>
      </dgm:t>
    </dgm:pt>
    <dgm:pt modelId="{0C130DA3-AAC6-4170-A2B5-CBAA482E5531}" type="parTrans" cxnId="{C99FE2D4-A308-494E-9185-FFE95E74813E}">
      <dgm:prSet/>
      <dgm:spPr/>
      <dgm:t>
        <a:bodyPr/>
        <a:lstStyle/>
        <a:p>
          <a:endParaRPr lang="en-US"/>
        </a:p>
      </dgm:t>
    </dgm:pt>
    <dgm:pt modelId="{BA2BC7DD-BD23-4506-BA15-963285F01EC0}" type="sibTrans" cxnId="{C99FE2D4-A308-494E-9185-FFE95E74813E}">
      <dgm:prSet/>
      <dgm:spPr/>
      <dgm:t>
        <a:bodyPr/>
        <a:lstStyle/>
        <a:p>
          <a:endParaRPr lang="en-US"/>
        </a:p>
      </dgm:t>
    </dgm:pt>
    <dgm:pt modelId="{607941F2-59C1-476F-A3D3-03458ABCB160}">
      <dgm:prSet phldrT="[Text]"/>
      <dgm:spPr/>
      <dgm:t>
        <a:bodyPr/>
        <a:lstStyle/>
        <a:p>
          <a:r>
            <a:rPr lang="en-US" dirty="0"/>
            <a:t>Cornell is the largest “industry” in Tompkins County</a:t>
          </a:r>
        </a:p>
      </dgm:t>
    </dgm:pt>
    <dgm:pt modelId="{1667370D-96F9-4C93-8273-414E33758445}" type="parTrans" cxnId="{97AA9EFD-EE43-434C-8B4E-4D7A891735E7}">
      <dgm:prSet/>
      <dgm:spPr/>
      <dgm:t>
        <a:bodyPr/>
        <a:lstStyle/>
        <a:p>
          <a:endParaRPr lang="en-US"/>
        </a:p>
      </dgm:t>
    </dgm:pt>
    <dgm:pt modelId="{1D4D2B39-810F-4C68-9D93-99D9373E8481}" type="sibTrans" cxnId="{97AA9EFD-EE43-434C-8B4E-4D7A891735E7}">
      <dgm:prSet/>
      <dgm:spPr/>
      <dgm:t>
        <a:bodyPr/>
        <a:lstStyle/>
        <a:p>
          <a:endParaRPr lang="en-US"/>
        </a:p>
      </dgm:t>
    </dgm:pt>
    <dgm:pt modelId="{D647C396-21D2-483C-8290-ACE7D7BF0950}">
      <dgm:prSet phldrT="[Text]"/>
      <dgm:spPr/>
      <dgm:t>
        <a:bodyPr/>
        <a:lstStyle/>
        <a:p>
          <a:r>
            <a:rPr lang="en-US" dirty="0"/>
            <a:t>We are located in Ithaca</a:t>
          </a:r>
        </a:p>
      </dgm:t>
    </dgm:pt>
    <dgm:pt modelId="{F9268D04-91F2-410B-85FF-2421A85FC7CB}" type="parTrans" cxnId="{5F1A6180-6653-458E-94E4-6714695071D8}">
      <dgm:prSet/>
      <dgm:spPr/>
      <dgm:t>
        <a:bodyPr/>
        <a:lstStyle/>
        <a:p>
          <a:endParaRPr lang="en-US"/>
        </a:p>
      </dgm:t>
    </dgm:pt>
    <dgm:pt modelId="{5B322B03-13D3-469C-A5AE-9B9170691659}" type="sibTrans" cxnId="{5F1A6180-6653-458E-94E4-6714695071D8}">
      <dgm:prSet/>
      <dgm:spPr/>
      <dgm:t>
        <a:bodyPr/>
        <a:lstStyle/>
        <a:p>
          <a:endParaRPr lang="en-US"/>
        </a:p>
      </dgm:t>
    </dgm:pt>
    <dgm:pt modelId="{F9B2C629-9F83-4B59-A1F3-530948937C21}">
      <dgm:prSet phldrT="[Text]"/>
      <dgm:spPr/>
      <dgm:t>
        <a:bodyPr/>
        <a:lstStyle/>
        <a:p>
          <a:endParaRPr lang="en-US" dirty="0"/>
        </a:p>
      </dgm:t>
    </dgm:pt>
    <dgm:pt modelId="{7CCF124A-06B6-401A-8D1E-E04C5E594D8D}" type="parTrans" cxnId="{2F8DE7BD-BF31-4578-BE9D-13F2342B547F}">
      <dgm:prSet/>
      <dgm:spPr/>
      <dgm:t>
        <a:bodyPr/>
        <a:lstStyle/>
        <a:p>
          <a:endParaRPr lang="en-US"/>
        </a:p>
      </dgm:t>
    </dgm:pt>
    <dgm:pt modelId="{F5CDF043-45D6-4B0D-83C8-D0EC0BDE9123}" type="sibTrans" cxnId="{2F8DE7BD-BF31-4578-BE9D-13F2342B547F}">
      <dgm:prSet/>
      <dgm:spPr/>
      <dgm:t>
        <a:bodyPr/>
        <a:lstStyle/>
        <a:p>
          <a:endParaRPr lang="en-US"/>
        </a:p>
      </dgm:t>
    </dgm:pt>
    <dgm:pt modelId="{1AB4FAF6-733C-4654-8D61-7A563F359135}">
      <dgm:prSet phldrT="[Text]"/>
      <dgm:spPr/>
      <dgm:t>
        <a:bodyPr/>
        <a:lstStyle/>
        <a:p>
          <a:r>
            <a:rPr lang="en-US" dirty="0"/>
            <a:t>NYSDEC Construction General Permit</a:t>
          </a:r>
        </a:p>
      </dgm:t>
    </dgm:pt>
    <dgm:pt modelId="{F3ED6A19-C3FB-4049-BAA6-98E42C736D88}" type="parTrans" cxnId="{B6FD3967-68B0-4FA0-B7A3-1CEB095A5CF9}">
      <dgm:prSet/>
      <dgm:spPr/>
      <dgm:t>
        <a:bodyPr/>
        <a:lstStyle/>
        <a:p>
          <a:endParaRPr lang="en-US"/>
        </a:p>
      </dgm:t>
    </dgm:pt>
    <dgm:pt modelId="{7C7E6D22-0401-40E0-AE47-1AEAC4C71106}" type="sibTrans" cxnId="{B6FD3967-68B0-4FA0-B7A3-1CEB095A5CF9}">
      <dgm:prSet/>
      <dgm:spPr/>
      <dgm:t>
        <a:bodyPr/>
        <a:lstStyle/>
        <a:p>
          <a:endParaRPr lang="en-US"/>
        </a:p>
      </dgm:t>
    </dgm:pt>
    <dgm:pt modelId="{3D1A183C-36BF-49CD-A269-2C642BF649C6}">
      <dgm:prSet phldrT="[Text]"/>
      <dgm:spPr/>
      <dgm:t>
        <a:bodyPr/>
        <a:lstStyle/>
        <a:p>
          <a:r>
            <a:rPr lang="en-US" dirty="0"/>
            <a:t>NYSDEC Stormwater Management Practice Design Manual</a:t>
          </a:r>
        </a:p>
      </dgm:t>
    </dgm:pt>
    <dgm:pt modelId="{0AB1ABBF-43FD-47DD-8C9A-580F1D46A1A5}" type="parTrans" cxnId="{1586CCEF-EB25-45BA-A761-AC33580C09B8}">
      <dgm:prSet/>
      <dgm:spPr/>
      <dgm:t>
        <a:bodyPr/>
        <a:lstStyle/>
        <a:p>
          <a:endParaRPr lang="en-US"/>
        </a:p>
      </dgm:t>
    </dgm:pt>
    <dgm:pt modelId="{F5828AD2-5BA1-41CE-8C30-4DDBB051FCAF}" type="sibTrans" cxnId="{1586CCEF-EB25-45BA-A761-AC33580C09B8}">
      <dgm:prSet/>
      <dgm:spPr/>
      <dgm:t>
        <a:bodyPr/>
        <a:lstStyle/>
        <a:p>
          <a:endParaRPr lang="en-US"/>
        </a:p>
      </dgm:t>
    </dgm:pt>
    <dgm:pt modelId="{206BB481-F636-41F8-AF30-555D984E0D49}">
      <dgm:prSet phldrT="[Text]"/>
      <dgm:spPr/>
      <dgm:t>
        <a:bodyPr/>
        <a:lstStyle/>
        <a:p>
          <a:r>
            <a:rPr lang="en-US" dirty="0"/>
            <a:t>NYSDEC MS4 General Permit</a:t>
          </a:r>
        </a:p>
      </dgm:t>
    </dgm:pt>
    <dgm:pt modelId="{B7703CED-0B70-493E-A7E1-77C7B942F51F}" type="parTrans" cxnId="{999CBD5F-0D67-4AA6-996D-E1361BC7FF87}">
      <dgm:prSet/>
      <dgm:spPr/>
      <dgm:t>
        <a:bodyPr/>
        <a:lstStyle/>
        <a:p>
          <a:endParaRPr lang="en-US"/>
        </a:p>
      </dgm:t>
    </dgm:pt>
    <dgm:pt modelId="{766DF0C6-C3E8-414C-B7ED-56D4BAFED91B}" type="sibTrans" cxnId="{999CBD5F-0D67-4AA6-996D-E1361BC7FF87}">
      <dgm:prSet/>
      <dgm:spPr/>
      <dgm:t>
        <a:bodyPr/>
        <a:lstStyle/>
        <a:p>
          <a:endParaRPr lang="en-US"/>
        </a:p>
      </dgm:t>
    </dgm:pt>
    <dgm:pt modelId="{7B467B36-FEBD-4EDE-890E-3889A76039F6}">
      <dgm:prSet phldrT="[Text]"/>
      <dgm:spPr/>
      <dgm:t>
        <a:bodyPr/>
        <a:lstStyle/>
        <a:p>
          <a:r>
            <a:rPr lang="en-US" dirty="0"/>
            <a:t>Municipality where the project is located</a:t>
          </a:r>
        </a:p>
      </dgm:t>
    </dgm:pt>
    <dgm:pt modelId="{7CB83C91-C615-45D7-8D53-6943880D1156}" type="sibTrans" cxnId="{2AF06684-22E6-4FA2-BB72-1FE751CC5D42}">
      <dgm:prSet/>
      <dgm:spPr/>
      <dgm:t>
        <a:bodyPr/>
        <a:lstStyle/>
        <a:p>
          <a:endParaRPr lang="en-US"/>
        </a:p>
      </dgm:t>
    </dgm:pt>
    <dgm:pt modelId="{785DAD76-A4BA-44E2-9B7E-F24B99CEA0D5}" type="parTrans" cxnId="{2AF06684-22E6-4FA2-BB72-1FE751CC5D42}">
      <dgm:prSet/>
      <dgm:spPr/>
      <dgm:t>
        <a:bodyPr/>
        <a:lstStyle/>
        <a:p>
          <a:endParaRPr lang="en-US"/>
        </a:p>
      </dgm:t>
    </dgm:pt>
    <dgm:pt modelId="{A2530561-4E85-4B16-A4A9-88BACA32E0EF}">
      <dgm:prSet phldrT="[Text]"/>
      <dgm:spPr/>
      <dgm:t>
        <a:bodyPr/>
        <a:lstStyle/>
        <a:p>
          <a:r>
            <a:rPr lang="en-US" dirty="0"/>
            <a:t>Local codes and sewer use laws</a:t>
          </a:r>
        </a:p>
      </dgm:t>
    </dgm:pt>
    <dgm:pt modelId="{8613F45D-F9E8-46E5-9344-460FBB13F4C7}" type="parTrans" cxnId="{CDDE2473-20D2-4C0D-A74C-871BFE8EEE86}">
      <dgm:prSet/>
      <dgm:spPr/>
      <dgm:t>
        <a:bodyPr/>
        <a:lstStyle/>
        <a:p>
          <a:endParaRPr lang="en-US"/>
        </a:p>
      </dgm:t>
    </dgm:pt>
    <dgm:pt modelId="{0F80CC38-676A-4EAF-8F6A-97936378393F}" type="sibTrans" cxnId="{CDDE2473-20D2-4C0D-A74C-871BFE8EEE86}">
      <dgm:prSet/>
      <dgm:spPr/>
      <dgm:t>
        <a:bodyPr/>
        <a:lstStyle/>
        <a:p>
          <a:endParaRPr lang="en-US"/>
        </a:p>
      </dgm:t>
    </dgm:pt>
    <dgm:pt modelId="{9372247A-D036-4C97-A38F-1547EC222335}">
      <dgm:prSet phldrT="[Text]"/>
      <dgm:spPr/>
      <dgm:t>
        <a:bodyPr/>
        <a:lstStyle/>
        <a:p>
          <a:r>
            <a:rPr lang="en-US" dirty="0"/>
            <a:t>Clean Water Act</a:t>
          </a:r>
        </a:p>
      </dgm:t>
    </dgm:pt>
    <dgm:pt modelId="{47A8A835-6367-4E43-972D-85E6E7055989}" type="parTrans" cxnId="{C040426D-D50F-4748-A464-1E3B3C663BE3}">
      <dgm:prSet/>
      <dgm:spPr/>
      <dgm:t>
        <a:bodyPr/>
        <a:lstStyle/>
        <a:p>
          <a:endParaRPr lang="en-US"/>
        </a:p>
      </dgm:t>
    </dgm:pt>
    <dgm:pt modelId="{BDE1CF4F-4AFC-4345-A541-38CFD825F645}" type="sibTrans" cxnId="{C040426D-D50F-4748-A464-1E3B3C663BE3}">
      <dgm:prSet/>
      <dgm:spPr/>
      <dgm:t>
        <a:bodyPr/>
        <a:lstStyle/>
        <a:p>
          <a:endParaRPr lang="en-US"/>
        </a:p>
      </dgm:t>
    </dgm:pt>
    <dgm:pt modelId="{F0991BAF-9F81-46A2-8E7D-4558FE260974}">
      <dgm:prSet phldrT="[Text]"/>
      <dgm:spPr/>
      <dgm:t>
        <a:bodyPr/>
        <a:lstStyle/>
        <a:p>
          <a:r>
            <a:rPr lang="en-US" dirty="0"/>
            <a:t>Total Maximum Daily Load requirements</a:t>
          </a:r>
        </a:p>
        <a:p>
          <a:endParaRPr lang="en-US" dirty="0"/>
        </a:p>
        <a:p>
          <a:endParaRPr lang="en-US" dirty="0"/>
        </a:p>
        <a:p>
          <a:endParaRPr lang="en-US" dirty="0"/>
        </a:p>
        <a:p>
          <a:endParaRPr lang="en-US" dirty="0"/>
        </a:p>
        <a:p>
          <a:endParaRPr lang="en-US" dirty="0"/>
        </a:p>
        <a:p>
          <a:endParaRPr lang="en-US" dirty="0"/>
        </a:p>
      </dgm:t>
    </dgm:pt>
    <dgm:pt modelId="{2416DE06-53DA-4FC8-9B3C-A6D43971AA7F}" type="parTrans" cxnId="{00CCC718-5014-43ED-AFFE-F226E5509FF6}">
      <dgm:prSet/>
      <dgm:spPr/>
      <dgm:t>
        <a:bodyPr/>
        <a:lstStyle/>
        <a:p>
          <a:endParaRPr lang="en-US"/>
        </a:p>
      </dgm:t>
    </dgm:pt>
    <dgm:pt modelId="{6D09E0CD-9E9A-460B-9240-8DBCB6E89160}" type="sibTrans" cxnId="{00CCC718-5014-43ED-AFFE-F226E5509FF6}">
      <dgm:prSet/>
      <dgm:spPr/>
      <dgm:t>
        <a:bodyPr/>
        <a:lstStyle/>
        <a:p>
          <a:endParaRPr lang="en-US"/>
        </a:p>
      </dgm:t>
    </dgm:pt>
    <dgm:pt modelId="{CAEE301B-DE15-4366-9841-AD76A48DE919}" type="pres">
      <dgm:prSet presAssocID="{6D595968-2A05-49C8-BDC5-B55EAE68309A}" presName="Name0" presStyleCnt="0">
        <dgm:presLayoutVars>
          <dgm:dir/>
          <dgm:resizeHandles val="exact"/>
        </dgm:presLayoutVars>
      </dgm:prSet>
      <dgm:spPr/>
    </dgm:pt>
    <dgm:pt modelId="{E186A4BD-D09F-4033-8D75-C6E17778BD69}" type="pres">
      <dgm:prSet presAssocID="{8C1E6B6B-0224-4C24-91C6-0141A1827D23}" presName="node" presStyleLbl="node1" presStyleIdx="0" presStyleCnt="4">
        <dgm:presLayoutVars>
          <dgm:bulletEnabled val="1"/>
        </dgm:presLayoutVars>
      </dgm:prSet>
      <dgm:spPr/>
    </dgm:pt>
    <dgm:pt modelId="{0CBE0857-2339-4B9A-B70C-AC4BBDC381CB}" type="pres">
      <dgm:prSet presAssocID="{17687D91-7C11-46BF-85F9-9B839517BE68}" presName="sibTrans" presStyleCnt="0"/>
      <dgm:spPr/>
    </dgm:pt>
    <dgm:pt modelId="{CC4DD492-A3A0-49EE-86E8-1099EF612496}" type="pres">
      <dgm:prSet presAssocID="{91AA2E18-D48E-4D21-8721-8DF78C688184}" presName="node" presStyleLbl="node1" presStyleIdx="1" presStyleCnt="4" custLinFactNeighborX="-16276" custLinFactNeighborY="-2641">
        <dgm:presLayoutVars>
          <dgm:bulletEnabled val="1"/>
        </dgm:presLayoutVars>
      </dgm:prSet>
      <dgm:spPr/>
    </dgm:pt>
    <dgm:pt modelId="{CFDA0F81-45F9-4B2E-96C3-2E5A7F0B9A8F}" type="pres">
      <dgm:prSet presAssocID="{E71A22BE-9608-4A71-959E-5DF581A7D8A4}" presName="sibTrans" presStyleCnt="0"/>
      <dgm:spPr/>
    </dgm:pt>
    <dgm:pt modelId="{EE5E8A49-7464-4049-8CD1-40160B2EB8DF}" type="pres">
      <dgm:prSet presAssocID="{DE1C8D60-C622-4B5B-809A-4C20EB7EED2E}" presName="node" presStyleLbl="node1" presStyleIdx="2" presStyleCnt="4">
        <dgm:presLayoutVars>
          <dgm:bulletEnabled val="1"/>
        </dgm:presLayoutVars>
      </dgm:prSet>
      <dgm:spPr/>
    </dgm:pt>
    <dgm:pt modelId="{FE37FDCA-B1D6-4F43-92D9-05DF31B693CA}" type="pres">
      <dgm:prSet presAssocID="{A1AF6220-6EAC-4D4D-9A9B-FFDAEF4626E0}" presName="sibTrans" presStyleCnt="0"/>
      <dgm:spPr/>
    </dgm:pt>
    <dgm:pt modelId="{86E008D6-5F5D-4002-B743-83B8961354B3}" type="pres">
      <dgm:prSet presAssocID="{592CBF9C-6865-494B-9400-0E7A9EC68359}" presName="node" presStyleLbl="node1" presStyleIdx="3" presStyleCnt="4">
        <dgm:presLayoutVars>
          <dgm:bulletEnabled val="1"/>
        </dgm:presLayoutVars>
      </dgm:prSet>
      <dgm:spPr/>
    </dgm:pt>
  </dgm:ptLst>
  <dgm:cxnLst>
    <dgm:cxn modelId="{DFA4E100-8E25-428C-8C00-F66A2C419381}" type="presOf" srcId="{F9B2C629-9F83-4B59-A1F3-530948937C21}" destId="{CC4DD492-A3A0-49EE-86E8-1099EF612496}" srcOrd="0" destOrd="4" presId="urn:microsoft.com/office/officeart/2005/8/layout/hList6"/>
    <dgm:cxn modelId="{7E26F301-C207-4359-8343-6B276B2E7688}" type="presOf" srcId="{3D1A183C-36BF-49CD-A269-2C642BF649C6}" destId="{E186A4BD-D09F-4033-8D75-C6E17778BD69}" srcOrd="0" destOrd="4" presId="urn:microsoft.com/office/officeart/2005/8/layout/hList6"/>
    <dgm:cxn modelId="{C4C2E208-B221-46AD-9B6F-8CC2DDF270C0}" type="presOf" srcId="{F0991BAF-9F81-46A2-8E7D-4558FE260974}" destId="{EE5E8A49-7464-4049-8CD1-40160B2EB8DF}" srcOrd="0" destOrd="2" presId="urn:microsoft.com/office/officeart/2005/8/layout/hList6"/>
    <dgm:cxn modelId="{12F4480A-0B95-4DBA-A0E6-BE0C33DC9EA7}" type="presOf" srcId="{33A4211E-033F-4AFE-82BA-7112E6415568}" destId="{E186A4BD-D09F-4033-8D75-C6E17778BD69}" srcOrd="0" destOrd="2" presId="urn:microsoft.com/office/officeart/2005/8/layout/hList6"/>
    <dgm:cxn modelId="{023DA50C-40A2-4CF4-B752-D12574F80E6D}" type="presOf" srcId="{A2530561-4E85-4B16-A4A9-88BACA32E0EF}" destId="{CC4DD492-A3A0-49EE-86E8-1099EF612496}" srcOrd="0" destOrd="2" presId="urn:microsoft.com/office/officeart/2005/8/layout/hList6"/>
    <dgm:cxn modelId="{00CCC718-5014-43ED-AFFE-F226E5509FF6}" srcId="{DE1C8D60-C622-4B5B-809A-4C20EB7EED2E}" destId="{F0991BAF-9F81-46A2-8E7D-4558FE260974}" srcOrd="1" destOrd="0" parTransId="{2416DE06-53DA-4FC8-9B3C-A6D43971AA7F}" sibTransId="{6D09E0CD-9E9A-460B-9240-8DBCB6E89160}"/>
    <dgm:cxn modelId="{90062E20-EF01-4B2B-B586-FB05B3D61098}" type="presOf" srcId="{607941F2-59C1-476F-A3D3-03458ABCB160}" destId="{86E008D6-5F5D-4002-B743-83B8961354B3}" srcOrd="0" destOrd="2" presId="urn:microsoft.com/office/officeart/2005/8/layout/hList6"/>
    <dgm:cxn modelId="{315DFC27-6773-43D2-AD23-3A003B9042DB}" type="presOf" srcId="{6D595968-2A05-49C8-BDC5-B55EAE68309A}" destId="{CAEE301B-DE15-4366-9841-AD76A48DE919}" srcOrd="0" destOrd="0" presId="urn:microsoft.com/office/officeart/2005/8/layout/hList6"/>
    <dgm:cxn modelId="{CE746130-8CE2-4664-8259-1F44570673F2}" srcId="{8C1E6B6B-0224-4C24-91C6-0141A1827D23}" destId="{5BAB831D-7079-48AB-8805-4057AC112055}" srcOrd="0" destOrd="0" parTransId="{F7F5EFE1-012E-43CC-B899-59B5D281CE59}" sibTransId="{C8C5E9F3-3ADF-4750-95B2-8B311973C95F}"/>
    <dgm:cxn modelId="{83497534-B2BE-4780-AFD5-1A9D336C36EA}" type="presOf" srcId="{91AA2E18-D48E-4D21-8721-8DF78C688184}" destId="{CC4DD492-A3A0-49EE-86E8-1099EF612496}" srcOrd="0" destOrd="0" presId="urn:microsoft.com/office/officeart/2005/8/layout/hList6"/>
    <dgm:cxn modelId="{BF34FF40-72FF-418B-B1D1-7EC2193BBC0C}" type="presOf" srcId="{D647C396-21D2-483C-8290-ACE7D7BF0950}" destId="{86E008D6-5F5D-4002-B743-83B8961354B3}" srcOrd="0" destOrd="1" presId="urn:microsoft.com/office/officeart/2005/8/layout/hList6"/>
    <dgm:cxn modelId="{999CBD5F-0D67-4AA6-996D-E1361BC7FF87}" srcId="{91AA2E18-D48E-4D21-8721-8DF78C688184}" destId="{206BB481-F636-41F8-AF30-555D984E0D49}" srcOrd="2" destOrd="0" parTransId="{B7703CED-0B70-493E-A7E1-77C7B942F51F}" sibTransId="{766DF0C6-C3E8-414C-B7ED-56D4BAFED91B}"/>
    <dgm:cxn modelId="{5D46DF65-7BA3-47A9-9D7C-DD1C75FD3233}" type="presOf" srcId="{592CBF9C-6865-494B-9400-0E7A9EC68359}" destId="{86E008D6-5F5D-4002-B743-83B8961354B3}" srcOrd="0" destOrd="0" presId="urn:microsoft.com/office/officeart/2005/8/layout/hList6"/>
    <dgm:cxn modelId="{B6FD3967-68B0-4FA0-B7A3-1CEB095A5CF9}" srcId="{8C1E6B6B-0224-4C24-91C6-0141A1827D23}" destId="{1AB4FAF6-733C-4654-8D61-7A563F359135}" srcOrd="2" destOrd="0" parTransId="{F3ED6A19-C3FB-4049-BAA6-98E42C736D88}" sibTransId="{7C7E6D22-0401-40E0-AE47-1AEAC4C71106}"/>
    <dgm:cxn modelId="{C040426D-D50F-4748-A464-1E3B3C663BE3}" srcId="{DE1C8D60-C622-4B5B-809A-4C20EB7EED2E}" destId="{9372247A-D036-4C97-A38F-1547EC222335}" srcOrd="0" destOrd="0" parTransId="{47A8A835-6367-4E43-972D-85E6E7055989}" sibTransId="{BDE1CF4F-4AFC-4345-A541-38CFD825F645}"/>
    <dgm:cxn modelId="{E253C170-3E54-48D3-8809-16B15A65B37F}" type="presOf" srcId="{9372247A-D036-4C97-A38F-1547EC222335}" destId="{EE5E8A49-7464-4049-8CD1-40160B2EB8DF}" srcOrd="0" destOrd="1" presId="urn:microsoft.com/office/officeart/2005/8/layout/hList6"/>
    <dgm:cxn modelId="{ADB32652-0C2E-4885-AA48-CF37599738D7}" type="presOf" srcId="{DE1C8D60-C622-4B5B-809A-4C20EB7EED2E}" destId="{EE5E8A49-7464-4049-8CD1-40160B2EB8DF}" srcOrd="0" destOrd="0" presId="urn:microsoft.com/office/officeart/2005/8/layout/hList6"/>
    <dgm:cxn modelId="{CDDE2473-20D2-4C0D-A74C-871BFE8EEE86}" srcId="{91AA2E18-D48E-4D21-8721-8DF78C688184}" destId="{A2530561-4E85-4B16-A4A9-88BACA32E0EF}" srcOrd="1" destOrd="0" parTransId="{8613F45D-F9E8-46E5-9344-460FBB13F4C7}" sibTransId="{0F80CC38-676A-4EAF-8F6A-97936378393F}"/>
    <dgm:cxn modelId="{DAC78173-DBAC-4079-9D18-1EE0C3550CF9}" type="presOf" srcId="{206BB481-F636-41F8-AF30-555D984E0D49}" destId="{CC4DD492-A3A0-49EE-86E8-1099EF612496}" srcOrd="0" destOrd="3" presId="urn:microsoft.com/office/officeart/2005/8/layout/hList6"/>
    <dgm:cxn modelId="{76FA8974-3F99-4D78-A569-437A93DA0F24}" type="presOf" srcId="{8C1E6B6B-0224-4C24-91C6-0141A1827D23}" destId="{E186A4BD-D09F-4033-8D75-C6E17778BD69}" srcOrd="0" destOrd="0" presId="urn:microsoft.com/office/officeart/2005/8/layout/hList6"/>
    <dgm:cxn modelId="{CC67047D-982C-475D-AC01-76B8F1EA40AF}" type="presOf" srcId="{1AB4FAF6-733C-4654-8D61-7A563F359135}" destId="{E186A4BD-D09F-4033-8D75-C6E17778BD69}" srcOrd="0" destOrd="3" presId="urn:microsoft.com/office/officeart/2005/8/layout/hList6"/>
    <dgm:cxn modelId="{5F1A6180-6653-458E-94E4-6714695071D8}" srcId="{592CBF9C-6865-494B-9400-0E7A9EC68359}" destId="{D647C396-21D2-483C-8290-ACE7D7BF0950}" srcOrd="0" destOrd="0" parTransId="{F9268D04-91F2-410B-85FF-2421A85FC7CB}" sibTransId="{5B322B03-13D3-469C-A5AE-9B9170691659}"/>
    <dgm:cxn modelId="{E2EAD082-1797-4650-B56F-84AF85EDB4E5}" srcId="{8C1E6B6B-0224-4C24-91C6-0141A1827D23}" destId="{33A4211E-033F-4AFE-82BA-7112E6415568}" srcOrd="1" destOrd="0" parTransId="{4B0139F7-E8AD-49A8-B634-6D27D34AA573}" sibTransId="{0C43FF19-AB33-4D7D-9572-4EAC6E80DED3}"/>
    <dgm:cxn modelId="{2AF06684-22E6-4FA2-BB72-1FE751CC5D42}" srcId="{91AA2E18-D48E-4D21-8721-8DF78C688184}" destId="{7B467B36-FEBD-4EDE-890E-3889A76039F6}" srcOrd="0" destOrd="0" parTransId="{785DAD76-A4BA-44E2-9B7E-F24B99CEA0D5}" sibTransId="{7CB83C91-C615-45D7-8D53-6943880D1156}"/>
    <dgm:cxn modelId="{59A7B491-8A13-4256-A984-59FC8C15A5EF}" srcId="{6D595968-2A05-49C8-BDC5-B55EAE68309A}" destId="{8C1E6B6B-0224-4C24-91C6-0141A1827D23}" srcOrd="0" destOrd="0" parTransId="{6F22B70F-C50E-41B8-BF00-0D0F0412CEAF}" sibTransId="{17687D91-7C11-46BF-85F9-9B839517BE68}"/>
    <dgm:cxn modelId="{A9DB92A8-5426-4272-8699-32D880DF080C}" srcId="{6D595968-2A05-49C8-BDC5-B55EAE68309A}" destId="{91AA2E18-D48E-4D21-8721-8DF78C688184}" srcOrd="1" destOrd="0" parTransId="{8828E6C9-3B58-474E-BA00-9E5D0D300ED6}" sibTransId="{E71A22BE-9608-4A71-959E-5DF581A7D8A4}"/>
    <dgm:cxn modelId="{B090EDA8-1860-47ED-867E-472DEA21D33A}" type="presOf" srcId="{7B467B36-FEBD-4EDE-890E-3889A76039F6}" destId="{CC4DD492-A3A0-49EE-86E8-1099EF612496}" srcOrd="0" destOrd="1" presId="urn:microsoft.com/office/officeart/2005/8/layout/hList6"/>
    <dgm:cxn modelId="{2F8DE7BD-BF31-4578-BE9D-13F2342B547F}" srcId="{91AA2E18-D48E-4D21-8721-8DF78C688184}" destId="{F9B2C629-9F83-4B59-A1F3-530948937C21}" srcOrd="3" destOrd="0" parTransId="{7CCF124A-06B6-401A-8D1E-E04C5E594D8D}" sibTransId="{F5CDF043-45D6-4B0D-83C8-D0EC0BDE9123}"/>
    <dgm:cxn modelId="{DE25A3CA-9F2E-4852-BADF-B99B8D3410B1}" srcId="{6D595968-2A05-49C8-BDC5-B55EAE68309A}" destId="{DE1C8D60-C622-4B5B-809A-4C20EB7EED2E}" srcOrd="2" destOrd="0" parTransId="{3F5E6039-6839-4DA4-B6F2-C0E28B523094}" sibTransId="{A1AF6220-6EAC-4D4D-9A9B-FFDAEF4626E0}"/>
    <dgm:cxn modelId="{C99FE2D4-A308-494E-9185-FFE95E74813E}" srcId="{6D595968-2A05-49C8-BDC5-B55EAE68309A}" destId="{592CBF9C-6865-494B-9400-0E7A9EC68359}" srcOrd="3" destOrd="0" parTransId="{0C130DA3-AAC6-4170-A2B5-CBAA482E5531}" sibTransId="{BA2BC7DD-BD23-4506-BA15-963285F01EC0}"/>
    <dgm:cxn modelId="{322C37DE-4CC5-4D83-B34F-196F0A4F3A7F}" type="presOf" srcId="{5BAB831D-7079-48AB-8805-4057AC112055}" destId="{E186A4BD-D09F-4033-8D75-C6E17778BD69}" srcOrd="0" destOrd="1" presId="urn:microsoft.com/office/officeart/2005/8/layout/hList6"/>
    <dgm:cxn modelId="{1586CCEF-EB25-45BA-A761-AC33580C09B8}" srcId="{8C1E6B6B-0224-4C24-91C6-0141A1827D23}" destId="{3D1A183C-36BF-49CD-A269-2C642BF649C6}" srcOrd="3" destOrd="0" parTransId="{0AB1ABBF-43FD-47DD-8C9A-580F1D46A1A5}" sibTransId="{F5828AD2-5BA1-41CE-8C30-4DDBB051FCAF}"/>
    <dgm:cxn modelId="{97AA9EFD-EE43-434C-8B4E-4D7A891735E7}" srcId="{592CBF9C-6865-494B-9400-0E7A9EC68359}" destId="{607941F2-59C1-476F-A3D3-03458ABCB160}" srcOrd="1" destOrd="0" parTransId="{1667370D-96F9-4C93-8273-414E33758445}" sibTransId="{1D4D2B39-810F-4C68-9D93-99D9373E8481}"/>
    <dgm:cxn modelId="{06A0B8DC-F8DB-4420-8D70-6EBF0EE8F3B0}" type="presParOf" srcId="{CAEE301B-DE15-4366-9841-AD76A48DE919}" destId="{E186A4BD-D09F-4033-8D75-C6E17778BD69}" srcOrd="0" destOrd="0" presId="urn:microsoft.com/office/officeart/2005/8/layout/hList6"/>
    <dgm:cxn modelId="{A0AC7406-E61A-4928-B44F-DB4313EDA771}" type="presParOf" srcId="{CAEE301B-DE15-4366-9841-AD76A48DE919}" destId="{0CBE0857-2339-4B9A-B70C-AC4BBDC381CB}" srcOrd="1" destOrd="0" presId="urn:microsoft.com/office/officeart/2005/8/layout/hList6"/>
    <dgm:cxn modelId="{0E8357BB-1513-4E69-A3F2-8D504B7AD64B}" type="presParOf" srcId="{CAEE301B-DE15-4366-9841-AD76A48DE919}" destId="{CC4DD492-A3A0-49EE-86E8-1099EF612496}" srcOrd="2" destOrd="0" presId="urn:microsoft.com/office/officeart/2005/8/layout/hList6"/>
    <dgm:cxn modelId="{309246AB-D841-4F2B-8B2E-EC668C55DD89}" type="presParOf" srcId="{CAEE301B-DE15-4366-9841-AD76A48DE919}" destId="{CFDA0F81-45F9-4B2E-96C3-2E5A7F0B9A8F}" srcOrd="3" destOrd="0" presId="urn:microsoft.com/office/officeart/2005/8/layout/hList6"/>
    <dgm:cxn modelId="{E3CE3FE4-B154-4A08-994E-439BBF8735C4}" type="presParOf" srcId="{CAEE301B-DE15-4366-9841-AD76A48DE919}" destId="{EE5E8A49-7464-4049-8CD1-40160B2EB8DF}" srcOrd="4" destOrd="0" presId="urn:microsoft.com/office/officeart/2005/8/layout/hList6"/>
    <dgm:cxn modelId="{A5BA6A2B-833E-4707-9C5C-EB9CD2DC82E5}" type="presParOf" srcId="{CAEE301B-DE15-4366-9841-AD76A48DE919}" destId="{FE37FDCA-B1D6-4F43-92D9-05DF31B693CA}" srcOrd="5" destOrd="0" presId="urn:microsoft.com/office/officeart/2005/8/layout/hList6"/>
    <dgm:cxn modelId="{3E768733-FF9C-4938-83F6-5860699E83EE}" type="presParOf" srcId="{CAEE301B-DE15-4366-9841-AD76A48DE919}" destId="{86E008D6-5F5D-4002-B743-83B8961354B3}"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9F336B-76B7-431F-9F5E-75CE23B83157}" type="doc">
      <dgm:prSet loTypeId="urn:microsoft.com/office/officeart/2016/7/layout/HexagonTimeline" loCatId="process" qsTypeId="urn:microsoft.com/office/officeart/2005/8/quickstyle/simple4" qsCatId="simple" csTypeId="urn:microsoft.com/office/officeart/2005/8/colors/accent1_2" csCatId="accent1" phldr="1"/>
      <dgm:spPr/>
      <dgm:t>
        <a:bodyPr/>
        <a:lstStyle/>
        <a:p>
          <a:endParaRPr lang="en-US"/>
        </a:p>
      </dgm:t>
    </dgm:pt>
    <dgm:pt modelId="{17CEDC3C-0518-4090-B100-0E26500712EC}">
      <dgm:prSet custT="1"/>
      <dgm:spPr/>
      <dgm:t>
        <a:bodyPr/>
        <a:lstStyle/>
        <a:p>
          <a:r>
            <a:rPr lang="en-US" sz="1600" dirty="0"/>
            <a:t>2007</a:t>
          </a:r>
        </a:p>
      </dgm:t>
    </dgm:pt>
    <dgm:pt modelId="{B435DE3C-F726-408B-AC6F-DE0EFE9CCD63}" type="parTrans" cxnId="{9ACB3AC1-8255-46E0-BE75-4532AEAAAF80}">
      <dgm:prSet/>
      <dgm:spPr/>
      <dgm:t>
        <a:bodyPr/>
        <a:lstStyle/>
        <a:p>
          <a:endParaRPr lang="en-US"/>
        </a:p>
      </dgm:t>
    </dgm:pt>
    <dgm:pt modelId="{4A4B8366-1CAF-466D-9C6E-9F3316175D21}" type="sibTrans" cxnId="{9ACB3AC1-8255-46E0-BE75-4532AEAAAF80}">
      <dgm:prSet/>
      <dgm:spPr/>
      <dgm:t>
        <a:bodyPr/>
        <a:lstStyle/>
        <a:p>
          <a:endParaRPr lang="en-US"/>
        </a:p>
      </dgm:t>
    </dgm:pt>
    <dgm:pt modelId="{98391499-17A2-4801-9F69-81BE473760CD}">
      <dgm:prSet custT="1"/>
      <dgm:spPr/>
      <dgm:t>
        <a:bodyPr/>
        <a:lstStyle/>
        <a:p>
          <a:r>
            <a:rPr lang="en-US" sz="1400" dirty="0"/>
            <a:t>MS4s established,</a:t>
          </a:r>
        </a:p>
        <a:p>
          <a:r>
            <a:rPr lang="en-US" sz="1400" dirty="0"/>
            <a:t>Cornell University signed the Town of Ithaca Stormwater Operation Maintenance and Reporting Agreement</a:t>
          </a:r>
        </a:p>
      </dgm:t>
    </dgm:pt>
    <dgm:pt modelId="{95C58DFF-DB28-47BF-BD6A-EC281E8FC2CD}" type="parTrans" cxnId="{99062C35-11FD-48B3-B6CC-285149615D1F}">
      <dgm:prSet/>
      <dgm:spPr/>
      <dgm:t>
        <a:bodyPr/>
        <a:lstStyle/>
        <a:p>
          <a:endParaRPr lang="en-US"/>
        </a:p>
      </dgm:t>
    </dgm:pt>
    <dgm:pt modelId="{5B5CC139-5156-44F9-B835-6B92FEC46484}" type="sibTrans" cxnId="{99062C35-11FD-48B3-B6CC-285149615D1F}">
      <dgm:prSet/>
      <dgm:spPr/>
      <dgm:t>
        <a:bodyPr/>
        <a:lstStyle/>
        <a:p>
          <a:endParaRPr lang="en-US"/>
        </a:p>
      </dgm:t>
    </dgm:pt>
    <dgm:pt modelId="{E83323FA-D9FE-495D-BB9C-938C055FE7A9}">
      <dgm:prSet custT="1"/>
      <dgm:spPr/>
      <dgm:t>
        <a:bodyPr/>
        <a:lstStyle/>
        <a:p>
          <a:r>
            <a:rPr lang="en-US" sz="1600" dirty="0"/>
            <a:t>2020</a:t>
          </a:r>
        </a:p>
      </dgm:t>
    </dgm:pt>
    <dgm:pt modelId="{716660A6-7100-457C-907A-A1A0FA5A3F95}" type="parTrans" cxnId="{62F54A26-305E-4B4D-8930-38EBEAD5734E}">
      <dgm:prSet/>
      <dgm:spPr/>
      <dgm:t>
        <a:bodyPr/>
        <a:lstStyle/>
        <a:p>
          <a:endParaRPr lang="en-US"/>
        </a:p>
      </dgm:t>
    </dgm:pt>
    <dgm:pt modelId="{8ECDD9C7-B419-4C83-AC8C-72BBFE97E18C}" type="sibTrans" cxnId="{62F54A26-305E-4B4D-8930-38EBEAD5734E}">
      <dgm:prSet/>
      <dgm:spPr/>
      <dgm:t>
        <a:bodyPr/>
        <a:lstStyle/>
        <a:p>
          <a:endParaRPr lang="en-US"/>
        </a:p>
      </dgm:t>
    </dgm:pt>
    <dgm:pt modelId="{E0D9B9BB-B71B-4094-81F3-C8E99AE698A1}">
      <dgm:prSet custT="1"/>
      <dgm:spPr/>
      <dgm:t>
        <a:bodyPr/>
        <a:lstStyle/>
        <a:p>
          <a:r>
            <a:rPr lang="en-US" sz="1400" dirty="0"/>
            <a:t>Lake Source Cooling SPDES Permit modified to include Phosphorus Offset Special Conditions</a:t>
          </a:r>
        </a:p>
      </dgm:t>
    </dgm:pt>
    <dgm:pt modelId="{35482E45-629A-48D5-9B40-64EDAA5503A5}" type="parTrans" cxnId="{83CEAB50-15BC-4899-8835-83936FD24235}">
      <dgm:prSet/>
      <dgm:spPr/>
      <dgm:t>
        <a:bodyPr/>
        <a:lstStyle/>
        <a:p>
          <a:endParaRPr lang="en-US"/>
        </a:p>
      </dgm:t>
    </dgm:pt>
    <dgm:pt modelId="{A8B8903B-04F2-4947-B217-759901A8DC0E}" type="sibTrans" cxnId="{83CEAB50-15BC-4899-8835-83936FD24235}">
      <dgm:prSet/>
      <dgm:spPr/>
      <dgm:t>
        <a:bodyPr/>
        <a:lstStyle/>
        <a:p>
          <a:endParaRPr lang="en-US"/>
        </a:p>
      </dgm:t>
    </dgm:pt>
    <dgm:pt modelId="{EA8704BC-5258-427C-ACD4-4E95B28ACB9A}">
      <dgm:prSet custT="1"/>
      <dgm:spPr/>
      <dgm:t>
        <a:bodyPr/>
        <a:lstStyle/>
        <a:p>
          <a:r>
            <a:rPr lang="en-US" sz="1600" dirty="0"/>
            <a:t>2003</a:t>
          </a:r>
        </a:p>
      </dgm:t>
    </dgm:pt>
    <dgm:pt modelId="{582129E4-4C24-4112-A53E-C461EE177643}" type="parTrans" cxnId="{DBE3990E-EB68-4DE5-87FF-2196986A7DD4}">
      <dgm:prSet/>
      <dgm:spPr/>
      <dgm:t>
        <a:bodyPr/>
        <a:lstStyle/>
        <a:p>
          <a:endParaRPr lang="en-US"/>
        </a:p>
      </dgm:t>
    </dgm:pt>
    <dgm:pt modelId="{EBCBAA74-7B7B-453B-B366-5DAE30E77F88}" type="sibTrans" cxnId="{DBE3990E-EB68-4DE5-87FF-2196986A7DD4}">
      <dgm:prSet/>
      <dgm:spPr/>
      <dgm:t>
        <a:bodyPr/>
        <a:lstStyle/>
        <a:p>
          <a:endParaRPr lang="en-US"/>
        </a:p>
      </dgm:t>
    </dgm:pt>
    <dgm:pt modelId="{B1D87077-B8E5-42E7-9023-EB2AAA188F77}">
      <dgm:prSet custT="1"/>
      <dgm:spPr/>
      <dgm:t>
        <a:bodyPr/>
        <a:lstStyle/>
        <a:p>
          <a:r>
            <a:rPr lang="en-US" sz="1600" dirty="0"/>
            <a:t>2010</a:t>
          </a:r>
        </a:p>
      </dgm:t>
    </dgm:pt>
    <dgm:pt modelId="{4ADC5722-8B81-4365-A7A0-6C33EE3BAD04}" type="parTrans" cxnId="{0E641D2E-C801-442B-8309-1C4C93DB023C}">
      <dgm:prSet/>
      <dgm:spPr/>
      <dgm:t>
        <a:bodyPr/>
        <a:lstStyle/>
        <a:p>
          <a:endParaRPr lang="en-US"/>
        </a:p>
      </dgm:t>
    </dgm:pt>
    <dgm:pt modelId="{23F24089-D590-498E-B2F4-C5F94F078EC0}" type="sibTrans" cxnId="{0E641D2E-C801-442B-8309-1C4C93DB023C}">
      <dgm:prSet/>
      <dgm:spPr/>
      <dgm:t>
        <a:bodyPr/>
        <a:lstStyle/>
        <a:p>
          <a:endParaRPr lang="en-US"/>
        </a:p>
      </dgm:t>
    </dgm:pt>
    <dgm:pt modelId="{8F768A72-DE46-4C8D-9FC0-9A0CE8642DD6}">
      <dgm:prSet custT="1"/>
      <dgm:spPr/>
      <dgm:t>
        <a:bodyPr/>
        <a:lstStyle/>
        <a:p>
          <a:r>
            <a:rPr lang="en-US" sz="1400" dirty="0"/>
            <a:t>SPDES Construction GP revised to add additional phosphorus-impaired watershed and other requirements</a:t>
          </a:r>
        </a:p>
      </dgm:t>
    </dgm:pt>
    <dgm:pt modelId="{6282ACB2-60A8-404D-A1D3-041FBB3EE2CA}" type="parTrans" cxnId="{6CC95676-4661-496A-B549-FFFFC311EA7C}">
      <dgm:prSet/>
      <dgm:spPr/>
      <dgm:t>
        <a:bodyPr/>
        <a:lstStyle/>
        <a:p>
          <a:endParaRPr lang="en-US"/>
        </a:p>
      </dgm:t>
    </dgm:pt>
    <dgm:pt modelId="{4E36CA46-C791-4832-BAFA-1B7A725E971A}" type="sibTrans" cxnId="{6CC95676-4661-496A-B549-FFFFC311EA7C}">
      <dgm:prSet/>
      <dgm:spPr/>
      <dgm:t>
        <a:bodyPr/>
        <a:lstStyle/>
        <a:p>
          <a:endParaRPr lang="en-US"/>
        </a:p>
      </dgm:t>
    </dgm:pt>
    <dgm:pt modelId="{DFA9BA34-CB59-4D7F-8D4C-078D1E53B212}">
      <dgm:prSet custT="1"/>
      <dgm:spPr/>
      <dgm:t>
        <a:bodyPr/>
        <a:lstStyle/>
        <a:p>
          <a:r>
            <a:rPr lang="en-US" sz="1600" dirty="0"/>
            <a:t>2015</a:t>
          </a:r>
        </a:p>
      </dgm:t>
    </dgm:pt>
    <dgm:pt modelId="{D2B1E059-9BB1-41C5-ADA7-7043FF1F19BA}" type="parTrans" cxnId="{E5977535-3F4D-4E0E-B98C-4772AA49ED70}">
      <dgm:prSet/>
      <dgm:spPr/>
      <dgm:t>
        <a:bodyPr/>
        <a:lstStyle/>
        <a:p>
          <a:endParaRPr lang="en-US"/>
        </a:p>
      </dgm:t>
    </dgm:pt>
    <dgm:pt modelId="{C979BBD1-7A20-4B30-B6AF-DB18F84700F2}" type="sibTrans" cxnId="{E5977535-3F4D-4E0E-B98C-4772AA49ED70}">
      <dgm:prSet/>
      <dgm:spPr/>
      <dgm:t>
        <a:bodyPr/>
        <a:lstStyle/>
        <a:p>
          <a:endParaRPr lang="en-US"/>
        </a:p>
      </dgm:t>
    </dgm:pt>
    <dgm:pt modelId="{7C8714F7-FECF-4ABF-A87E-BAECC8DE281B}">
      <dgm:prSet custT="1"/>
      <dgm:spPr/>
      <dgm:t>
        <a:bodyPr/>
        <a:lstStyle/>
        <a:p>
          <a:r>
            <a:rPr lang="en-US" sz="1400" dirty="0"/>
            <a:t>SPDES Construction GP Modified to incorporate more requirements for owners and operators to ensure new EPA water quality standards are met.</a:t>
          </a:r>
        </a:p>
        <a:p>
          <a:r>
            <a:rPr lang="en-US" sz="1400" dirty="0"/>
            <a:t>Most Recent Revision of the NYSDEC Stormwater Management Practice Design Manual issued</a:t>
          </a:r>
        </a:p>
      </dgm:t>
    </dgm:pt>
    <dgm:pt modelId="{58C4339D-C556-4F9D-9B8D-51698F2F204D}" type="parTrans" cxnId="{8103EF53-4E19-4321-A3AA-F3B01015B089}">
      <dgm:prSet/>
      <dgm:spPr/>
      <dgm:t>
        <a:bodyPr/>
        <a:lstStyle/>
        <a:p>
          <a:endParaRPr lang="en-US"/>
        </a:p>
      </dgm:t>
    </dgm:pt>
    <dgm:pt modelId="{F917E018-9E21-44B1-92EC-5BB04A4B82D2}" type="sibTrans" cxnId="{8103EF53-4E19-4321-A3AA-F3B01015B089}">
      <dgm:prSet/>
      <dgm:spPr/>
      <dgm:t>
        <a:bodyPr/>
        <a:lstStyle/>
        <a:p>
          <a:endParaRPr lang="en-US"/>
        </a:p>
      </dgm:t>
    </dgm:pt>
    <dgm:pt modelId="{018FFA58-B8B1-4AC2-973C-85868C374793}">
      <dgm:prSet custT="1"/>
      <dgm:spPr/>
      <dgm:t>
        <a:bodyPr/>
        <a:lstStyle/>
        <a:p>
          <a:r>
            <a:rPr lang="en-US" sz="1600" dirty="0"/>
            <a:t>2021</a:t>
          </a:r>
        </a:p>
      </dgm:t>
    </dgm:pt>
    <dgm:pt modelId="{84834972-A5B3-4432-B511-263A90682507}" type="parTrans" cxnId="{10832A68-1264-4100-8BBB-356F99E57BE8}">
      <dgm:prSet/>
      <dgm:spPr/>
      <dgm:t>
        <a:bodyPr/>
        <a:lstStyle/>
        <a:p>
          <a:endParaRPr lang="en-US"/>
        </a:p>
      </dgm:t>
    </dgm:pt>
    <dgm:pt modelId="{028B1361-9BAD-49BD-BC5C-48DD201F0B63}" type="sibTrans" cxnId="{10832A68-1264-4100-8BBB-356F99E57BE8}">
      <dgm:prSet/>
      <dgm:spPr/>
      <dgm:t>
        <a:bodyPr/>
        <a:lstStyle/>
        <a:p>
          <a:endParaRPr lang="en-US"/>
        </a:p>
      </dgm:t>
    </dgm:pt>
    <dgm:pt modelId="{0EC9DAE7-16F2-4113-9D87-71ECA8D1A5C4}">
      <dgm:prSet custT="1"/>
      <dgm:spPr/>
      <dgm:t>
        <a:bodyPr/>
        <a:lstStyle/>
        <a:p>
          <a:r>
            <a:rPr lang="en-US" sz="1400" dirty="0"/>
            <a:t>Cayuga Lake Phosphorus Impairment Draft TMDL issued, Renewed SPDES Construction GP</a:t>
          </a:r>
        </a:p>
      </dgm:t>
    </dgm:pt>
    <dgm:pt modelId="{6E24822B-1A56-4798-904C-E294F2DBFB92}" type="parTrans" cxnId="{C63D524D-4060-4B42-B503-F098E3EB5DE4}">
      <dgm:prSet/>
      <dgm:spPr/>
      <dgm:t>
        <a:bodyPr/>
        <a:lstStyle/>
        <a:p>
          <a:endParaRPr lang="en-US"/>
        </a:p>
      </dgm:t>
    </dgm:pt>
    <dgm:pt modelId="{A10F3422-1393-45D3-96A0-D4C25EC81651}" type="sibTrans" cxnId="{C63D524D-4060-4B42-B503-F098E3EB5DE4}">
      <dgm:prSet/>
      <dgm:spPr/>
      <dgm:t>
        <a:bodyPr/>
        <a:lstStyle/>
        <a:p>
          <a:endParaRPr lang="en-US"/>
        </a:p>
      </dgm:t>
    </dgm:pt>
    <dgm:pt modelId="{D12BC094-2A60-4CB1-B8B1-AF005A2B9C4A}">
      <dgm:prSet custT="1"/>
      <dgm:spPr/>
      <dgm:t>
        <a:bodyPr/>
        <a:lstStyle/>
        <a:p>
          <a:r>
            <a:rPr lang="en-US" sz="1400" dirty="0"/>
            <a:t>SPDES Construction GP revised to incorporate new EPA requirements requiring all disturbance &gt;1 acre to be permitted</a:t>
          </a:r>
        </a:p>
      </dgm:t>
    </dgm:pt>
    <dgm:pt modelId="{13AF1485-3106-4E3A-A608-0A53CACF05EC}" type="parTrans" cxnId="{C6E4E861-9517-4AC5-8A6D-B29D4CD63838}">
      <dgm:prSet/>
      <dgm:spPr/>
      <dgm:t>
        <a:bodyPr/>
        <a:lstStyle/>
        <a:p>
          <a:endParaRPr lang="en-US"/>
        </a:p>
      </dgm:t>
    </dgm:pt>
    <dgm:pt modelId="{F7D652BB-96A7-4754-BFB7-04CE37BA2288}" type="sibTrans" cxnId="{C6E4E861-9517-4AC5-8A6D-B29D4CD63838}">
      <dgm:prSet/>
      <dgm:spPr/>
      <dgm:t>
        <a:bodyPr/>
        <a:lstStyle/>
        <a:p>
          <a:endParaRPr lang="en-US"/>
        </a:p>
      </dgm:t>
    </dgm:pt>
    <dgm:pt modelId="{6395EA6D-D31B-45AC-9F6B-7D9B7C832750}">
      <dgm:prSet/>
      <dgm:spPr/>
      <dgm:t>
        <a:bodyPr/>
        <a:lstStyle/>
        <a:p>
          <a:r>
            <a:rPr lang="en-US" dirty="0"/>
            <a:t>2022</a:t>
          </a:r>
        </a:p>
      </dgm:t>
    </dgm:pt>
    <dgm:pt modelId="{2DC52B21-D845-4B75-ACC5-3C0EB49B45D1}" type="parTrans" cxnId="{0CAE4721-F293-4E85-8260-751A160C350D}">
      <dgm:prSet/>
      <dgm:spPr/>
      <dgm:t>
        <a:bodyPr/>
        <a:lstStyle/>
        <a:p>
          <a:endParaRPr lang="en-US"/>
        </a:p>
      </dgm:t>
    </dgm:pt>
    <dgm:pt modelId="{8B4B15ED-4C74-4662-A38C-23FB9AE9BD90}" type="sibTrans" cxnId="{0CAE4721-F293-4E85-8260-751A160C350D}">
      <dgm:prSet/>
      <dgm:spPr/>
      <dgm:t>
        <a:bodyPr/>
        <a:lstStyle/>
        <a:p>
          <a:endParaRPr lang="en-US"/>
        </a:p>
      </dgm:t>
    </dgm:pt>
    <dgm:pt modelId="{A1A376AC-397F-47E6-9A1C-575AE0EF5D82}">
      <dgm:prSet/>
      <dgm:spPr/>
      <dgm:t>
        <a:bodyPr/>
        <a:lstStyle/>
        <a:p>
          <a:r>
            <a:rPr lang="en-US" dirty="0"/>
            <a:t>Renewed SPDES MS4 Draft General Permit issued for Review</a:t>
          </a:r>
        </a:p>
      </dgm:t>
    </dgm:pt>
    <dgm:pt modelId="{936D3FB1-95AA-434F-A7FC-BB98D37562D1}" type="parTrans" cxnId="{E8F3DBFC-1756-40F0-B59E-6615EF306286}">
      <dgm:prSet/>
      <dgm:spPr/>
      <dgm:t>
        <a:bodyPr/>
        <a:lstStyle/>
        <a:p>
          <a:endParaRPr lang="en-US"/>
        </a:p>
      </dgm:t>
    </dgm:pt>
    <dgm:pt modelId="{BBB53AD5-9F0A-4A48-86C7-AB5550E6DB3F}" type="sibTrans" cxnId="{E8F3DBFC-1756-40F0-B59E-6615EF306286}">
      <dgm:prSet/>
      <dgm:spPr/>
      <dgm:t>
        <a:bodyPr/>
        <a:lstStyle/>
        <a:p>
          <a:endParaRPr lang="en-US"/>
        </a:p>
      </dgm:t>
    </dgm:pt>
    <dgm:pt modelId="{F50CB951-182F-4C09-833F-77274651E850}" type="pres">
      <dgm:prSet presAssocID="{319F336B-76B7-431F-9F5E-75CE23B83157}" presName="Name0" presStyleCnt="0">
        <dgm:presLayoutVars>
          <dgm:chMax/>
          <dgm:chPref/>
          <dgm:animLvl val="lvl"/>
        </dgm:presLayoutVars>
      </dgm:prSet>
      <dgm:spPr/>
    </dgm:pt>
    <dgm:pt modelId="{18AC943B-0F79-47F1-AFC9-3BF42409521D}" type="pres">
      <dgm:prSet presAssocID="{EA8704BC-5258-427C-ACD4-4E95B28ACB9A}" presName="composite" presStyleCnt="0"/>
      <dgm:spPr/>
    </dgm:pt>
    <dgm:pt modelId="{1B2B1C6D-F45C-46D3-B15B-9B64DDC2C80F}" type="pres">
      <dgm:prSet presAssocID="{EA8704BC-5258-427C-ACD4-4E95B28ACB9A}" presName="Parent1" presStyleLbl="alignNode1" presStyleIdx="0" presStyleCnt="7" custScaleX="153719">
        <dgm:presLayoutVars>
          <dgm:chMax val="1"/>
          <dgm:chPref val="1"/>
          <dgm:bulletEnabled val="1"/>
        </dgm:presLayoutVars>
      </dgm:prSet>
      <dgm:spPr/>
    </dgm:pt>
    <dgm:pt modelId="{27591C88-F6F6-4C9F-AE57-71C6AECA700C}" type="pres">
      <dgm:prSet presAssocID="{EA8704BC-5258-427C-ACD4-4E95B28ACB9A}" presName="Childtext1" presStyleLbl="revTx" presStyleIdx="0" presStyleCnt="7">
        <dgm:presLayoutVars>
          <dgm:chMax val="0"/>
          <dgm:chPref val="0"/>
          <dgm:bulletEnabled/>
        </dgm:presLayoutVars>
      </dgm:prSet>
      <dgm:spPr/>
    </dgm:pt>
    <dgm:pt modelId="{1BAA85E2-4699-4549-A9D7-E5FBA407E5B0}" type="pres">
      <dgm:prSet presAssocID="{EA8704BC-5258-427C-ACD4-4E95B28ACB9A}" presName="ConnectLine" presStyleLbl="sibTrans1D1" presStyleIdx="0" presStyleCnt="7"/>
      <dgm:spPr>
        <a:noFill/>
        <a:ln w="12700" cap="flat" cmpd="sng" algn="ctr">
          <a:solidFill>
            <a:schemeClr val="accent1">
              <a:hueOff val="0"/>
              <a:satOff val="0"/>
              <a:lumOff val="0"/>
              <a:alphaOff val="0"/>
            </a:schemeClr>
          </a:solidFill>
          <a:prstDash val="dash"/>
          <a:miter lim="800000"/>
        </a:ln>
        <a:effectLst/>
      </dgm:spPr>
    </dgm:pt>
    <dgm:pt modelId="{9A8312C1-2521-49DA-B8BE-5B059E3677B2}" type="pres">
      <dgm:prSet presAssocID="{EA8704BC-5258-427C-ACD4-4E95B28ACB9A}" presName="ConnectLineEnd" presStyleLbl="node1" presStyleIdx="0" presStyleCnt="7"/>
      <dgm:spPr/>
    </dgm:pt>
    <dgm:pt modelId="{C673BFD7-0513-413B-822B-61738E5C4D44}" type="pres">
      <dgm:prSet presAssocID="{EA8704BC-5258-427C-ACD4-4E95B28ACB9A}" presName="EmptyPane" presStyleCnt="0"/>
      <dgm:spPr/>
    </dgm:pt>
    <dgm:pt modelId="{0E877C13-5C40-4721-956B-E3D8ABB0F8CC}" type="pres">
      <dgm:prSet presAssocID="{EBCBAA74-7B7B-453B-B366-5DAE30E77F88}" presName="spaceBetweenRectangles" presStyleLbl="fgAcc1" presStyleIdx="0" presStyleCnt="6"/>
      <dgm:spPr/>
    </dgm:pt>
    <dgm:pt modelId="{BF7A7FBC-F4EC-4FA7-9ED2-CDBB147A4DFF}" type="pres">
      <dgm:prSet presAssocID="{17CEDC3C-0518-4090-B100-0E26500712EC}" presName="composite" presStyleCnt="0"/>
      <dgm:spPr/>
    </dgm:pt>
    <dgm:pt modelId="{A49ACC75-3BE3-4DEC-B0F5-BB16B12A789B}" type="pres">
      <dgm:prSet presAssocID="{17CEDC3C-0518-4090-B100-0E26500712EC}" presName="Parent1" presStyleLbl="alignNode1" presStyleIdx="1" presStyleCnt="7" custScaleX="163857" custLinFactNeighborX="-1141" custLinFactNeighborY="1787">
        <dgm:presLayoutVars>
          <dgm:chMax val="1"/>
          <dgm:chPref val="1"/>
          <dgm:bulletEnabled val="1"/>
        </dgm:presLayoutVars>
      </dgm:prSet>
      <dgm:spPr/>
    </dgm:pt>
    <dgm:pt modelId="{3D1EE280-D874-4172-9524-CB36402E077E}" type="pres">
      <dgm:prSet presAssocID="{17CEDC3C-0518-4090-B100-0E26500712EC}" presName="Childtext1" presStyleLbl="revTx" presStyleIdx="1" presStyleCnt="7">
        <dgm:presLayoutVars>
          <dgm:chMax val="0"/>
          <dgm:chPref val="0"/>
          <dgm:bulletEnabled/>
        </dgm:presLayoutVars>
      </dgm:prSet>
      <dgm:spPr/>
    </dgm:pt>
    <dgm:pt modelId="{BC2FA1BC-4D66-422A-9B9B-ED7E6D643B43}" type="pres">
      <dgm:prSet presAssocID="{17CEDC3C-0518-4090-B100-0E26500712EC}" presName="ConnectLine" presStyleLbl="sibTrans1D1" presStyleIdx="1" presStyleCnt="7"/>
      <dgm:spPr>
        <a:noFill/>
        <a:ln w="12700" cap="flat" cmpd="sng" algn="ctr">
          <a:solidFill>
            <a:schemeClr val="accent1">
              <a:hueOff val="0"/>
              <a:satOff val="0"/>
              <a:lumOff val="0"/>
              <a:alphaOff val="0"/>
            </a:schemeClr>
          </a:solidFill>
          <a:prstDash val="dash"/>
          <a:miter lim="800000"/>
        </a:ln>
        <a:effectLst/>
      </dgm:spPr>
    </dgm:pt>
    <dgm:pt modelId="{AF5052EE-BC7F-4C12-A3C7-2E706E9F5258}" type="pres">
      <dgm:prSet presAssocID="{17CEDC3C-0518-4090-B100-0E26500712EC}" presName="ConnectLineEnd" presStyleLbl="node1" presStyleIdx="1" presStyleCnt="7"/>
      <dgm:spPr/>
    </dgm:pt>
    <dgm:pt modelId="{2F976C65-0102-4CF8-84FD-AD752E4F0DDF}" type="pres">
      <dgm:prSet presAssocID="{17CEDC3C-0518-4090-B100-0E26500712EC}" presName="EmptyPane" presStyleCnt="0"/>
      <dgm:spPr/>
    </dgm:pt>
    <dgm:pt modelId="{6C60830C-1BC0-4DB1-A6D1-80EF0F9788EE}" type="pres">
      <dgm:prSet presAssocID="{4A4B8366-1CAF-466D-9C6E-9F3316175D21}" presName="spaceBetweenRectangles" presStyleLbl="fgAcc1" presStyleIdx="1" presStyleCnt="6"/>
      <dgm:spPr/>
    </dgm:pt>
    <dgm:pt modelId="{CFE5F066-6D1A-4017-BC91-A16390DF5A56}" type="pres">
      <dgm:prSet presAssocID="{B1D87077-B8E5-42E7-9023-EB2AAA188F77}" presName="composite" presStyleCnt="0"/>
      <dgm:spPr/>
    </dgm:pt>
    <dgm:pt modelId="{59456B0F-A3F6-451C-AC65-D072E9E80E31}" type="pres">
      <dgm:prSet presAssocID="{B1D87077-B8E5-42E7-9023-EB2AAA188F77}" presName="Parent1" presStyleLbl="alignNode1" presStyleIdx="2" presStyleCnt="7" custScaleX="156329">
        <dgm:presLayoutVars>
          <dgm:chMax val="1"/>
          <dgm:chPref val="1"/>
          <dgm:bulletEnabled val="1"/>
        </dgm:presLayoutVars>
      </dgm:prSet>
      <dgm:spPr/>
    </dgm:pt>
    <dgm:pt modelId="{BA085F63-0545-4D87-A56B-068A3D119EED}" type="pres">
      <dgm:prSet presAssocID="{B1D87077-B8E5-42E7-9023-EB2AAA188F77}" presName="Childtext1" presStyleLbl="revTx" presStyleIdx="2" presStyleCnt="7">
        <dgm:presLayoutVars>
          <dgm:chMax val="0"/>
          <dgm:chPref val="0"/>
          <dgm:bulletEnabled/>
        </dgm:presLayoutVars>
      </dgm:prSet>
      <dgm:spPr/>
    </dgm:pt>
    <dgm:pt modelId="{C08F1248-5EC0-4827-8660-CA367E5D1B76}" type="pres">
      <dgm:prSet presAssocID="{B1D87077-B8E5-42E7-9023-EB2AAA188F77}" presName="ConnectLine" presStyleLbl="sibTrans1D1" presStyleIdx="2" presStyleCnt="7"/>
      <dgm:spPr>
        <a:noFill/>
        <a:ln w="12700" cap="flat" cmpd="sng" algn="ctr">
          <a:solidFill>
            <a:schemeClr val="accent1">
              <a:hueOff val="0"/>
              <a:satOff val="0"/>
              <a:lumOff val="0"/>
              <a:alphaOff val="0"/>
            </a:schemeClr>
          </a:solidFill>
          <a:prstDash val="dash"/>
          <a:miter lim="800000"/>
        </a:ln>
        <a:effectLst/>
      </dgm:spPr>
    </dgm:pt>
    <dgm:pt modelId="{AE8DC045-0CC7-427F-B8B6-8D0E8024DAF4}" type="pres">
      <dgm:prSet presAssocID="{B1D87077-B8E5-42E7-9023-EB2AAA188F77}" presName="ConnectLineEnd" presStyleLbl="node1" presStyleIdx="2" presStyleCnt="7"/>
      <dgm:spPr/>
    </dgm:pt>
    <dgm:pt modelId="{0A3EE6DF-4B4C-4407-BC06-CD7D03277589}" type="pres">
      <dgm:prSet presAssocID="{B1D87077-B8E5-42E7-9023-EB2AAA188F77}" presName="EmptyPane" presStyleCnt="0"/>
      <dgm:spPr/>
    </dgm:pt>
    <dgm:pt modelId="{214E1F06-7A82-46FB-861F-70917F42D247}" type="pres">
      <dgm:prSet presAssocID="{23F24089-D590-498E-B2F4-C5F94F078EC0}" presName="spaceBetweenRectangles" presStyleLbl="fgAcc1" presStyleIdx="2" presStyleCnt="6"/>
      <dgm:spPr/>
    </dgm:pt>
    <dgm:pt modelId="{FD2C13DA-FC1B-4B26-B968-8FC2E5A54B47}" type="pres">
      <dgm:prSet presAssocID="{DFA9BA34-CB59-4D7F-8D4C-078D1E53B212}" presName="composite" presStyleCnt="0"/>
      <dgm:spPr/>
    </dgm:pt>
    <dgm:pt modelId="{AB6020A4-B8CA-45B9-A0C3-3D5F3680C5B7}" type="pres">
      <dgm:prSet presAssocID="{DFA9BA34-CB59-4D7F-8D4C-078D1E53B212}" presName="Parent1" presStyleLbl="alignNode1" presStyleIdx="3" presStyleCnt="7" custScaleX="284763">
        <dgm:presLayoutVars>
          <dgm:chMax val="1"/>
          <dgm:chPref val="1"/>
          <dgm:bulletEnabled val="1"/>
        </dgm:presLayoutVars>
      </dgm:prSet>
      <dgm:spPr/>
    </dgm:pt>
    <dgm:pt modelId="{B48EA65A-B4B4-4BE2-B59A-C4132C45A070}" type="pres">
      <dgm:prSet presAssocID="{DFA9BA34-CB59-4D7F-8D4C-078D1E53B212}" presName="Childtext1" presStyleLbl="revTx" presStyleIdx="3" presStyleCnt="7">
        <dgm:presLayoutVars>
          <dgm:chMax val="0"/>
          <dgm:chPref val="0"/>
          <dgm:bulletEnabled/>
        </dgm:presLayoutVars>
      </dgm:prSet>
      <dgm:spPr/>
    </dgm:pt>
    <dgm:pt modelId="{FBE1786C-E957-4EE2-ADCA-C8917C390E85}" type="pres">
      <dgm:prSet presAssocID="{DFA9BA34-CB59-4D7F-8D4C-078D1E53B212}" presName="ConnectLine" presStyleLbl="sibTrans1D1" presStyleIdx="3" presStyleCnt="7"/>
      <dgm:spPr>
        <a:noFill/>
        <a:ln w="12700" cap="flat" cmpd="sng" algn="ctr">
          <a:solidFill>
            <a:schemeClr val="accent1">
              <a:hueOff val="0"/>
              <a:satOff val="0"/>
              <a:lumOff val="0"/>
              <a:alphaOff val="0"/>
            </a:schemeClr>
          </a:solidFill>
          <a:prstDash val="dash"/>
          <a:miter lim="800000"/>
        </a:ln>
        <a:effectLst/>
      </dgm:spPr>
    </dgm:pt>
    <dgm:pt modelId="{4FC8A65A-5DE0-49EC-9E2D-798C77C5C2CF}" type="pres">
      <dgm:prSet presAssocID="{DFA9BA34-CB59-4D7F-8D4C-078D1E53B212}" presName="ConnectLineEnd" presStyleLbl="node1" presStyleIdx="3" presStyleCnt="7"/>
      <dgm:spPr/>
    </dgm:pt>
    <dgm:pt modelId="{F619DA79-62C5-4699-82C8-DDB768329118}" type="pres">
      <dgm:prSet presAssocID="{DFA9BA34-CB59-4D7F-8D4C-078D1E53B212}" presName="EmptyPane" presStyleCnt="0"/>
      <dgm:spPr/>
    </dgm:pt>
    <dgm:pt modelId="{21AC1840-A588-45FF-ACA5-D67209DE5319}" type="pres">
      <dgm:prSet presAssocID="{C979BBD1-7A20-4B30-B6AF-DB18F84700F2}" presName="spaceBetweenRectangles" presStyleLbl="fgAcc1" presStyleIdx="3" presStyleCnt="6"/>
      <dgm:spPr/>
    </dgm:pt>
    <dgm:pt modelId="{389FF7C6-70DC-4926-81A7-388E21A8A67A}" type="pres">
      <dgm:prSet presAssocID="{E83323FA-D9FE-495D-BB9C-938C055FE7A9}" presName="composite" presStyleCnt="0"/>
      <dgm:spPr/>
    </dgm:pt>
    <dgm:pt modelId="{41C4539A-0685-41FF-B5B9-8D19A73AFAE5}" type="pres">
      <dgm:prSet presAssocID="{E83323FA-D9FE-495D-BB9C-938C055FE7A9}" presName="Parent1" presStyleLbl="alignNode1" presStyleIdx="4" presStyleCnt="7" custScaleX="165721">
        <dgm:presLayoutVars>
          <dgm:chMax val="1"/>
          <dgm:chPref val="1"/>
          <dgm:bulletEnabled val="1"/>
        </dgm:presLayoutVars>
      </dgm:prSet>
      <dgm:spPr/>
    </dgm:pt>
    <dgm:pt modelId="{D44F0506-8AC4-4F85-BD19-22441542B740}" type="pres">
      <dgm:prSet presAssocID="{E83323FA-D9FE-495D-BB9C-938C055FE7A9}" presName="Childtext1" presStyleLbl="revTx" presStyleIdx="4" presStyleCnt="7">
        <dgm:presLayoutVars>
          <dgm:chMax val="0"/>
          <dgm:chPref val="0"/>
          <dgm:bulletEnabled/>
        </dgm:presLayoutVars>
      </dgm:prSet>
      <dgm:spPr/>
    </dgm:pt>
    <dgm:pt modelId="{33BD2C30-FE64-4F31-8CBE-0B6EFE96121A}" type="pres">
      <dgm:prSet presAssocID="{E83323FA-D9FE-495D-BB9C-938C055FE7A9}" presName="ConnectLine" presStyleLbl="sibTrans1D1" presStyleIdx="4" presStyleCnt="7"/>
      <dgm:spPr>
        <a:noFill/>
        <a:ln w="12700" cap="flat" cmpd="sng" algn="ctr">
          <a:solidFill>
            <a:schemeClr val="accent1">
              <a:hueOff val="0"/>
              <a:satOff val="0"/>
              <a:lumOff val="0"/>
              <a:alphaOff val="0"/>
            </a:schemeClr>
          </a:solidFill>
          <a:prstDash val="dash"/>
          <a:miter lim="800000"/>
        </a:ln>
        <a:effectLst/>
      </dgm:spPr>
    </dgm:pt>
    <dgm:pt modelId="{449623A4-8FB6-433E-8296-9C8AB05B39CF}" type="pres">
      <dgm:prSet presAssocID="{E83323FA-D9FE-495D-BB9C-938C055FE7A9}" presName="ConnectLineEnd" presStyleLbl="node1" presStyleIdx="4" presStyleCnt="7"/>
      <dgm:spPr/>
    </dgm:pt>
    <dgm:pt modelId="{09CEEFDD-FEB6-4D65-8EF1-3EB4C56012E3}" type="pres">
      <dgm:prSet presAssocID="{E83323FA-D9FE-495D-BB9C-938C055FE7A9}" presName="EmptyPane" presStyleCnt="0"/>
      <dgm:spPr/>
    </dgm:pt>
    <dgm:pt modelId="{3C9D24B5-E2F6-412A-B747-D34D26FDFF90}" type="pres">
      <dgm:prSet presAssocID="{8ECDD9C7-B419-4C83-AC8C-72BBFE97E18C}" presName="spaceBetweenRectangles" presStyleLbl="fgAcc1" presStyleIdx="4" presStyleCnt="6"/>
      <dgm:spPr/>
    </dgm:pt>
    <dgm:pt modelId="{B953ABF3-F907-4F49-917E-84FDAA9BBCA9}" type="pres">
      <dgm:prSet presAssocID="{018FFA58-B8B1-4AC2-973C-85868C374793}" presName="composite" presStyleCnt="0"/>
      <dgm:spPr/>
    </dgm:pt>
    <dgm:pt modelId="{BAB8A9FC-57EA-4F2B-AF90-2093F3881087}" type="pres">
      <dgm:prSet presAssocID="{018FFA58-B8B1-4AC2-973C-85868C374793}" presName="Parent1" presStyleLbl="alignNode1" presStyleIdx="5" presStyleCnt="7" custScaleX="166169">
        <dgm:presLayoutVars>
          <dgm:chMax val="1"/>
          <dgm:chPref val="1"/>
          <dgm:bulletEnabled val="1"/>
        </dgm:presLayoutVars>
      </dgm:prSet>
      <dgm:spPr/>
    </dgm:pt>
    <dgm:pt modelId="{2B1E6D83-76F9-4857-A66F-B6758683B7B0}" type="pres">
      <dgm:prSet presAssocID="{018FFA58-B8B1-4AC2-973C-85868C374793}" presName="Childtext1" presStyleLbl="revTx" presStyleIdx="5" presStyleCnt="7">
        <dgm:presLayoutVars>
          <dgm:chMax val="0"/>
          <dgm:chPref val="0"/>
          <dgm:bulletEnabled/>
        </dgm:presLayoutVars>
      </dgm:prSet>
      <dgm:spPr/>
    </dgm:pt>
    <dgm:pt modelId="{6F8AD237-A6CB-4FF7-BEDF-3F0418501EE7}" type="pres">
      <dgm:prSet presAssocID="{018FFA58-B8B1-4AC2-973C-85868C374793}" presName="ConnectLine" presStyleLbl="sibTrans1D1" presStyleIdx="5" presStyleCnt="7"/>
      <dgm:spPr>
        <a:noFill/>
        <a:ln w="12700" cap="flat" cmpd="sng" algn="ctr">
          <a:solidFill>
            <a:schemeClr val="accent1">
              <a:hueOff val="0"/>
              <a:satOff val="0"/>
              <a:lumOff val="0"/>
              <a:alphaOff val="0"/>
            </a:schemeClr>
          </a:solidFill>
          <a:prstDash val="dash"/>
          <a:miter lim="800000"/>
        </a:ln>
        <a:effectLst/>
      </dgm:spPr>
    </dgm:pt>
    <dgm:pt modelId="{3DCC0539-EA2D-4BE1-B677-0502E0D393F6}" type="pres">
      <dgm:prSet presAssocID="{018FFA58-B8B1-4AC2-973C-85868C374793}" presName="ConnectLineEnd" presStyleLbl="node1" presStyleIdx="5" presStyleCnt="7"/>
      <dgm:spPr/>
    </dgm:pt>
    <dgm:pt modelId="{A30C7D95-2C71-4DFA-9E90-5EFDA8196167}" type="pres">
      <dgm:prSet presAssocID="{018FFA58-B8B1-4AC2-973C-85868C374793}" presName="EmptyPane" presStyleCnt="0"/>
      <dgm:spPr/>
    </dgm:pt>
    <dgm:pt modelId="{1B35995F-E29D-488A-93B7-5BB73D9B95FC}" type="pres">
      <dgm:prSet presAssocID="{028B1361-9BAD-49BD-BC5C-48DD201F0B63}" presName="spaceBetweenRectangles" presStyleLbl="fgAcc1" presStyleIdx="5" presStyleCnt="6"/>
      <dgm:spPr/>
    </dgm:pt>
    <dgm:pt modelId="{4DD96E59-DD56-42CE-BB4F-FC3BC52E91E2}" type="pres">
      <dgm:prSet presAssocID="{6395EA6D-D31B-45AC-9F6B-7D9B7C832750}" presName="composite" presStyleCnt="0"/>
      <dgm:spPr/>
    </dgm:pt>
    <dgm:pt modelId="{BA03AF8B-DFC7-4C23-9AC6-65D27BB00876}" type="pres">
      <dgm:prSet presAssocID="{6395EA6D-D31B-45AC-9F6B-7D9B7C832750}" presName="Parent1" presStyleLbl="alignNode1" presStyleIdx="6" presStyleCnt="7">
        <dgm:presLayoutVars>
          <dgm:chMax val="1"/>
          <dgm:chPref val="1"/>
          <dgm:bulletEnabled val="1"/>
        </dgm:presLayoutVars>
      </dgm:prSet>
      <dgm:spPr/>
    </dgm:pt>
    <dgm:pt modelId="{0435FD48-EE1F-415E-A4EF-C27A0C3A1773}" type="pres">
      <dgm:prSet presAssocID="{6395EA6D-D31B-45AC-9F6B-7D9B7C832750}" presName="Childtext1" presStyleLbl="revTx" presStyleIdx="6" presStyleCnt="7">
        <dgm:presLayoutVars>
          <dgm:chMax val="0"/>
          <dgm:chPref val="0"/>
          <dgm:bulletEnabled/>
        </dgm:presLayoutVars>
      </dgm:prSet>
      <dgm:spPr/>
    </dgm:pt>
    <dgm:pt modelId="{30568475-898C-4B1B-B64C-DB4BD8255CDD}" type="pres">
      <dgm:prSet presAssocID="{6395EA6D-D31B-45AC-9F6B-7D9B7C832750}" presName="ConnectLine" presStyleLbl="sibTrans1D1" presStyleIdx="6" presStyleCnt="7"/>
      <dgm:spPr>
        <a:noFill/>
        <a:ln w="12700" cap="flat" cmpd="sng" algn="ctr">
          <a:solidFill>
            <a:schemeClr val="accent1">
              <a:hueOff val="0"/>
              <a:satOff val="0"/>
              <a:lumOff val="0"/>
              <a:alphaOff val="0"/>
            </a:schemeClr>
          </a:solidFill>
          <a:prstDash val="dash"/>
          <a:miter lim="800000"/>
        </a:ln>
        <a:effectLst/>
      </dgm:spPr>
    </dgm:pt>
    <dgm:pt modelId="{C6157FAC-4D07-40CC-A07D-DD11AA89DE4F}" type="pres">
      <dgm:prSet presAssocID="{6395EA6D-D31B-45AC-9F6B-7D9B7C832750}" presName="ConnectLineEnd" presStyleLbl="node1" presStyleIdx="6" presStyleCnt="7"/>
      <dgm:spPr/>
    </dgm:pt>
    <dgm:pt modelId="{602BC9BA-8203-4B7C-ACAC-FC0F727C9F7B}" type="pres">
      <dgm:prSet presAssocID="{6395EA6D-D31B-45AC-9F6B-7D9B7C832750}" presName="EmptyPane" presStyleCnt="0"/>
      <dgm:spPr/>
    </dgm:pt>
  </dgm:ptLst>
  <dgm:cxnLst>
    <dgm:cxn modelId="{DBE3990E-EB68-4DE5-87FF-2196986A7DD4}" srcId="{319F336B-76B7-431F-9F5E-75CE23B83157}" destId="{EA8704BC-5258-427C-ACD4-4E95B28ACB9A}" srcOrd="0" destOrd="0" parTransId="{582129E4-4C24-4112-A53E-C461EE177643}" sibTransId="{EBCBAA74-7B7B-453B-B366-5DAE30E77F88}"/>
    <dgm:cxn modelId="{5BC63F1B-3DCE-4D36-A875-3BDBC16A22AD}" type="presOf" srcId="{8F768A72-DE46-4C8D-9FC0-9A0CE8642DD6}" destId="{BA085F63-0545-4D87-A56B-068A3D119EED}" srcOrd="0" destOrd="0" presId="urn:microsoft.com/office/officeart/2016/7/layout/HexagonTimeline"/>
    <dgm:cxn modelId="{0CAE4721-F293-4E85-8260-751A160C350D}" srcId="{319F336B-76B7-431F-9F5E-75CE23B83157}" destId="{6395EA6D-D31B-45AC-9F6B-7D9B7C832750}" srcOrd="6" destOrd="0" parTransId="{2DC52B21-D845-4B75-ACC5-3C0EB49B45D1}" sibTransId="{8B4B15ED-4C74-4662-A38C-23FB9AE9BD90}"/>
    <dgm:cxn modelId="{62F54A26-305E-4B4D-8930-38EBEAD5734E}" srcId="{319F336B-76B7-431F-9F5E-75CE23B83157}" destId="{E83323FA-D9FE-495D-BB9C-938C055FE7A9}" srcOrd="4" destOrd="0" parTransId="{716660A6-7100-457C-907A-A1A0FA5A3F95}" sibTransId="{8ECDD9C7-B419-4C83-AC8C-72BBFE97E18C}"/>
    <dgm:cxn modelId="{0E641D2E-C801-442B-8309-1C4C93DB023C}" srcId="{319F336B-76B7-431F-9F5E-75CE23B83157}" destId="{B1D87077-B8E5-42E7-9023-EB2AAA188F77}" srcOrd="2" destOrd="0" parTransId="{4ADC5722-8B81-4365-A7A0-6C33EE3BAD04}" sibTransId="{23F24089-D590-498E-B2F4-C5F94F078EC0}"/>
    <dgm:cxn modelId="{99062C35-11FD-48B3-B6CC-285149615D1F}" srcId="{17CEDC3C-0518-4090-B100-0E26500712EC}" destId="{98391499-17A2-4801-9F69-81BE473760CD}" srcOrd="0" destOrd="0" parTransId="{95C58DFF-DB28-47BF-BD6A-EC281E8FC2CD}" sibTransId="{5B5CC139-5156-44F9-B835-6B92FEC46484}"/>
    <dgm:cxn modelId="{E5977535-3F4D-4E0E-B98C-4772AA49ED70}" srcId="{319F336B-76B7-431F-9F5E-75CE23B83157}" destId="{DFA9BA34-CB59-4D7F-8D4C-078D1E53B212}" srcOrd="3" destOrd="0" parTransId="{D2B1E059-9BB1-41C5-ADA7-7043FF1F19BA}" sibTransId="{C979BBD1-7A20-4B30-B6AF-DB18F84700F2}"/>
    <dgm:cxn modelId="{B3417D35-E4B2-433C-8142-F4400431E9F3}" type="presOf" srcId="{319F336B-76B7-431F-9F5E-75CE23B83157}" destId="{F50CB951-182F-4C09-833F-77274651E850}" srcOrd="0" destOrd="0" presId="urn:microsoft.com/office/officeart/2016/7/layout/HexagonTimeline"/>
    <dgm:cxn modelId="{8C8BBB36-394D-4945-9441-ACA06775DC24}" type="presOf" srcId="{6395EA6D-D31B-45AC-9F6B-7D9B7C832750}" destId="{BA03AF8B-DFC7-4C23-9AC6-65D27BB00876}" srcOrd="0" destOrd="0" presId="urn:microsoft.com/office/officeart/2016/7/layout/HexagonTimeline"/>
    <dgm:cxn modelId="{D20B305D-532C-4DDD-9FFB-D942ADCE025D}" type="presOf" srcId="{018FFA58-B8B1-4AC2-973C-85868C374793}" destId="{BAB8A9FC-57EA-4F2B-AF90-2093F3881087}" srcOrd="0" destOrd="0" presId="urn:microsoft.com/office/officeart/2016/7/layout/HexagonTimeline"/>
    <dgm:cxn modelId="{06755B5E-0EFB-4156-AB4F-432E9E42436B}" type="presOf" srcId="{E0D9B9BB-B71B-4094-81F3-C8E99AE698A1}" destId="{D44F0506-8AC4-4F85-BD19-22441542B740}" srcOrd="0" destOrd="0" presId="urn:microsoft.com/office/officeart/2016/7/layout/HexagonTimeline"/>
    <dgm:cxn modelId="{BB38D941-2831-4C8E-BC23-1A078D30FBBB}" type="presOf" srcId="{DFA9BA34-CB59-4D7F-8D4C-078D1E53B212}" destId="{AB6020A4-B8CA-45B9-A0C3-3D5F3680C5B7}" srcOrd="0" destOrd="0" presId="urn:microsoft.com/office/officeart/2016/7/layout/HexagonTimeline"/>
    <dgm:cxn modelId="{C6E4E861-9517-4AC5-8A6D-B29D4CD63838}" srcId="{EA8704BC-5258-427C-ACD4-4E95B28ACB9A}" destId="{D12BC094-2A60-4CB1-B8B1-AF005A2B9C4A}" srcOrd="0" destOrd="0" parTransId="{13AF1485-3106-4E3A-A608-0A53CACF05EC}" sibTransId="{F7D652BB-96A7-4754-BFB7-04CE37BA2288}"/>
    <dgm:cxn modelId="{566C0F67-4519-40FB-9651-96BDD9CE2336}" type="presOf" srcId="{EA8704BC-5258-427C-ACD4-4E95B28ACB9A}" destId="{1B2B1C6D-F45C-46D3-B15B-9B64DDC2C80F}" srcOrd="0" destOrd="0" presId="urn:microsoft.com/office/officeart/2016/7/layout/HexagonTimeline"/>
    <dgm:cxn modelId="{10832A68-1264-4100-8BBB-356F99E57BE8}" srcId="{319F336B-76B7-431F-9F5E-75CE23B83157}" destId="{018FFA58-B8B1-4AC2-973C-85868C374793}" srcOrd="5" destOrd="0" parTransId="{84834972-A5B3-4432-B511-263A90682507}" sibTransId="{028B1361-9BAD-49BD-BC5C-48DD201F0B63}"/>
    <dgm:cxn modelId="{ACDFB049-6415-4754-91C8-4EB67382F03C}" type="presOf" srcId="{B1D87077-B8E5-42E7-9023-EB2AAA188F77}" destId="{59456B0F-A3F6-451C-AC65-D072E9E80E31}" srcOrd="0" destOrd="0" presId="urn:microsoft.com/office/officeart/2016/7/layout/HexagonTimeline"/>
    <dgm:cxn modelId="{C53F8B4C-E703-4206-AB45-CB8F3C960E16}" type="presOf" srcId="{0EC9DAE7-16F2-4113-9D87-71ECA8D1A5C4}" destId="{2B1E6D83-76F9-4857-A66F-B6758683B7B0}" srcOrd="0" destOrd="0" presId="urn:microsoft.com/office/officeart/2016/7/layout/HexagonTimeline"/>
    <dgm:cxn modelId="{C63D524D-4060-4B42-B503-F098E3EB5DE4}" srcId="{018FFA58-B8B1-4AC2-973C-85868C374793}" destId="{0EC9DAE7-16F2-4113-9D87-71ECA8D1A5C4}" srcOrd="0" destOrd="0" parTransId="{6E24822B-1A56-4798-904C-E294F2DBFB92}" sibTransId="{A10F3422-1393-45D3-96A0-D4C25EC81651}"/>
    <dgm:cxn modelId="{83CEAB50-15BC-4899-8835-83936FD24235}" srcId="{E83323FA-D9FE-495D-BB9C-938C055FE7A9}" destId="{E0D9B9BB-B71B-4094-81F3-C8E99AE698A1}" srcOrd="0" destOrd="0" parTransId="{35482E45-629A-48D5-9B40-64EDAA5503A5}" sibTransId="{A8B8903B-04F2-4947-B217-759901A8DC0E}"/>
    <dgm:cxn modelId="{8103EF53-4E19-4321-A3AA-F3B01015B089}" srcId="{DFA9BA34-CB59-4D7F-8D4C-078D1E53B212}" destId="{7C8714F7-FECF-4ABF-A87E-BAECC8DE281B}" srcOrd="0" destOrd="0" parTransId="{58C4339D-C556-4F9D-9B8D-51698F2F204D}" sibTransId="{F917E018-9E21-44B1-92EC-5BB04A4B82D2}"/>
    <dgm:cxn modelId="{6CC95676-4661-496A-B549-FFFFC311EA7C}" srcId="{B1D87077-B8E5-42E7-9023-EB2AAA188F77}" destId="{8F768A72-DE46-4C8D-9FC0-9A0CE8642DD6}" srcOrd="0" destOrd="0" parTransId="{6282ACB2-60A8-404D-A1D3-041FBB3EE2CA}" sibTransId="{4E36CA46-C791-4832-BAFA-1B7A725E971A}"/>
    <dgm:cxn modelId="{EF83927D-8C1E-4F34-9056-A5785311FBAE}" type="presOf" srcId="{17CEDC3C-0518-4090-B100-0E26500712EC}" destId="{A49ACC75-3BE3-4DEC-B0F5-BB16B12A789B}" srcOrd="0" destOrd="0" presId="urn:microsoft.com/office/officeart/2016/7/layout/HexagonTimeline"/>
    <dgm:cxn modelId="{9BE09389-8F16-4402-B3C9-4E0B1CB708DC}" type="presOf" srcId="{7C8714F7-FECF-4ABF-A87E-BAECC8DE281B}" destId="{B48EA65A-B4B4-4BE2-B59A-C4132C45A070}" srcOrd="0" destOrd="0" presId="urn:microsoft.com/office/officeart/2016/7/layout/HexagonTimeline"/>
    <dgm:cxn modelId="{5638DD92-DD31-46AC-B79A-06D9C8AE0423}" type="presOf" srcId="{D12BC094-2A60-4CB1-B8B1-AF005A2B9C4A}" destId="{27591C88-F6F6-4C9F-AE57-71C6AECA700C}" srcOrd="0" destOrd="0" presId="urn:microsoft.com/office/officeart/2016/7/layout/HexagonTimeline"/>
    <dgm:cxn modelId="{2850D5B0-B559-49DD-8075-ADF422BE7BE0}" type="presOf" srcId="{E83323FA-D9FE-495D-BB9C-938C055FE7A9}" destId="{41C4539A-0685-41FF-B5B9-8D19A73AFAE5}" srcOrd="0" destOrd="0" presId="urn:microsoft.com/office/officeart/2016/7/layout/HexagonTimeline"/>
    <dgm:cxn modelId="{F3685BBB-EDCD-434E-B14C-7115142F68A7}" type="presOf" srcId="{98391499-17A2-4801-9F69-81BE473760CD}" destId="{3D1EE280-D874-4172-9524-CB36402E077E}" srcOrd="0" destOrd="0" presId="urn:microsoft.com/office/officeart/2016/7/layout/HexagonTimeline"/>
    <dgm:cxn modelId="{9ACB3AC1-8255-46E0-BE75-4532AEAAAF80}" srcId="{319F336B-76B7-431F-9F5E-75CE23B83157}" destId="{17CEDC3C-0518-4090-B100-0E26500712EC}" srcOrd="1" destOrd="0" parTransId="{B435DE3C-F726-408B-AC6F-DE0EFE9CCD63}" sibTransId="{4A4B8366-1CAF-466D-9C6E-9F3316175D21}"/>
    <dgm:cxn modelId="{FF04EEC7-EBFB-4F05-B44E-D0BAB82152E9}" type="presOf" srcId="{A1A376AC-397F-47E6-9A1C-575AE0EF5D82}" destId="{0435FD48-EE1F-415E-A4EF-C27A0C3A1773}" srcOrd="0" destOrd="0" presId="urn:microsoft.com/office/officeart/2016/7/layout/HexagonTimeline"/>
    <dgm:cxn modelId="{E8F3DBFC-1756-40F0-B59E-6615EF306286}" srcId="{6395EA6D-D31B-45AC-9F6B-7D9B7C832750}" destId="{A1A376AC-397F-47E6-9A1C-575AE0EF5D82}" srcOrd="0" destOrd="0" parTransId="{936D3FB1-95AA-434F-A7FC-BB98D37562D1}" sibTransId="{BBB53AD5-9F0A-4A48-86C7-AB5550E6DB3F}"/>
    <dgm:cxn modelId="{8D9FD29F-ABF8-4F66-B01D-EA82B421C9A7}" type="presParOf" srcId="{F50CB951-182F-4C09-833F-77274651E850}" destId="{18AC943B-0F79-47F1-AFC9-3BF42409521D}" srcOrd="0" destOrd="0" presId="urn:microsoft.com/office/officeart/2016/7/layout/HexagonTimeline"/>
    <dgm:cxn modelId="{4771DDCA-E31D-46AD-A0AA-E96C17D4119F}" type="presParOf" srcId="{18AC943B-0F79-47F1-AFC9-3BF42409521D}" destId="{1B2B1C6D-F45C-46D3-B15B-9B64DDC2C80F}" srcOrd="0" destOrd="0" presId="urn:microsoft.com/office/officeart/2016/7/layout/HexagonTimeline"/>
    <dgm:cxn modelId="{BB44F7F6-F5D1-4494-9283-56A58345FBCA}" type="presParOf" srcId="{18AC943B-0F79-47F1-AFC9-3BF42409521D}" destId="{27591C88-F6F6-4C9F-AE57-71C6AECA700C}" srcOrd="1" destOrd="0" presId="urn:microsoft.com/office/officeart/2016/7/layout/HexagonTimeline"/>
    <dgm:cxn modelId="{3EBC7B80-9F36-4B3E-83D7-430AD82FDC13}" type="presParOf" srcId="{18AC943B-0F79-47F1-AFC9-3BF42409521D}" destId="{1BAA85E2-4699-4549-A9D7-E5FBA407E5B0}" srcOrd="2" destOrd="0" presId="urn:microsoft.com/office/officeart/2016/7/layout/HexagonTimeline"/>
    <dgm:cxn modelId="{F6FB4C2B-2263-4144-B3D6-EA4F5CE4CF8B}" type="presParOf" srcId="{18AC943B-0F79-47F1-AFC9-3BF42409521D}" destId="{9A8312C1-2521-49DA-B8BE-5B059E3677B2}" srcOrd="3" destOrd="0" presId="urn:microsoft.com/office/officeart/2016/7/layout/HexagonTimeline"/>
    <dgm:cxn modelId="{258DED96-F0C9-41CC-BD19-A7C03435FEB3}" type="presParOf" srcId="{18AC943B-0F79-47F1-AFC9-3BF42409521D}" destId="{C673BFD7-0513-413B-822B-61738E5C4D44}" srcOrd="4" destOrd="0" presId="urn:microsoft.com/office/officeart/2016/7/layout/HexagonTimeline"/>
    <dgm:cxn modelId="{514985A4-43CA-4535-A652-AD51EF1EC2FA}" type="presParOf" srcId="{F50CB951-182F-4C09-833F-77274651E850}" destId="{0E877C13-5C40-4721-956B-E3D8ABB0F8CC}" srcOrd="1" destOrd="0" presId="urn:microsoft.com/office/officeart/2016/7/layout/HexagonTimeline"/>
    <dgm:cxn modelId="{DEF1D91B-F6A4-4EEF-AF7C-2332FBCE92E2}" type="presParOf" srcId="{F50CB951-182F-4C09-833F-77274651E850}" destId="{BF7A7FBC-F4EC-4FA7-9ED2-CDBB147A4DFF}" srcOrd="2" destOrd="0" presId="urn:microsoft.com/office/officeart/2016/7/layout/HexagonTimeline"/>
    <dgm:cxn modelId="{C9BA8A65-0F6E-42E2-B1D9-98F600291644}" type="presParOf" srcId="{BF7A7FBC-F4EC-4FA7-9ED2-CDBB147A4DFF}" destId="{A49ACC75-3BE3-4DEC-B0F5-BB16B12A789B}" srcOrd="0" destOrd="0" presId="urn:microsoft.com/office/officeart/2016/7/layout/HexagonTimeline"/>
    <dgm:cxn modelId="{1685AE90-FF17-43C3-BDBE-6428CCF01FE8}" type="presParOf" srcId="{BF7A7FBC-F4EC-4FA7-9ED2-CDBB147A4DFF}" destId="{3D1EE280-D874-4172-9524-CB36402E077E}" srcOrd="1" destOrd="0" presId="urn:microsoft.com/office/officeart/2016/7/layout/HexagonTimeline"/>
    <dgm:cxn modelId="{E064FCA2-1036-4954-AD55-976E0EB2389D}" type="presParOf" srcId="{BF7A7FBC-F4EC-4FA7-9ED2-CDBB147A4DFF}" destId="{BC2FA1BC-4D66-422A-9B9B-ED7E6D643B43}" srcOrd="2" destOrd="0" presId="urn:microsoft.com/office/officeart/2016/7/layout/HexagonTimeline"/>
    <dgm:cxn modelId="{0729671A-0875-476D-B5A1-DF0E98FBBAE4}" type="presParOf" srcId="{BF7A7FBC-F4EC-4FA7-9ED2-CDBB147A4DFF}" destId="{AF5052EE-BC7F-4C12-A3C7-2E706E9F5258}" srcOrd="3" destOrd="0" presId="urn:microsoft.com/office/officeart/2016/7/layout/HexagonTimeline"/>
    <dgm:cxn modelId="{33D6C47F-A522-4CA8-BFA7-7224DE2C0905}" type="presParOf" srcId="{BF7A7FBC-F4EC-4FA7-9ED2-CDBB147A4DFF}" destId="{2F976C65-0102-4CF8-84FD-AD752E4F0DDF}" srcOrd="4" destOrd="0" presId="urn:microsoft.com/office/officeart/2016/7/layout/HexagonTimeline"/>
    <dgm:cxn modelId="{A0B46854-B037-4800-9363-28DE61CEAB1A}" type="presParOf" srcId="{F50CB951-182F-4C09-833F-77274651E850}" destId="{6C60830C-1BC0-4DB1-A6D1-80EF0F9788EE}" srcOrd="3" destOrd="0" presId="urn:microsoft.com/office/officeart/2016/7/layout/HexagonTimeline"/>
    <dgm:cxn modelId="{2E67A177-7D73-439E-AE1A-F3CD8FA236BE}" type="presParOf" srcId="{F50CB951-182F-4C09-833F-77274651E850}" destId="{CFE5F066-6D1A-4017-BC91-A16390DF5A56}" srcOrd="4" destOrd="0" presId="urn:microsoft.com/office/officeart/2016/7/layout/HexagonTimeline"/>
    <dgm:cxn modelId="{430A216B-3921-497C-A57D-5CBBAF38D35B}" type="presParOf" srcId="{CFE5F066-6D1A-4017-BC91-A16390DF5A56}" destId="{59456B0F-A3F6-451C-AC65-D072E9E80E31}" srcOrd="0" destOrd="0" presId="urn:microsoft.com/office/officeart/2016/7/layout/HexagonTimeline"/>
    <dgm:cxn modelId="{D6BAFE74-EEB4-4D43-9C3C-B479830511E7}" type="presParOf" srcId="{CFE5F066-6D1A-4017-BC91-A16390DF5A56}" destId="{BA085F63-0545-4D87-A56B-068A3D119EED}" srcOrd="1" destOrd="0" presId="urn:microsoft.com/office/officeart/2016/7/layout/HexagonTimeline"/>
    <dgm:cxn modelId="{A522169D-D622-4D90-B540-D4C494AD3BFD}" type="presParOf" srcId="{CFE5F066-6D1A-4017-BC91-A16390DF5A56}" destId="{C08F1248-5EC0-4827-8660-CA367E5D1B76}" srcOrd="2" destOrd="0" presId="urn:microsoft.com/office/officeart/2016/7/layout/HexagonTimeline"/>
    <dgm:cxn modelId="{AC085663-2F9E-43B4-B9A9-8628289BA235}" type="presParOf" srcId="{CFE5F066-6D1A-4017-BC91-A16390DF5A56}" destId="{AE8DC045-0CC7-427F-B8B6-8D0E8024DAF4}" srcOrd="3" destOrd="0" presId="urn:microsoft.com/office/officeart/2016/7/layout/HexagonTimeline"/>
    <dgm:cxn modelId="{829750D6-44B5-41E9-AFC9-3721DED908C3}" type="presParOf" srcId="{CFE5F066-6D1A-4017-BC91-A16390DF5A56}" destId="{0A3EE6DF-4B4C-4407-BC06-CD7D03277589}" srcOrd="4" destOrd="0" presId="urn:microsoft.com/office/officeart/2016/7/layout/HexagonTimeline"/>
    <dgm:cxn modelId="{81F7A4F4-441E-4639-98CA-54B90A56E1D1}" type="presParOf" srcId="{F50CB951-182F-4C09-833F-77274651E850}" destId="{214E1F06-7A82-46FB-861F-70917F42D247}" srcOrd="5" destOrd="0" presId="urn:microsoft.com/office/officeart/2016/7/layout/HexagonTimeline"/>
    <dgm:cxn modelId="{58953FDB-A1D1-4B97-A315-863A948F03FC}" type="presParOf" srcId="{F50CB951-182F-4C09-833F-77274651E850}" destId="{FD2C13DA-FC1B-4B26-B968-8FC2E5A54B47}" srcOrd="6" destOrd="0" presId="urn:microsoft.com/office/officeart/2016/7/layout/HexagonTimeline"/>
    <dgm:cxn modelId="{99CA85D9-AC1E-4197-BD8E-33E6B2A63466}" type="presParOf" srcId="{FD2C13DA-FC1B-4B26-B968-8FC2E5A54B47}" destId="{AB6020A4-B8CA-45B9-A0C3-3D5F3680C5B7}" srcOrd="0" destOrd="0" presId="urn:microsoft.com/office/officeart/2016/7/layout/HexagonTimeline"/>
    <dgm:cxn modelId="{85EEB1FA-780E-41B6-A76F-15B122B85D34}" type="presParOf" srcId="{FD2C13DA-FC1B-4B26-B968-8FC2E5A54B47}" destId="{B48EA65A-B4B4-4BE2-B59A-C4132C45A070}" srcOrd="1" destOrd="0" presId="urn:microsoft.com/office/officeart/2016/7/layout/HexagonTimeline"/>
    <dgm:cxn modelId="{4AAA046E-38D7-4FDA-8324-FFFFD22DD479}" type="presParOf" srcId="{FD2C13DA-FC1B-4B26-B968-8FC2E5A54B47}" destId="{FBE1786C-E957-4EE2-ADCA-C8917C390E85}" srcOrd="2" destOrd="0" presId="urn:microsoft.com/office/officeart/2016/7/layout/HexagonTimeline"/>
    <dgm:cxn modelId="{82BEBD55-7E9A-47E6-8CE6-9B165EAFEB38}" type="presParOf" srcId="{FD2C13DA-FC1B-4B26-B968-8FC2E5A54B47}" destId="{4FC8A65A-5DE0-49EC-9E2D-798C77C5C2CF}" srcOrd="3" destOrd="0" presId="urn:microsoft.com/office/officeart/2016/7/layout/HexagonTimeline"/>
    <dgm:cxn modelId="{401DA2CE-E45F-4360-8CF6-1BED9B6BF4E7}" type="presParOf" srcId="{FD2C13DA-FC1B-4B26-B968-8FC2E5A54B47}" destId="{F619DA79-62C5-4699-82C8-DDB768329118}" srcOrd="4" destOrd="0" presId="urn:microsoft.com/office/officeart/2016/7/layout/HexagonTimeline"/>
    <dgm:cxn modelId="{073521E6-306F-4531-90D0-E1FEAE8FBBDD}" type="presParOf" srcId="{F50CB951-182F-4C09-833F-77274651E850}" destId="{21AC1840-A588-45FF-ACA5-D67209DE5319}" srcOrd="7" destOrd="0" presId="urn:microsoft.com/office/officeart/2016/7/layout/HexagonTimeline"/>
    <dgm:cxn modelId="{2D8777AF-91DD-48A2-B124-AB596A154BFF}" type="presParOf" srcId="{F50CB951-182F-4C09-833F-77274651E850}" destId="{389FF7C6-70DC-4926-81A7-388E21A8A67A}" srcOrd="8" destOrd="0" presId="urn:microsoft.com/office/officeart/2016/7/layout/HexagonTimeline"/>
    <dgm:cxn modelId="{D667FE48-0186-43FC-9248-C15915ABAEB2}" type="presParOf" srcId="{389FF7C6-70DC-4926-81A7-388E21A8A67A}" destId="{41C4539A-0685-41FF-B5B9-8D19A73AFAE5}" srcOrd="0" destOrd="0" presId="urn:microsoft.com/office/officeart/2016/7/layout/HexagonTimeline"/>
    <dgm:cxn modelId="{57E2A560-9C93-4B7D-8DFF-5E08C5A597EF}" type="presParOf" srcId="{389FF7C6-70DC-4926-81A7-388E21A8A67A}" destId="{D44F0506-8AC4-4F85-BD19-22441542B740}" srcOrd="1" destOrd="0" presId="urn:microsoft.com/office/officeart/2016/7/layout/HexagonTimeline"/>
    <dgm:cxn modelId="{A67CDB28-D89F-4751-BF2B-D26E5623F0F9}" type="presParOf" srcId="{389FF7C6-70DC-4926-81A7-388E21A8A67A}" destId="{33BD2C30-FE64-4F31-8CBE-0B6EFE96121A}" srcOrd="2" destOrd="0" presId="urn:microsoft.com/office/officeart/2016/7/layout/HexagonTimeline"/>
    <dgm:cxn modelId="{72663BB5-528A-499B-BACD-1BD7DCE092EE}" type="presParOf" srcId="{389FF7C6-70DC-4926-81A7-388E21A8A67A}" destId="{449623A4-8FB6-433E-8296-9C8AB05B39CF}" srcOrd="3" destOrd="0" presId="urn:microsoft.com/office/officeart/2016/7/layout/HexagonTimeline"/>
    <dgm:cxn modelId="{AC00EA92-9C0F-438E-A013-85AC49D156AC}" type="presParOf" srcId="{389FF7C6-70DC-4926-81A7-388E21A8A67A}" destId="{09CEEFDD-FEB6-4D65-8EF1-3EB4C56012E3}" srcOrd="4" destOrd="0" presId="urn:microsoft.com/office/officeart/2016/7/layout/HexagonTimeline"/>
    <dgm:cxn modelId="{5C8FAEE2-75CD-42E2-911B-597FAF09E062}" type="presParOf" srcId="{F50CB951-182F-4C09-833F-77274651E850}" destId="{3C9D24B5-E2F6-412A-B747-D34D26FDFF90}" srcOrd="9" destOrd="0" presId="urn:microsoft.com/office/officeart/2016/7/layout/HexagonTimeline"/>
    <dgm:cxn modelId="{20F14DFF-3F5D-4309-BEE0-EF945EEC6873}" type="presParOf" srcId="{F50CB951-182F-4C09-833F-77274651E850}" destId="{B953ABF3-F907-4F49-917E-84FDAA9BBCA9}" srcOrd="10" destOrd="0" presId="urn:microsoft.com/office/officeart/2016/7/layout/HexagonTimeline"/>
    <dgm:cxn modelId="{7A497641-EE4E-4EC7-B64B-2B67C07892CC}" type="presParOf" srcId="{B953ABF3-F907-4F49-917E-84FDAA9BBCA9}" destId="{BAB8A9FC-57EA-4F2B-AF90-2093F3881087}" srcOrd="0" destOrd="0" presId="urn:microsoft.com/office/officeart/2016/7/layout/HexagonTimeline"/>
    <dgm:cxn modelId="{E06B95D0-A1B5-4F79-A882-2ED565CC1F38}" type="presParOf" srcId="{B953ABF3-F907-4F49-917E-84FDAA9BBCA9}" destId="{2B1E6D83-76F9-4857-A66F-B6758683B7B0}" srcOrd="1" destOrd="0" presId="urn:microsoft.com/office/officeart/2016/7/layout/HexagonTimeline"/>
    <dgm:cxn modelId="{9ADC39B1-23A7-4BDC-9A04-A3F04538DC81}" type="presParOf" srcId="{B953ABF3-F907-4F49-917E-84FDAA9BBCA9}" destId="{6F8AD237-A6CB-4FF7-BEDF-3F0418501EE7}" srcOrd="2" destOrd="0" presId="urn:microsoft.com/office/officeart/2016/7/layout/HexagonTimeline"/>
    <dgm:cxn modelId="{2F2D2A96-9DC8-457A-80F8-DA0129C0C773}" type="presParOf" srcId="{B953ABF3-F907-4F49-917E-84FDAA9BBCA9}" destId="{3DCC0539-EA2D-4BE1-B677-0502E0D393F6}" srcOrd="3" destOrd="0" presId="urn:microsoft.com/office/officeart/2016/7/layout/HexagonTimeline"/>
    <dgm:cxn modelId="{DD6FE831-B97E-4E36-8048-34657103478C}" type="presParOf" srcId="{B953ABF3-F907-4F49-917E-84FDAA9BBCA9}" destId="{A30C7D95-2C71-4DFA-9E90-5EFDA8196167}" srcOrd="4" destOrd="0" presId="urn:microsoft.com/office/officeart/2016/7/layout/HexagonTimeline"/>
    <dgm:cxn modelId="{A0C7AC25-4DA8-4F29-9D44-4830357C4BA8}" type="presParOf" srcId="{F50CB951-182F-4C09-833F-77274651E850}" destId="{1B35995F-E29D-488A-93B7-5BB73D9B95FC}" srcOrd="11" destOrd="0" presId="urn:microsoft.com/office/officeart/2016/7/layout/HexagonTimeline"/>
    <dgm:cxn modelId="{220B4CF1-A742-4191-823D-D6D6BAADA8CD}" type="presParOf" srcId="{F50CB951-182F-4C09-833F-77274651E850}" destId="{4DD96E59-DD56-42CE-BB4F-FC3BC52E91E2}" srcOrd="12" destOrd="0" presId="urn:microsoft.com/office/officeart/2016/7/layout/HexagonTimeline"/>
    <dgm:cxn modelId="{80EEABDE-8E1C-454A-9D83-7E7986AA7E4D}" type="presParOf" srcId="{4DD96E59-DD56-42CE-BB4F-FC3BC52E91E2}" destId="{BA03AF8B-DFC7-4C23-9AC6-65D27BB00876}" srcOrd="0" destOrd="0" presId="urn:microsoft.com/office/officeart/2016/7/layout/HexagonTimeline"/>
    <dgm:cxn modelId="{01550D9A-CAC8-4BA9-97D7-7E87FD772D70}" type="presParOf" srcId="{4DD96E59-DD56-42CE-BB4F-FC3BC52E91E2}" destId="{0435FD48-EE1F-415E-A4EF-C27A0C3A1773}" srcOrd="1" destOrd="0" presId="urn:microsoft.com/office/officeart/2016/7/layout/HexagonTimeline"/>
    <dgm:cxn modelId="{52983458-AE86-4409-8BDD-78716A62A7D1}" type="presParOf" srcId="{4DD96E59-DD56-42CE-BB4F-FC3BC52E91E2}" destId="{30568475-898C-4B1B-B64C-DB4BD8255CDD}" srcOrd="2" destOrd="0" presId="urn:microsoft.com/office/officeart/2016/7/layout/HexagonTimeline"/>
    <dgm:cxn modelId="{7ED3181A-4ABB-4650-ABC9-3C7056C2EC9B}" type="presParOf" srcId="{4DD96E59-DD56-42CE-BB4F-FC3BC52E91E2}" destId="{C6157FAC-4D07-40CC-A07D-DD11AA89DE4F}" srcOrd="3" destOrd="0" presId="urn:microsoft.com/office/officeart/2016/7/layout/HexagonTimeline"/>
    <dgm:cxn modelId="{A9EA5718-B210-42F6-AB66-980C6CA6779B}" type="presParOf" srcId="{4DD96E59-DD56-42CE-BB4F-FC3BC52E91E2}" destId="{602BC9BA-8203-4B7C-ACAC-FC0F727C9F7B}" srcOrd="4" destOrd="0" presId="urn:microsoft.com/office/officeart/2016/7/layout/Hexago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6A4BD-D09F-4033-8D75-C6E17778BD69}">
      <dsp:nvSpPr>
        <dsp:cNvPr id="0" name=""/>
        <dsp:cNvSpPr/>
      </dsp:nvSpPr>
      <dsp:spPr>
        <a:xfrm rot="16200000">
          <a:off x="-1935297" y="1937229"/>
          <a:ext cx="5770880" cy="1896420"/>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9086" bIns="0" numCol="1" spcCol="1270" anchor="t" anchorCtr="0">
          <a:noAutofit/>
        </a:bodyPr>
        <a:lstStyle/>
        <a:p>
          <a:pPr marL="0" lvl="0" indent="0" algn="l" defTabSz="889000">
            <a:lnSpc>
              <a:spcPct val="90000"/>
            </a:lnSpc>
            <a:spcBef>
              <a:spcPct val="0"/>
            </a:spcBef>
            <a:spcAft>
              <a:spcPct val="35000"/>
            </a:spcAft>
            <a:buNone/>
          </a:pPr>
          <a:r>
            <a:rPr lang="en-US" sz="2000" kern="1200" dirty="0"/>
            <a:t>New York State DEC</a:t>
          </a:r>
        </a:p>
        <a:p>
          <a:pPr marL="171450" lvl="1" indent="-171450" algn="l" defTabSz="711200">
            <a:lnSpc>
              <a:spcPct val="90000"/>
            </a:lnSpc>
            <a:spcBef>
              <a:spcPct val="0"/>
            </a:spcBef>
            <a:spcAft>
              <a:spcPct val="15000"/>
            </a:spcAft>
            <a:buChar char="•"/>
          </a:pPr>
          <a:r>
            <a:rPr lang="en-US" sz="1600" kern="1200" dirty="0"/>
            <a:t>Albany</a:t>
          </a:r>
        </a:p>
        <a:p>
          <a:pPr marL="171450" lvl="1" indent="-171450" algn="l" defTabSz="711200">
            <a:lnSpc>
              <a:spcPct val="90000"/>
            </a:lnSpc>
            <a:spcBef>
              <a:spcPct val="0"/>
            </a:spcBef>
            <a:spcAft>
              <a:spcPct val="15000"/>
            </a:spcAft>
            <a:buChar char="•"/>
          </a:pPr>
          <a:r>
            <a:rPr lang="en-US" sz="1600" kern="1200" dirty="0"/>
            <a:t>Region 7</a:t>
          </a:r>
        </a:p>
        <a:p>
          <a:pPr marL="171450" lvl="1" indent="-171450" algn="l" defTabSz="711200">
            <a:lnSpc>
              <a:spcPct val="90000"/>
            </a:lnSpc>
            <a:spcBef>
              <a:spcPct val="0"/>
            </a:spcBef>
            <a:spcAft>
              <a:spcPct val="15000"/>
            </a:spcAft>
            <a:buChar char="•"/>
          </a:pPr>
          <a:r>
            <a:rPr lang="en-US" sz="1600" kern="1200" dirty="0"/>
            <a:t>NYSDEC Construction General Permit</a:t>
          </a:r>
        </a:p>
        <a:p>
          <a:pPr marL="171450" lvl="1" indent="-171450" algn="l" defTabSz="711200">
            <a:lnSpc>
              <a:spcPct val="90000"/>
            </a:lnSpc>
            <a:spcBef>
              <a:spcPct val="0"/>
            </a:spcBef>
            <a:spcAft>
              <a:spcPct val="15000"/>
            </a:spcAft>
            <a:buChar char="•"/>
          </a:pPr>
          <a:r>
            <a:rPr lang="en-US" sz="1600" kern="1200" dirty="0"/>
            <a:t>NYSDEC Stormwater Management Practice Design Manual</a:t>
          </a:r>
        </a:p>
      </dsp:txBody>
      <dsp:txXfrm rot="5400000">
        <a:off x="1933" y="1154175"/>
        <a:ext cx="1896420" cy="3462528"/>
      </dsp:txXfrm>
    </dsp:sp>
    <dsp:sp modelId="{CC4DD492-A3A0-49EE-86E8-1099EF612496}">
      <dsp:nvSpPr>
        <dsp:cNvPr id="0" name=""/>
        <dsp:cNvSpPr/>
      </dsp:nvSpPr>
      <dsp:spPr>
        <a:xfrm rot="16200000">
          <a:off x="80204" y="1937229"/>
          <a:ext cx="5770880" cy="1896420"/>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9086" bIns="0" numCol="1" spcCol="1270" anchor="t" anchorCtr="0">
          <a:noAutofit/>
        </a:bodyPr>
        <a:lstStyle/>
        <a:p>
          <a:pPr marL="0" lvl="0" indent="0" algn="l" defTabSz="889000">
            <a:lnSpc>
              <a:spcPct val="90000"/>
            </a:lnSpc>
            <a:spcBef>
              <a:spcPct val="0"/>
            </a:spcBef>
            <a:spcAft>
              <a:spcPct val="35000"/>
            </a:spcAft>
            <a:buNone/>
          </a:pPr>
          <a:r>
            <a:rPr lang="en-US" sz="2000" kern="1200" dirty="0"/>
            <a:t>Local Municipal Separate Storm Sewer Systems (MS4)</a:t>
          </a:r>
        </a:p>
        <a:p>
          <a:pPr marL="171450" lvl="1" indent="-171450" algn="l" defTabSz="711200">
            <a:lnSpc>
              <a:spcPct val="90000"/>
            </a:lnSpc>
            <a:spcBef>
              <a:spcPct val="0"/>
            </a:spcBef>
            <a:spcAft>
              <a:spcPct val="15000"/>
            </a:spcAft>
            <a:buChar char="•"/>
          </a:pPr>
          <a:r>
            <a:rPr lang="en-US" sz="1600" kern="1200" dirty="0"/>
            <a:t>Municipality where the project is located</a:t>
          </a:r>
        </a:p>
        <a:p>
          <a:pPr marL="171450" lvl="1" indent="-171450" algn="l" defTabSz="711200">
            <a:lnSpc>
              <a:spcPct val="90000"/>
            </a:lnSpc>
            <a:spcBef>
              <a:spcPct val="0"/>
            </a:spcBef>
            <a:spcAft>
              <a:spcPct val="15000"/>
            </a:spcAft>
            <a:buChar char="•"/>
          </a:pPr>
          <a:r>
            <a:rPr lang="en-US" sz="1600" kern="1200" dirty="0"/>
            <a:t>Local codes and sewer use laws</a:t>
          </a:r>
        </a:p>
        <a:p>
          <a:pPr marL="171450" lvl="1" indent="-171450" algn="l" defTabSz="711200">
            <a:lnSpc>
              <a:spcPct val="90000"/>
            </a:lnSpc>
            <a:spcBef>
              <a:spcPct val="0"/>
            </a:spcBef>
            <a:spcAft>
              <a:spcPct val="15000"/>
            </a:spcAft>
            <a:buChar char="•"/>
          </a:pPr>
          <a:r>
            <a:rPr lang="en-US" sz="1600" kern="1200" dirty="0"/>
            <a:t>NYSDEC MS4 General Permit</a:t>
          </a:r>
        </a:p>
        <a:p>
          <a:pPr marL="171450" lvl="1" indent="-171450" algn="l" defTabSz="711200">
            <a:lnSpc>
              <a:spcPct val="90000"/>
            </a:lnSpc>
            <a:spcBef>
              <a:spcPct val="0"/>
            </a:spcBef>
            <a:spcAft>
              <a:spcPct val="15000"/>
            </a:spcAft>
            <a:buChar char="•"/>
          </a:pPr>
          <a:endParaRPr lang="en-US" sz="1600" kern="1200" dirty="0"/>
        </a:p>
      </dsp:txBody>
      <dsp:txXfrm rot="5400000">
        <a:off x="2017434" y="1154175"/>
        <a:ext cx="1896420" cy="3462528"/>
      </dsp:txXfrm>
    </dsp:sp>
    <dsp:sp modelId="{EE5E8A49-7464-4049-8CD1-40160B2EB8DF}">
      <dsp:nvSpPr>
        <dsp:cNvPr id="0" name=""/>
        <dsp:cNvSpPr/>
      </dsp:nvSpPr>
      <dsp:spPr>
        <a:xfrm rot="16200000">
          <a:off x="2142005" y="1937229"/>
          <a:ext cx="5770880" cy="1896420"/>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9086" bIns="0" numCol="1" spcCol="1270" anchor="t" anchorCtr="0">
          <a:noAutofit/>
        </a:bodyPr>
        <a:lstStyle/>
        <a:p>
          <a:pPr marL="0" lvl="0" indent="0" algn="l" defTabSz="889000">
            <a:lnSpc>
              <a:spcPct val="90000"/>
            </a:lnSpc>
            <a:spcBef>
              <a:spcPct val="0"/>
            </a:spcBef>
            <a:spcAft>
              <a:spcPct val="35000"/>
            </a:spcAft>
            <a:buNone/>
          </a:pPr>
          <a:r>
            <a:rPr lang="en-US" sz="2000" kern="1200" dirty="0"/>
            <a:t>USEPA  Requirements</a:t>
          </a:r>
        </a:p>
        <a:p>
          <a:pPr marL="171450" lvl="1" indent="-171450" algn="l" defTabSz="711200">
            <a:lnSpc>
              <a:spcPct val="90000"/>
            </a:lnSpc>
            <a:spcBef>
              <a:spcPct val="0"/>
            </a:spcBef>
            <a:spcAft>
              <a:spcPct val="15000"/>
            </a:spcAft>
            <a:buChar char="•"/>
          </a:pPr>
          <a:r>
            <a:rPr lang="en-US" sz="1600" kern="1200" dirty="0"/>
            <a:t>Clean Water Act</a:t>
          </a:r>
        </a:p>
        <a:p>
          <a:pPr marL="171450" lvl="1" indent="-171450" algn="l" defTabSz="711200">
            <a:lnSpc>
              <a:spcPct val="90000"/>
            </a:lnSpc>
            <a:spcBef>
              <a:spcPct val="0"/>
            </a:spcBef>
            <a:spcAft>
              <a:spcPct val="15000"/>
            </a:spcAft>
            <a:buChar char="•"/>
          </a:pPr>
          <a:r>
            <a:rPr lang="en-US" sz="1600" kern="1200" dirty="0"/>
            <a:t>Total Maximum Daily Load requirements</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4079235" y="1154175"/>
        <a:ext cx="1896420" cy="3462528"/>
      </dsp:txXfrm>
    </dsp:sp>
    <dsp:sp modelId="{86E008D6-5F5D-4002-B743-83B8961354B3}">
      <dsp:nvSpPr>
        <dsp:cNvPr id="0" name=""/>
        <dsp:cNvSpPr/>
      </dsp:nvSpPr>
      <dsp:spPr>
        <a:xfrm rot="16200000">
          <a:off x="4180657" y="1937229"/>
          <a:ext cx="5770880" cy="1896420"/>
        </a:xfrm>
        <a:prstGeom prst="flowChartManualOperati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9086" bIns="0" numCol="1" spcCol="1270" anchor="t" anchorCtr="0">
          <a:noAutofit/>
        </a:bodyPr>
        <a:lstStyle/>
        <a:p>
          <a:pPr marL="0" lvl="0" indent="0" algn="l" defTabSz="889000">
            <a:lnSpc>
              <a:spcPct val="90000"/>
            </a:lnSpc>
            <a:spcBef>
              <a:spcPct val="0"/>
            </a:spcBef>
            <a:spcAft>
              <a:spcPct val="35000"/>
            </a:spcAft>
            <a:buNone/>
          </a:pPr>
          <a:r>
            <a:rPr lang="en-US" sz="2000" kern="1200" dirty="0"/>
            <a:t>The Court of Public Opinion</a:t>
          </a:r>
        </a:p>
        <a:p>
          <a:pPr marL="171450" lvl="1" indent="-171450" algn="l" defTabSz="711200">
            <a:lnSpc>
              <a:spcPct val="90000"/>
            </a:lnSpc>
            <a:spcBef>
              <a:spcPct val="0"/>
            </a:spcBef>
            <a:spcAft>
              <a:spcPct val="15000"/>
            </a:spcAft>
            <a:buChar char="•"/>
          </a:pPr>
          <a:r>
            <a:rPr lang="en-US" sz="1600" kern="1200" dirty="0"/>
            <a:t>We are located in Ithaca</a:t>
          </a:r>
        </a:p>
        <a:p>
          <a:pPr marL="171450" lvl="1" indent="-171450" algn="l" defTabSz="711200">
            <a:lnSpc>
              <a:spcPct val="90000"/>
            </a:lnSpc>
            <a:spcBef>
              <a:spcPct val="0"/>
            </a:spcBef>
            <a:spcAft>
              <a:spcPct val="15000"/>
            </a:spcAft>
            <a:buChar char="•"/>
          </a:pPr>
          <a:r>
            <a:rPr lang="en-US" sz="1600" kern="1200" dirty="0"/>
            <a:t>Cornell is the largest “industry” in Tompkins County</a:t>
          </a:r>
        </a:p>
      </dsp:txBody>
      <dsp:txXfrm rot="5400000">
        <a:off x="6117887" y="1154175"/>
        <a:ext cx="1896420" cy="3462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B1C6D-F45C-46D3-B15B-9B64DDC2C80F}">
      <dsp:nvSpPr>
        <dsp:cNvPr id="0" name=""/>
        <dsp:cNvSpPr/>
      </dsp:nvSpPr>
      <dsp:spPr>
        <a:xfrm>
          <a:off x="211583" y="1914588"/>
          <a:ext cx="1084623"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2003</a:t>
          </a:r>
        </a:p>
      </dsp:txBody>
      <dsp:txXfrm>
        <a:off x="211583" y="1914588"/>
        <a:ext cx="980191" cy="522160"/>
      </dsp:txXfrm>
    </dsp:sp>
    <dsp:sp modelId="{27591C88-F6F6-4C9F-AE57-71C6AECA700C}">
      <dsp:nvSpPr>
        <dsp:cNvPr id="0" name=""/>
        <dsp:cNvSpPr/>
      </dsp:nvSpPr>
      <dsp:spPr>
        <a:xfrm>
          <a:off x="684" y="0"/>
          <a:ext cx="1506421"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dirty="0"/>
            <a:t>SPDES Construction GP revised to incorporate new EPA requirements requiring all disturbance &gt;1 acre to be permitted</a:t>
          </a:r>
        </a:p>
      </dsp:txBody>
      <dsp:txXfrm>
        <a:off x="684" y="0"/>
        <a:ext cx="1506421" cy="1392428"/>
      </dsp:txXfrm>
    </dsp:sp>
    <dsp:sp modelId="{0E877C13-5C40-4721-956B-E3D8ABB0F8CC}">
      <dsp:nvSpPr>
        <dsp:cNvPr id="0" name=""/>
        <dsp:cNvSpPr/>
      </dsp:nvSpPr>
      <dsp:spPr>
        <a:xfrm rot="74996">
          <a:off x="1296155" y="2180334"/>
          <a:ext cx="427758" cy="0"/>
        </a:xfrm>
        <a:custGeom>
          <a:avLst/>
          <a:gdLst/>
          <a:ahLst/>
          <a:cxnLst/>
          <a:rect l="0" t="0" r="0" b="0"/>
          <a:pathLst>
            <a:path>
              <a:moveTo>
                <a:pt x="0" y="0"/>
              </a:moveTo>
              <a:lnTo>
                <a:pt x="427758"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BAA85E2-4699-4549-A9D7-E5FBA407E5B0}">
      <dsp:nvSpPr>
        <dsp:cNvPr id="0" name=""/>
        <dsp:cNvSpPr/>
      </dsp:nvSpPr>
      <dsp:spPr>
        <a:xfrm>
          <a:off x="753895"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A8312C1-2521-49DA-B8BE-5B059E3677B2}">
      <dsp:nvSpPr>
        <dsp:cNvPr id="0" name=""/>
        <dsp:cNvSpPr/>
      </dsp:nvSpPr>
      <dsp:spPr>
        <a:xfrm>
          <a:off x="687006" y="1392428"/>
          <a:ext cx="13377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49ACC75-3BE3-4DEC-B0F5-BB16B12A789B}">
      <dsp:nvSpPr>
        <dsp:cNvPr id="0" name=""/>
        <dsp:cNvSpPr/>
      </dsp:nvSpPr>
      <dsp:spPr>
        <a:xfrm>
          <a:off x="1723862" y="1923919"/>
          <a:ext cx="1156155"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2007</a:t>
          </a:r>
        </a:p>
      </dsp:txBody>
      <dsp:txXfrm>
        <a:off x="1889830" y="1998876"/>
        <a:ext cx="824219" cy="372246"/>
      </dsp:txXfrm>
    </dsp:sp>
    <dsp:sp modelId="{3D1EE280-D874-4172-9524-CB36402E077E}">
      <dsp:nvSpPr>
        <dsp:cNvPr id="0" name=""/>
        <dsp:cNvSpPr/>
      </dsp:nvSpPr>
      <dsp:spPr>
        <a:xfrm>
          <a:off x="1499054" y="2968240"/>
          <a:ext cx="1605772"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kern="1200" dirty="0"/>
            <a:t>MS4s established,</a:t>
          </a:r>
        </a:p>
        <a:p>
          <a:pPr marL="0" lvl="0" indent="0" algn="ctr" defTabSz="622300">
            <a:lnSpc>
              <a:spcPct val="90000"/>
            </a:lnSpc>
            <a:spcBef>
              <a:spcPct val="0"/>
            </a:spcBef>
            <a:spcAft>
              <a:spcPct val="35000"/>
            </a:spcAft>
            <a:buNone/>
          </a:pPr>
          <a:r>
            <a:rPr lang="en-US" sz="1400" kern="1200" dirty="0"/>
            <a:t>Cornell University signed the Town of Ithaca Stormwater Operation Maintenance and Reporting Agreement</a:t>
          </a:r>
        </a:p>
      </dsp:txBody>
      <dsp:txXfrm>
        <a:off x="1499054" y="2968240"/>
        <a:ext cx="1605772" cy="1392428"/>
      </dsp:txXfrm>
    </dsp:sp>
    <dsp:sp modelId="{6C60830C-1BC0-4DB1-A6D1-80EF0F9788EE}">
      <dsp:nvSpPr>
        <dsp:cNvPr id="0" name=""/>
        <dsp:cNvSpPr/>
      </dsp:nvSpPr>
      <dsp:spPr>
        <a:xfrm rot="21528303">
          <a:off x="2879970" y="2180334"/>
          <a:ext cx="447435" cy="0"/>
        </a:xfrm>
        <a:custGeom>
          <a:avLst/>
          <a:gdLst/>
          <a:ahLst/>
          <a:cxnLst/>
          <a:rect l="0" t="0" r="0" b="0"/>
          <a:pathLst>
            <a:path>
              <a:moveTo>
                <a:pt x="0" y="0"/>
              </a:moveTo>
              <a:lnTo>
                <a:pt x="447435"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C2FA1BC-4D66-422A-9B9B-ED7E6D643B43}">
      <dsp:nvSpPr>
        <dsp:cNvPr id="0" name=""/>
        <dsp:cNvSpPr/>
      </dsp:nvSpPr>
      <dsp:spPr>
        <a:xfrm>
          <a:off x="2301940" y="2446080"/>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F5052EE-BC7F-4C12-A3C7-2E706E9F5258}">
      <dsp:nvSpPr>
        <dsp:cNvPr id="0" name=""/>
        <dsp:cNvSpPr/>
      </dsp:nvSpPr>
      <dsp:spPr>
        <a:xfrm>
          <a:off x="2230641" y="2881214"/>
          <a:ext cx="142599"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9456B0F-A3F6-451C-AC65-D072E9E80E31}">
      <dsp:nvSpPr>
        <dsp:cNvPr id="0" name=""/>
        <dsp:cNvSpPr/>
      </dsp:nvSpPr>
      <dsp:spPr>
        <a:xfrm>
          <a:off x="3327357" y="1914588"/>
          <a:ext cx="1103039"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2010</a:t>
          </a:r>
        </a:p>
      </dsp:txBody>
      <dsp:txXfrm>
        <a:off x="3488898" y="1991059"/>
        <a:ext cx="779957" cy="369218"/>
      </dsp:txXfrm>
    </dsp:sp>
    <dsp:sp modelId="{BA085F63-0545-4D87-A56B-068A3D119EED}">
      <dsp:nvSpPr>
        <dsp:cNvPr id="0" name=""/>
        <dsp:cNvSpPr/>
      </dsp:nvSpPr>
      <dsp:spPr>
        <a:xfrm>
          <a:off x="3112877" y="0"/>
          <a:ext cx="1531998"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dirty="0"/>
            <a:t>SPDES Construction GP revised to add additional phosphorus-impaired watershed and other requirements</a:t>
          </a:r>
        </a:p>
      </dsp:txBody>
      <dsp:txXfrm>
        <a:off x="3112877" y="0"/>
        <a:ext cx="1531998" cy="1392428"/>
      </dsp:txXfrm>
    </dsp:sp>
    <dsp:sp modelId="{214E1F06-7A82-46FB-861F-70917F42D247}">
      <dsp:nvSpPr>
        <dsp:cNvPr id="0" name=""/>
        <dsp:cNvSpPr/>
      </dsp:nvSpPr>
      <dsp:spPr>
        <a:xfrm>
          <a:off x="4430396" y="2175669"/>
          <a:ext cx="605168" cy="0"/>
        </a:xfrm>
        <a:custGeom>
          <a:avLst/>
          <a:gdLst/>
          <a:ahLst/>
          <a:cxnLst/>
          <a:rect l="0" t="0" r="0" b="0"/>
          <a:pathLst>
            <a:path>
              <a:moveTo>
                <a:pt x="0" y="0"/>
              </a:moveTo>
              <a:lnTo>
                <a:pt x="605168"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08F1248-5EC0-4827-8660-CA367E5D1B76}">
      <dsp:nvSpPr>
        <dsp:cNvPr id="0" name=""/>
        <dsp:cNvSpPr/>
      </dsp:nvSpPr>
      <dsp:spPr>
        <a:xfrm>
          <a:off x="3878877"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E8DC045-0CC7-427F-B8B6-8D0E8024DAF4}">
      <dsp:nvSpPr>
        <dsp:cNvPr id="0" name=""/>
        <dsp:cNvSpPr/>
      </dsp:nvSpPr>
      <dsp:spPr>
        <a:xfrm>
          <a:off x="3810853" y="1392428"/>
          <a:ext cx="136048"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B6020A4-B8CA-45B9-A0C3-3D5F3680C5B7}">
      <dsp:nvSpPr>
        <dsp:cNvPr id="0" name=""/>
        <dsp:cNvSpPr/>
      </dsp:nvSpPr>
      <dsp:spPr>
        <a:xfrm>
          <a:off x="5035564" y="1914588"/>
          <a:ext cx="2009254"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2015</a:t>
          </a:r>
        </a:p>
      </dsp:txBody>
      <dsp:txXfrm>
        <a:off x="5272623" y="1976194"/>
        <a:ext cx="1535136" cy="398948"/>
      </dsp:txXfrm>
    </dsp:sp>
    <dsp:sp modelId="{B48EA65A-B4B4-4BE2-B59A-C4132C45A070}">
      <dsp:nvSpPr>
        <dsp:cNvPr id="0" name=""/>
        <dsp:cNvSpPr/>
      </dsp:nvSpPr>
      <dsp:spPr>
        <a:xfrm>
          <a:off x="4644876" y="2958909"/>
          <a:ext cx="2790631"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kern="1200" dirty="0"/>
            <a:t>SPDES Construction GP Modified to incorporate more requirements for owners and operators to ensure new EPA water quality standards are met.</a:t>
          </a:r>
        </a:p>
        <a:p>
          <a:pPr marL="0" lvl="0" indent="0" algn="ctr" defTabSz="622300">
            <a:lnSpc>
              <a:spcPct val="90000"/>
            </a:lnSpc>
            <a:spcBef>
              <a:spcPct val="0"/>
            </a:spcBef>
            <a:spcAft>
              <a:spcPct val="35000"/>
            </a:spcAft>
            <a:buNone/>
          </a:pPr>
          <a:r>
            <a:rPr lang="en-US" sz="1400" kern="1200" dirty="0"/>
            <a:t>Most Recent Revision of the NYSDEC Stormwater Management Practice Design Manual issued</a:t>
          </a:r>
        </a:p>
      </dsp:txBody>
      <dsp:txXfrm>
        <a:off x="4644876" y="2958909"/>
        <a:ext cx="2790631" cy="1392428"/>
      </dsp:txXfrm>
    </dsp:sp>
    <dsp:sp modelId="{21AC1840-A588-45FF-ACA5-D67209DE5319}">
      <dsp:nvSpPr>
        <dsp:cNvPr id="0" name=""/>
        <dsp:cNvSpPr/>
      </dsp:nvSpPr>
      <dsp:spPr>
        <a:xfrm>
          <a:off x="7044819" y="2175669"/>
          <a:ext cx="618053" cy="0"/>
        </a:xfrm>
        <a:custGeom>
          <a:avLst/>
          <a:gdLst/>
          <a:ahLst/>
          <a:cxnLst/>
          <a:rect l="0" t="0" r="0" b="0"/>
          <a:pathLst>
            <a:path>
              <a:moveTo>
                <a:pt x="0" y="0"/>
              </a:moveTo>
              <a:lnTo>
                <a:pt x="618053"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BE1786C-E957-4EE2-ADCA-C8917C390E85}">
      <dsp:nvSpPr>
        <dsp:cNvPr id="0" name=""/>
        <dsp:cNvSpPr/>
      </dsp:nvSpPr>
      <dsp:spPr>
        <a:xfrm>
          <a:off x="6040192" y="2436749"/>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FC8A65A-5DE0-49EC-9E2D-798C77C5C2CF}">
      <dsp:nvSpPr>
        <dsp:cNvPr id="0" name=""/>
        <dsp:cNvSpPr/>
      </dsp:nvSpPr>
      <dsp:spPr>
        <a:xfrm>
          <a:off x="5916282" y="2871883"/>
          <a:ext cx="247820"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1C4539A-0685-41FF-B5B9-8D19A73AFAE5}">
      <dsp:nvSpPr>
        <dsp:cNvPr id="0" name=""/>
        <dsp:cNvSpPr/>
      </dsp:nvSpPr>
      <dsp:spPr>
        <a:xfrm>
          <a:off x="7662873" y="1914588"/>
          <a:ext cx="1169308"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2020</a:t>
          </a:r>
        </a:p>
      </dsp:txBody>
      <dsp:txXfrm>
        <a:off x="7829937" y="1989191"/>
        <a:ext cx="835180" cy="372954"/>
      </dsp:txXfrm>
    </dsp:sp>
    <dsp:sp modelId="{D44F0506-8AC4-4F85-BD19-22441542B740}">
      <dsp:nvSpPr>
        <dsp:cNvPr id="0" name=""/>
        <dsp:cNvSpPr/>
      </dsp:nvSpPr>
      <dsp:spPr>
        <a:xfrm>
          <a:off x="7435507" y="0"/>
          <a:ext cx="1624038"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dirty="0"/>
            <a:t>Lake Source Cooling SPDES Permit modified to include Phosphorus Offset Special Conditions</a:t>
          </a:r>
        </a:p>
      </dsp:txBody>
      <dsp:txXfrm>
        <a:off x="7435507" y="0"/>
        <a:ext cx="1624038" cy="1392428"/>
      </dsp:txXfrm>
    </dsp:sp>
    <dsp:sp modelId="{3C9D24B5-E2F6-412A-B747-D34D26FDFF90}">
      <dsp:nvSpPr>
        <dsp:cNvPr id="0" name=""/>
        <dsp:cNvSpPr/>
      </dsp:nvSpPr>
      <dsp:spPr>
        <a:xfrm>
          <a:off x="8832181" y="2175669"/>
          <a:ext cx="455345" cy="0"/>
        </a:xfrm>
        <a:custGeom>
          <a:avLst/>
          <a:gdLst/>
          <a:ahLst/>
          <a:cxnLst/>
          <a:rect l="0" t="0" r="0" b="0"/>
          <a:pathLst>
            <a:path>
              <a:moveTo>
                <a:pt x="0" y="0"/>
              </a:moveTo>
              <a:lnTo>
                <a:pt x="455345"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3BD2C30-FE64-4F31-8CBE-0B6EFE96121A}">
      <dsp:nvSpPr>
        <dsp:cNvPr id="0" name=""/>
        <dsp:cNvSpPr/>
      </dsp:nvSpPr>
      <dsp:spPr>
        <a:xfrm>
          <a:off x="8247527"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49623A4-8FB6-433E-8296-9C8AB05B39CF}">
      <dsp:nvSpPr>
        <dsp:cNvPr id="0" name=""/>
        <dsp:cNvSpPr/>
      </dsp:nvSpPr>
      <dsp:spPr>
        <a:xfrm>
          <a:off x="8175416" y="1392428"/>
          <a:ext cx="144221"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AB8A9FC-57EA-4F2B-AF90-2093F3881087}">
      <dsp:nvSpPr>
        <dsp:cNvPr id="0" name=""/>
        <dsp:cNvSpPr/>
      </dsp:nvSpPr>
      <dsp:spPr>
        <a:xfrm>
          <a:off x="9287526" y="1914588"/>
          <a:ext cx="1172469" cy="522160"/>
        </a:xfrm>
        <a:prstGeom prst="hexagon">
          <a:avLst>
            <a:gd name="adj" fmla="val 40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711200">
            <a:lnSpc>
              <a:spcPct val="90000"/>
            </a:lnSpc>
            <a:spcBef>
              <a:spcPct val="0"/>
            </a:spcBef>
            <a:spcAft>
              <a:spcPct val="35000"/>
            </a:spcAft>
            <a:buNone/>
          </a:pPr>
          <a:r>
            <a:rPr lang="en-US" sz="1600" kern="1200" dirty="0"/>
            <a:t>2021</a:t>
          </a:r>
        </a:p>
      </dsp:txBody>
      <dsp:txXfrm>
        <a:off x="9454853" y="1989107"/>
        <a:ext cx="837815" cy="373122"/>
      </dsp:txXfrm>
    </dsp:sp>
    <dsp:sp modelId="{2B1E6D83-76F9-4857-A66F-B6758683B7B0}">
      <dsp:nvSpPr>
        <dsp:cNvPr id="0" name=""/>
        <dsp:cNvSpPr/>
      </dsp:nvSpPr>
      <dsp:spPr>
        <a:xfrm>
          <a:off x="9059546" y="2958909"/>
          <a:ext cx="1628429"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kern="1200" dirty="0"/>
            <a:t>Cayuga Lake Phosphorus Impairment Draft TMDL issued, Renewed SPDES Construction GP</a:t>
          </a:r>
        </a:p>
      </dsp:txBody>
      <dsp:txXfrm>
        <a:off x="9059546" y="2958909"/>
        <a:ext cx="1628429" cy="1392428"/>
      </dsp:txXfrm>
    </dsp:sp>
    <dsp:sp modelId="{1B35995F-E29D-488A-93B7-5BB73D9B95FC}">
      <dsp:nvSpPr>
        <dsp:cNvPr id="0" name=""/>
        <dsp:cNvSpPr/>
      </dsp:nvSpPr>
      <dsp:spPr>
        <a:xfrm>
          <a:off x="10459995" y="2175669"/>
          <a:ext cx="365177" cy="0"/>
        </a:xfrm>
        <a:custGeom>
          <a:avLst/>
          <a:gdLst/>
          <a:ahLst/>
          <a:cxnLst/>
          <a:rect l="0" t="0" r="0" b="0"/>
          <a:pathLst>
            <a:path>
              <a:moveTo>
                <a:pt x="0" y="0"/>
              </a:moveTo>
              <a:lnTo>
                <a:pt x="365177" y="0"/>
              </a:lnTo>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F8AD237-A6CB-4FF7-BEDF-3F0418501EE7}">
      <dsp:nvSpPr>
        <dsp:cNvPr id="0" name=""/>
        <dsp:cNvSpPr/>
      </dsp:nvSpPr>
      <dsp:spPr>
        <a:xfrm>
          <a:off x="9873761" y="2436749"/>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DCC0539-EA2D-4BE1-B677-0502E0D393F6}">
      <dsp:nvSpPr>
        <dsp:cNvPr id="0" name=""/>
        <dsp:cNvSpPr/>
      </dsp:nvSpPr>
      <dsp:spPr>
        <a:xfrm>
          <a:off x="9801455" y="2871883"/>
          <a:ext cx="144611"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A03AF8B-DFC7-4C23-9AC6-65D27BB00876}">
      <dsp:nvSpPr>
        <dsp:cNvPr id="0" name=""/>
        <dsp:cNvSpPr/>
      </dsp:nvSpPr>
      <dsp:spPr>
        <a:xfrm rot="10800000">
          <a:off x="10825173" y="1914588"/>
          <a:ext cx="705588" cy="522160"/>
        </a:xfrm>
        <a:prstGeom prst="homePlate">
          <a:avLst>
            <a:gd name="adj" fmla="val 4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dirty="0"/>
            <a:t>2022</a:t>
          </a:r>
        </a:p>
      </dsp:txBody>
      <dsp:txXfrm rot="10800000">
        <a:off x="10929605" y="1914588"/>
        <a:ext cx="601156" cy="522160"/>
      </dsp:txXfrm>
    </dsp:sp>
    <dsp:sp modelId="{0435FD48-EE1F-415E-A4EF-C27A0C3A1773}">
      <dsp:nvSpPr>
        <dsp:cNvPr id="0" name=""/>
        <dsp:cNvSpPr/>
      </dsp:nvSpPr>
      <dsp:spPr>
        <a:xfrm>
          <a:off x="10687975" y="0"/>
          <a:ext cx="979983" cy="1392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dirty="0"/>
            <a:t>Renewed SPDES MS4 Draft General Permit issued for Review</a:t>
          </a:r>
        </a:p>
      </dsp:txBody>
      <dsp:txXfrm>
        <a:off x="10687975" y="0"/>
        <a:ext cx="979983" cy="1392428"/>
      </dsp:txXfrm>
    </dsp:sp>
    <dsp:sp modelId="{30568475-898C-4B1B-B64C-DB4BD8255CDD}">
      <dsp:nvSpPr>
        <dsp:cNvPr id="0" name=""/>
        <dsp:cNvSpPr/>
      </dsp:nvSpPr>
      <dsp:spPr>
        <a:xfrm>
          <a:off x="11177967" y="1479454"/>
          <a:ext cx="0" cy="435133"/>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6157FAC-4D07-40CC-A07D-DD11AA89DE4F}">
      <dsp:nvSpPr>
        <dsp:cNvPr id="0" name=""/>
        <dsp:cNvSpPr/>
      </dsp:nvSpPr>
      <dsp:spPr>
        <a:xfrm>
          <a:off x="11134454" y="1392428"/>
          <a:ext cx="87026" cy="8702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82273-88EB-4891-A07C-0B66FD12A470}"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6B3AA-693B-4ECF-9FC8-C0FEC5640F84}" type="slidenum">
              <a:rPr lang="en-US" smtClean="0"/>
              <a:t>‹#›</a:t>
            </a:fld>
            <a:endParaRPr lang="en-US"/>
          </a:p>
        </p:txBody>
      </p:sp>
    </p:spTree>
    <p:extLst>
      <p:ext uri="{BB962C8B-B14F-4D97-AF65-F5344CB8AC3E}">
        <p14:creationId xmlns:p14="http://schemas.microsoft.com/office/powerpoint/2010/main" val="102593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Compliance Group of the EHS Department</a:t>
            </a:r>
          </a:p>
        </p:txBody>
      </p:sp>
      <p:sp>
        <p:nvSpPr>
          <p:cNvPr id="4" name="Slide Number Placeholder 3"/>
          <p:cNvSpPr>
            <a:spLocks noGrp="1"/>
          </p:cNvSpPr>
          <p:nvPr>
            <p:ph type="sldNum" sz="quarter" idx="5"/>
          </p:nvPr>
        </p:nvSpPr>
        <p:spPr/>
        <p:txBody>
          <a:bodyPr/>
          <a:lstStyle/>
          <a:p>
            <a:fld id="{2D76B3AA-693B-4ECF-9FC8-C0FEC5640F84}" type="slidenum">
              <a:rPr lang="en-US" smtClean="0"/>
              <a:t>1</a:t>
            </a:fld>
            <a:endParaRPr lang="en-US"/>
          </a:p>
        </p:txBody>
      </p:sp>
    </p:spTree>
    <p:extLst>
      <p:ext uri="{BB962C8B-B14F-4D97-AF65-F5344CB8AC3E}">
        <p14:creationId xmlns:p14="http://schemas.microsoft.com/office/powerpoint/2010/main" val="2065549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coordination with utilities for maintenance of structures, preferred structures to maintain. Coordination with campus planning to make sure that . Stormwater is getting larger and more complicated, please involve me as soon as you know you will be disturbing any ground and may need extra permitting/approvals. </a:t>
            </a:r>
          </a:p>
        </p:txBody>
      </p:sp>
      <p:sp>
        <p:nvSpPr>
          <p:cNvPr id="4" name="Slide Number Placeholder 3"/>
          <p:cNvSpPr>
            <a:spLocks noGrp="1"/>
          </p:cNvSpPr>
          <p:nvPr>
            <p:ph type="sldNum" sz="quarter" idx="5"/>
          </p:nvPr>
        </p:nvSpPr>
        <p:spPr/>
        <p:txBody>
          <a:bodyPr/>
          <a:lstStyle/>
          <a:p>
            <a:fld id="{2D76B3AA-693B-4ECF-9FC8-C0FEC5640F84}" type="slidenum">
              <a:rPr lang="en-US" smtClean="0"/>
              <a:t>12</a:t>
            </a:fld>
            <a:endParaRPr lang="en-US"/>
          </a:p>
        </p:txBody>
      </p:sp>
    </p:spTree>
    <p:extLst>
      <p:ext uri="{BB962C8B-B14F-4D97-AF65-F5344CB8AC3E}">
        <p14:creationId xmlns:p14="http://schemas.microsoft.com/office/powerpoint/2010/main" val="4272476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6B3AA-693B-4ECF-9FC8-C0FEC5640F84}" type="slidenum">
              <a:rPr lang="en-US" smtClean="0"/>
              <a:t>14</a:t>
            </a:fld>
            <a:endParaRPr lang="en-US"/>
          </a:p>
        </p:txBody>
      </p:sp>
    </p:spTree>
    <p:extLst>
      <p:ext uri="{BB962C8B-B14F-4D97-AF65-F5344CB8AC3E}">
        <p14:creationId xmlns:p14="http://schemas.microsoft.com/office/powerpoint/2010/main" val="227172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Compliance group – manage the environmental compliance for permits related to the clean water act, clean air act and resource, conservation and recovery act (RCRA). Pat McNally is the director, and design reviewers that should be included are Andrew Murphy for hazardous waste and Ilene Miller for Air compliance and myself for water compliance.</a:t>
            </a:r>
          </a:p>
        </p:txBody>
      </p:sp>
      <p:sp>
        <p:nvSpPr>
          <p:cNvPr id="4" name="Slide Number Placeholder 3"/>
          <p:cNvSpPr>
            <a:spLocks noGrp="1"/>
          </p:cNvSpPr>
          <p:nvPr>
            <p:ph type="sldNum" sz="quarter" idx="5"/>
          </p:nvPr>
        </p:nvSpPr>
        <p:spPr/>
        <p:txBody>
          <a:bodyPr/>
          <a:lstStyle/>
          <a:p>
            <a:fld id="{2D76B3AA-693B-4ECF-9FC8-C0FEC5640F84}" type="slidenum">
              <a:rPr lang="en-US" smtClean="0"/>
              <a:t>3</a:t>
            </a:fld>
            <a:endParaRPr lang="en-US"/>
          </a:p>
        </p:txBody>
      </p:sp>
    </p:spTree>
    <p:extLst>
      <p:ext uri="{BB962C8B-B14F-4D97-AF65-F5344CB8AC3E}">
        <p14:creationId xmlns:p14="http://schemas.microsoft.com/office/powerpoint/2010/main" val="315171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talk about stormwater, but listed here are other programs that I manage continuing compliance for, including permit renewals, continued compliance and reporting and regulatory relations.</a:t>
            </a:r>
          </a:p>
        </p:txBody>
      </p:sp>
      <p:sp>
        <p:nvSpPr>
          <p:cNvPr id="4" name="Slide Number Placeholder 3"/>
          <p:cNvSpPr>
            <a:spLocks noGrp="1"/>
          </p:cNvSpPr>
          <p:nvPr>
            <p:ph type="sldNum" sz="quarter" idx="5"/>
          </p:nvPr>
        </p:nvSpPr>
        <p:spPr/>
        <p:txBody>
          <a:bodyPr/>
          <a:lstStyle/>
          <a:p>
            <a:fld id="{2D76B3AA-693B-4ECF-9FC8-C0FEC5640F84}" type="slidenum">
              <a:rPr lang="en-US" smtClean="0"/>
              <a:t>4</a:t>
            </a:fld>
            <a:endParaRPr lang="en-US"/>
          </a:p>
        </p:txBody>
      </p:sp>
    </p:spTree>
    <p:extLst>
      <p:ext uri="{BB962C8B-B14F-4D97-AF65-F5344CB8AC3E}">
        <p14:creationId xmlns:p14="http://schemas.microsoft.com/office/powerpoint/2010/main" val="423205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projects trip a requirement for erosion and sediment control plans with disturbances as little as 30 linear feet. Don’t get your project delayed or shut down because you didn’t appropriately plan for permits. A permit “permits” you to do something by making sure you are taking the appropriate precautions.</a:t>
            </a:r>
          </a:p>
        </p:txBody>
      </p:sp>
      <p:sp>
        <p:nvSpPr>
          <p:cNvPr id="4" name="Slide Number Placeholder 3"/>
          <p:cNvSpPr>
            <a:spLocks noGrp="1"/>
          </p:cNvSpPr>
          <p:nvPr>
            <p:ph type="sldNum" sz="quarter" idx="5"/>
          </p:nvPr>
        </p:nvSpPr>
        <p:spPr/>
        <p:txBody>
          <a:bodyPr/>
          <a:lstStyle/>
          <a:p>
            <a:fld id="{2D76B3AA-693B-4ECF-9FC8-C0FEC5640F84}" type="slidenum">
              <a:rPr lang="en-US" smtClean="0"/>
              <a:t>5</a:t>
            </a:fld>
            <a:endParaRPr lang="en-US"/>
          </a:p>
        </p:txBody>
      </p:sp>
    </p:spTree>
    <p:extLst>
      <p:ext uri="{BB962C8B-B14F-4D97-AF65-F5344CB8AC3E}">
        <p14:creationId xmlns:p14="http://schemas.microsoft.com/office/powerpoint/2010/main" val="279562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start any project, remember that you most projects that have Construction General Permit coverage require approvals and acceptance from the MS4, which is submitted to the NYSDEC as a Notice of Intent. Municipalities have more or less stringent codes with other forms of approval. MUST have an NOI submitted even if not in an area with an MS4 if the project triggers over an acre of disturbance, MS4s must give a letter of acceptance to submit with NOI if within the MS4 boundaries. Plan early in your project for stormwater development requirements.</a:t>
            </a:r>
          </a:p>
        </p:txBody>
      </p:sp>
      <p:sp>
        <p:nvSpPr>
          <p:cNvPr id="4" name="Slide Number Placeholder 3"/>
          <p:cNvSpPr>
            <a:spLocks noGrp="1"/>
          </p:cNvSpPr>
          <p:nvPr>
            <p:ph type="sldNum" sz="quarter" idx="5"/>
          </p:nvPr>
        </p:nvSpPr>
        <p:spPr/>
        <p:txBody>
          <a:bodyPr/>
          <a:lstStyle/>
          <a:p>
            <a:fld id="{2D76B3AA-693B-4ECF-9FC8-C0FEC5640F84}" type="slidenum">
              <a:rPr lang="en-US" smtClean="0"/>
              <a:t>6</a:t>
            </a:fld>
            <a:endParaRPr lang="en-US"/>
          </a:p>
        </p:txBody>
      </p:sp>
    </p:spTree>
    <p:extLst>
      <p:ext uri="{BB962C8B-B14F-4D97-AF65-F5344CB8AC3E}">
        <p14:creationId xmlns:p14="http://schemas.microsoft.com/office/powerpoint/2010/main" val="302561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MS4 boundaries in Tompkins County. The Town of Ithaca is currently the strictest MS4 with more rigorous reviews and approvals. Expect for them to return your SWPPP with some comments initially. Much of the design review in their SWPPP is evaluating that the drainage calculations and infiltration and percolation testing match exactly what the NYSDEC Design manual states. If your consultant or contractor does not make sure that these tests are performed exactly per the standards, the Town will reject your design or ask for further calculations or testing. The University has a signed Operation Maintenance and Reporting Agreement with them which requires annual inspections and reporting of all permanent practices.</a:t>
            </a:r>
          </a:p>
        </p:txBody>
      </p:sp>
      <p:sp>
        <p:nvSpPr>
          <p:cNvPr id="4" name="Slide Number Placeholder 3"/>
          <p:cNvSpPr>
            <a:spLocks noGrp="1"/>
          </p:cNvSpPr>
          <p:nvPr>
            <p:ph type="sldNum" sz="quarter" idx="5"/>
          </p:nvPr>
        </p:nvSpPr>
        <p:spPr/>
        <p:txBody>
          <a:bodyPr/>
          <a:lstStyle/>
          <a:p>
            <a:fld id="{2D76B3AA-693B-4ECF-9FC8-C0FEC5640F84}" type="slidenum">
              <a:rPr lang="en-US" smtClean="0"/>
              <a:t>7</a:t>
            </a:fld>
            <a:endParaRPr lang="en-US"/>
          </a:p>
        </p:txBody>
      </p:sp>
    </p:spTree>
    <p:extLst>
      <p:ext uri="{BB962C8B-B14F-4D97-AF65-F5344CB8AC3E}">
        <p14:creationId xmlns:p14="http://schemas.microsoft.com/office/powerpoint/2010/main" val="3856230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SPDES – State pollution discharge elimination system. </a:t>
            </a:r>
          </a:p>
          <a:p>
            <a:r>
              <a:rPr lang="en-US" dirty="0"/>
              <a:t>2003 – the University became responsible for the maintenance and upkeep of all stormwater management practices (SMP’s) included as a part of the final site design and utilities for each new construction project.</a:t>
            </a:r>
          </a:p>
          <a:p>
            <a:r>
              <a:rPr lang="en-US" dirty="0"/>
              <a:t>2007 – Around this time “MS4’s” </a:t>
            </a:r>
            <a:r>
              <a:rPr lang="en-US"/>
              <a:t>were established. The </a:t>
            </a:r>
            <a:r>
              <a:rPr lang="en-US" dirty="0"/>
              <a:t>University entered an agreement (OMRA) with the Town of Ithaca to maintain all SMP’s per the agreement as submitted to the town in the Stormwater Pollution Prevention Plan (SWPPP).</a:t>
            </a:r>
          </a:p>
          <a:p>
            <a:r>
              <a:rPr lang="en-US" dirty="0"/>
              <a:t>2015 – Stormwater Design Manual – all projects on SMP’s must meet these design requirements and O&amp;M standards. The SPDES Construction GP outlines all the requirements for owners, operators, contractors and inspectors to follow during the construction phase regarding stormwater compliance. As of 2015, consultants know that they must use this design manual. </a:t>
            </a:r>
          </a:p>
          <a:p>
            <a:r>
              <a:rPr lang="en-US" dirty="0"/>
              <a:t>2020 – The Lake Source Cooling SPDES permit was modified to include Phosphorus offset general conditions. One method to meet these requirements and allow future cooling loads to be added to LSC is to include enhanced phosphorus design in stormwater management practices for upcoming projects. This triggered a review of the entire stormwater management program and university utilities operation and maintenance procedures for stormwater structures in order to determine acceptable documentation to meet these permit requirements. The required an updated approach to stormwater management by the university overall. New construction or renovation resulting in additional load to LSC will require phosphorus offsets.</a:t>
            </a:r>
          </a:p>
          <a:p>
            <a:r>
              <a:rPr lang="en-US" dirty="0"/>
              <a:t>2021 – Draft TMDL issued – this created increased urgency to apply for enhanced phosphorus credits in stormwater projects. Once this draft is final and a new issue of the Construction GP are issued (2026), the university will no longer be able to obtain enhanced phosphorus credits through complying with Chapter 10 of the NYSDEC Stormwater Management Practice Design Manual and will need to obtain credits through more intensive, likely more expensive means.</a:t>
            </a:r>
          </a:p>
          <a:p>
            <a:r>
              <a:rPr lang="en-US" dirty="0"/>
              <a:t>2022 – SPDES Municipal Separate Storm Sewer Systems (MS4) General Permit - The draft permit is citing more mapping and inspection requirements by the municipalities, which will ultimately get passed on to private landowners – the University. This was why the Town of Ithaca originally issued the OMRA, and can expect other municipalities to follow suit.</a:t>
            </a:r>
          </a:p>
        </p:txBody>
      </p:sp>
      <p:sp>
        <p:nvSpPr>
          <p:cNvPr id="4" name="Slide Number Placeholder 3"/>
          <p:cNvSpPr>
            <a:spLocks noGrp="1"/>
          </p:cNvSpPr>
          <p:nvPr>
            <p:ph type="sldNum" sz="quarter" idx="5"/>
          </p:nvPr>
        </p:nvSpPr>
        <p:spPr/>
        <p:txBody>
          <a:bodyPr/>
          <a:lstStyle/>
          <a:p>
            <a:fld id="{BF6B3765-1535-41FB-A927-AAD2D1E85382}" type="slidenum">
              <a:rPr lang="en-US" smtClean="0"/>
              <a:t>8</a:t>
            </a:fld>
            <a:endParaRPr lang="en-US" dirty="0"/>
          </a:p>
        </p:txBody>
      </p:sp>
    </p:spTree>
    <p:extLst>
      <p:ext uri="{BB962C8B-B14F-4D97-AF65-F5344CB8AC3E}">
        <p14:creationId xmlns:p14="http://schemas.microsoft.com/office/powerpoint/2010/main" val="4040180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76B3AA-693B-4ECF-9FC8-C0FEC5640F84}" type="slidenum">
              <a:rPr lang="en-US" smtClean="0"/>
              <a:t>9</a:t>
            </a:fld>
            <a:endParaRPr lang="en-US"/>
          </a:p>
        </p:txBody>
      </p:sp>
    </p:spTree>
    <p:extLst>
      <p:ext uri="{BB962C8B-B14F-4D97-AF65-F5344CB8AC3E}">
        <p14:creationId xmlns:p14="http://schemas.microsoft.com/office/powerpoint/2010/main" val="3961920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municipality can inspect at any time.</a:t>
            </a:r>
          </a:p>
          <a:p>
            <a:r>
              <a:rPr lang="en-US" dirty="0"/>
              <a:t>It is part of the contract that E&amp;S controls be maintained. A municipality can shut down the project because of improper drainage or lack of maintenance of E&amp;S controls. Realize that permanent controls may be designed as temporary sedimentation basins in the construction portion of the project, which means they will need to be dredged of all sediments again prior to the permanent structure being installed. A permanent structure cannot be installed until all upland locations have been deemed stabilized. Pay attention to your contract and do not sign for acceptance of any structures until you have had your design consultant sign off on the installation of the structure. Make sure that the contractor has an individual trained in the testing and acceptance of these structures observe during the time of testing. Communicate with CU EHS and your design consultant to make sure someone is scheduled to document and observe these activities.</a:t>
            </a:r>
          </a:p>
        </p:txBody>
      </p:sp>
      <p:sp>
        <p:nvSpPr>
          <p:cNvPr id="4" name="Slide Number Placeholder 3"/>
          <p:cNvSpPr>
            <a:spLocks noGrp="1"/>
          </p:cNvSpPr>
          <p:nvPr>
            <p:ph type="sldNum" sz="quarter" idx="5"/>
          </p:nvPr>
        </p:nvSpPr>
        <p:spPr/>
        <p:txBody>
          <a:bodyPr/>
          <a:lstStyle/>
          <a:p>
            <a:fld id="{2D76B3AA-693B-4ECF-9FC8-C0FEC5640F84}" type="slidenum">
              <a:rPr lang="en-US" smtClean="0"/>
              <a:t>11</a:t>
            </a:fld>
            <a:endParaRPr lang="en-US"/>
          </a:p>
        </p:txBody>
      </p:sp>
    </p:spTree>
    <p:extLst>
      <p:ext uri="{BB962C8B-B14F-4D97-AF65-F5344CB8AC3E}">
        <p14:creationId xmlns:p14="http://schemas.microsoft.com/office/powerpoint/2010/main" val="18462185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5B32D-43B0-0843-9813-FC51E663339B}"/>
              </a:ext>
            </a:extLst>
          </p:cNvPr>
          <p:cNvPicPr preferRelativeResize="0">
            <a:picLocks noChangeAspect="1"/>
          </p:cNvPicPr>
          <p:nvPr/>
        </p:nvPicPr>
        <p:blipFill>
          <a:blip r:embed="rId2">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27619" y="429028"/>
            <a:ext cx="1510297" cy="1391064"/>
          </a:xfrm>
          <a:prstGeom prst="rect">
            <a:avLst/>
          </a:prstGeom>
        </p:spPr>
      </p:pic>
      <p:sp>
        <p:nvSpPr>
          <p:cNvPr id="8" name="Text Placeholder 14">
            <a:extLst>
              <a:ext uri="{FF2B5EF4-FFF2-40B4-BE49-F238E27FC236}">
                <a16:creationId xmlns:a16="http://schemas.microsoft.com/office/drawing/2014/main" id="{79DB4501-E375-864B-A5A1-AF6828B91287}"/>
              </a:ext>
            </a:extLst>
          </p:cNvPr>
          <p:cNvSpPr txBox="1">
            <a:spLocks/>
          </p:cNvSpPr>
          <p:nvPr/>
        </p:nvSpPr>
        <p:spPr>
          <a:xfrm>
            <a:off x="0" y="2180492"/>
            <a:ext cx="12192000" cy="341035"/>
          </a:xfrm>
          <a:prstGeom prst="rect">
            <a:avLst/>
          </a:prstGeom>
          <a:solidFill>
            <a:srgbClr val="116B93"/>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spc="600" dirty="0">
                <a:solidFill>
                  <a:schemeClr val="bg1"/>
                </a:solidFill>
                <a:latin typeface="Arial" panose="020B0604020202020204" pitchFamily="34" charset="0"/>
                <a:cs typeface="Arial" panose="020B0604020202020204" pitchFamily="34" charset="0"/>
              </a:rPr>
              <a:t>Compliance and Risk Services</a:t>
            </a:r>
            <a:endParaRPr lang="en-US" sz="1800" i="1" spc="600" dirty="0">
              <a:solidFill>
                <a:schemeClr val="bg1"/>
              </a:solidFill>
              <a:latin typeface="Arial" panose="020B0604020202020204" pitchFamily="34" charset="0"/>
              <a:cs typeface="Arial" panose="020B0604020202020204" pitchFamily="34" charset="0"/>
            </a:endParaRPr>
          </a:p>
        </p:txBody>
      </p:sp>
      <p:pic>
        <p:nvPicPr>
          <p:cNvPr id="9" name="Picture 8" descr="A view of a city&#10;&#10;Description automatically generated">
            <a:extLst>
              <a:ext uri="{FF2B5EF4-FFF2-40B4-BE49-F238E27FC236}">
                <a16:creationId xmlns:a16="http://schemas.microsoft.com/office/drawing/2014/main" id="{BBCFCC95-FBE4-2340-9B62-99EDA740ADEC}"/>
              </a:ext>
            </a:extLst>
          </p:cNvPr>
          <p:cNvPicPr>
            <a:picLocks noChangeAspect="1"/>
          </p:cNvPicPr>
          <p:nvPr/>
        </p:nvPicPr>
        <p:blipFill rotWithShape="1">
          <a:blip r:embed="rId4">
            <a:extLst>
              <a:ext uri="{28A0092B-C50C-407E-A947-70E740481C1C}">
                <a14:useLocalDpi xmlns:a14="http://schemas.microsoft.com/office/drawing/2010/main" val="0"/>
              </a:ext>
            </a:extLst>
          </a:blip>
          <a:srcRect l="7410" t="23914" b="37436"/>
          <a:stretch/>
        </p:blipFill>
        <p:spPr>
          <a:xfrm>
            <a:off x="0" y="3325791"/>
            <a:ext cx="12192000" cy="3392871"/>
          </a:xfrm>
          <a:prstGeom prst="rect">
            <a:avLst/>
          </a:prstGeom>
        </p:spPr>
      </p:pic>
      <p:sp>
        <p:nvSpPr>
          <p:cNvPr id="10" name="Text Placeholder 14">
            <a:extLst>
              <a:ext uri="{FF2B5EF4-FFF2-40B4-BE49-F238E27FC236}">
                <a16:creationId xmlns:a16="http://schemas.microsoft.com/office/drawing/2014/main" id="{EAA456F5-385F-2744-B364-594A2EC31F41}"/>
              </a:ext>
            </a:extLst>
          </p:cNvPr>
          <p:cNvSpPr txBox="1">
            <a:spLocks/>
          </p:cNvSpPr>
          <p:nvPr/>
        </p:nvSpPr>
        <p:spPr>
          <a:xfrm>
            <a:off x="0" y="1"/>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
        <p:nvSpPr>
          <p:cNvPr id="11" name="Text Placeholder 14">
            <a:extLst>
              <a:ext uri="{FF2B5EF4-FFF2-40B4-BE49-F238E27FC236}">
                <a16:creationId xmlns:a16="http://schemas.microsoft.com/office/drawing/2014/main" id="{05D18C69-0ABF-D24F-874C-A119F2810EEA}"/>
              </a:ext>
            </a:extLst>
          </p:cNvPr>
          <p:cNvSpPr txBox="1">
            <a:spLocks/>
          </p:cNvSpPr>
          <p:nvPr/>
        </p:nvSpPr>
        <p:spPr>
          <a:xfrm>
            <a:off x="0" y="6716598"/>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7B841C8-ECC3-1B45-94ED-9AD2BD0B597B}"/>
              </a:ext>
            </a:extLst>
          </p:cNvPr>
          <p:cNvSpPr txBox="1"/>
          <p:nvPr/>
        </p:nvSpPr>
        <p:spPr>
          <a:xfrm>
            <a:off x="2835965" y="1338000"/>
            <a:ext cx="6520069" cy="584775"/>
          </a:xfrm>
          <a:prstGeom prst="rect">
            <a:avLst/>
          </a:prstGeom>
          <a:noFill/>
        </p:spPr>
        <p:txBody>
          <a:bodyPr wrap="square" rtlCol="0">
            <a:spAutoFit/>
          </a:bodyPr>
          <a:lstStyle/>
          <a:p>
            <a:pPr algn="ctr"/>
            <a:r>
              <a:rPr lang="en-US" sz="3200" b="0" dirty="0">
                <a:solidFill>
                  <a:schemeClr val="tx2">
                    <a:lumMod val="75000"/>
                  </a:schemeClr>
                </a:solidFill>
                <a:latin typeface="Arial" panose="020B0604020202020204" pitchFamily="34" charset="0"/>
                <a:cs typeface="Arial" panose="020B0604020202020204" pitchFamily="34" charset="0"/>
              </a:rPr>
              <a:t>Environment, Health and Safety</a:t>
            </a:r>
          </a:p>
        </p:txBody>
      </p:sp>
    </p:spTree>
    <p:extLst>
      <p:ext uri="{BB962C8B-B14F-4D97-AF65-F5344CB8AC3E}">
        <p14:creationId xmlns:p14="http://schemas.microsoft.com/office/powerpoint/2010/main" val="126672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C0E23-68AB-4272-AC9F-286AF407B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63C84D-0068-4216-B31E-9B452D0D0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384672C7-7296-1643-8922-7AEFCDDF27BF}"/>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4086047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A1C0B4-D9ED-4656-A280-EB39E51BD2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D5C6D8-BBFB-46C8-A79F-9594EBD1F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4935FC19-34F9-A341-A54C-26B136B43021}"/>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3484857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45D6C-92FC-5D4C-ABA9-21EFEB47E767}"/>
              </a:ext>
            </a:extLst>
          </p:cNvPr>
          <p:cNvPicPr>
            <a:picLocks noChangeAspect="1"/>
          </p:cNvPicPr>
          <p:nvPr/>
        </p:nvPicPr>
        <p:blipFill>
          <a:blip r:embed="rId2"/>
          <a:stretch>
            <a:fillRect/>
          </a:stretch>
        </p:blipFill>
        <p:spPr>
          <a:xfrm>
            <a:off x="0" y="948690"/>
            <a:ext cx="12192000" cy="4998720"/>
          </a:xfrm>
          <a:prstGeom prst="rect">
            <a:avLst/>
          </a:prstGeom>
        </p:spPr>
      </p:pic>
      <p:sp>
        <p:nvSpPr>
          <p:cNvPr id="7" name="Text Placeholder 14">
            <a:extLst>
              <a:ext uri="{FF2B5EF4-FFF2-40B4-BE49-F238E27FC236}">
                <a16:creationId xmlns:a16="http://schemas.microsoft.com/office/drawing/2014/main" id="{568B41D1-243F-ED4A-9609-414CBD3CB152}"/>
              </a:ext>
            </a:extLst>
          </p:cNvPr>
          <p:cNvSpPr txBox="1">
            <a:spLocks/>
          </p:cNvSpPr>
          <p:nvPr/>
        </p:nvSpPr>
        <p:spPr>
          <a:xfrm>
            <a:off x="0" y="1"/>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
        <p:nvSpPr>
          <p:cNvPr id="8" name="Text Placeholder 14">
            <a:extLst>
              <a:ext uri="{FF2B5EF4-FFF2-40B4-BE49-F238E27FC236}">
                <a16:creationId xmlns:a16="http://schemas.microsoft.com/office/drawing/2014/main" id="{B8DC273F-63D7-5A4A-820B-70E58C0592D1}"/>
              </a:ext>
            </a:extLst>
          </p:cNvPr>
          <p:cNvSpPr txBox="1">
            <a:spLocks/>
          </p:cNvSpPr>
          <p:nvPr/>
        </p:nvSpPr>
        <p:spPr>
          <a:xfrm>
            <a:off x="0" y="6716598"/>
            <a:ext cx="12192000" cy="141402"/>
          </a:xfrm>
          <a:prstGeom prst="rect">
            <a:avLst/>
          </a:prstGeom>
          <a:solidFill>
            <a:srgbClr val="116B93"/>
          </a:solidFill>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i="1" spc="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75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9154-3FD0-48E0-AC3B-71BEF9761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F31F4-33EE-473D-BCA6-7E0C69E61A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8B950717-F934-094F-A03A-CB8EF3AF7586}"/>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
        <p:nvSpPr>
          <p:cNvPr id="8" name="Slide Number Placeholder 4">
            <a:extLst>
              <a:ext uri="{FF2B5EF4-FFF2-40B4-BE49-F238E27FC236}">
                <a16:creationId xmlns:a16="http://schemas.microsoft.com/office/drawing/2014/main" id="{006B1B12-4CCD-9346-9207-12D7DF39D52D}"/>
              </a:ext>
            </a:extLst>
          </p:cNvPr>
          <p:cNvSpPr txBox="1">
            <a:spLocks/>
          </p:cNvSpPr>
          <p:nvPr/>
        </p:nvSpPr>
        <p:spPr>
          <a:xfrm>
            <a:off x="11504022" y="6492875"/>
            <a:ext cx="24166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293F4FC-CA50-4A9A-81E6-B7890B728F4E}"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784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52D0-72D8-46C5-B370-7EAFAAC2DF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1E2EF6-F2F3-453B-B8A7-01E2D378F9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3">
            <a:extLst>
              <a:ext uri="{FF2B5EF4-FFF2-40B4-BE49-F238E27FC236}">
                <a16:creationId xmlns:a16="http://schemas.microsoft.com/office/drawing/2014/main" id="{71B5581D-EA64-CB4F-85A7-7419692170C9}"/>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605028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C09C8-FF76-4A1E-98C6-1E4264BB3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319AD0-E1FF-4FE0-8777-DB347BD84C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EF298-0D72-43A7-AE11-CAB42E55F0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a:extLst>
              <a:ext uri="{FF2B5EF4-FFF2-40B4-BE49-F238E27FC236}">
                <a16:creationId xmlns:a16="http://schemas.microsoft.com/office/drawing/2014/main" id="{5E3FC989-699E-3847-945F-B0B5394153F2}"/>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6131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6C9F-484E-4F8E-BC29-D59FDD060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6BC335-E1F2-459A-99A9-2D0EE963BC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685300-2C93-4D8E-A8D0-48262F5851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0E9E7E-D185-4429-999B-0FF2C5B6C5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0278ED-AC4C-41A0-A12A-34C6B02908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EB5FBD20-CE8A-664D-B556-3F8700871553}"/>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252973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5120-FE21-4D22-A3F4-D1B74B4353E5}"/>
              </a:ext>
            </a:extLst>
          </p:cNvPr>
          <p:cNvSpPr>
            <a:spLocks noGrp="1"/>
          </p:cNvSpPr>
          <p:nvPr>
            <p:ph type="title"/>
          </p:nvPr>
        </p:nvSpPr>
        <p:spPr/>
        <p:txBody>
          <a:bodyPr/>
          <a:lstStyle/>
          <a:p>
            <a:r>
              <a:rPr lang="en-US"/>
              <a:t>Click to edit Master title style</a:t>
            </a:r>
          </a:p>
        </p:txBody>
      </p:sp>
      <p:sp>
        <p:nvSpPr>
          <p:cNvPr id="6" name="Footer Placeholder 3">
            <a:extLst>
              <a:ext uri="{FF2B5EF4-FFF2-40B4-BE49-F238E27FC236}">
                <a16:creationId xmlns:a16="http://schemas.microsoft.com/office/drawing/2014/main" id="{16C2B0C8-6E00-3A48-8D00-B95806BDCFC5}"/>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221743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E1379976-7BFC-7946-95EB-F76BCDE5A179}"/>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3031876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A6D3-3195-4E77-AAB3-87AD0A51B7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C4267F-3820-4BC1-9352-A7FA8F0B55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1FC407-C1F4-41DF-9F16-B199A07A36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a:extLst>
              <a:ext uri="{FF2B5EF4-FFF2-40B4-BE49-F238E27FC236}">
                <a16:creationId xmlns:a16="http://schemas.microsoft.com/office/drawing/2014/main" id="{BB2DDE71-8E59-824B-B6D9-A0C3AC314876}"/>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31995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D82C5-30DD-4EE9-BF7B-8DA7E51D5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F6CF30-E051-4719-907A-EACFFFF81F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C89409A-7459-431B-B8B4-350FC2E0E5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a:extLst>
              <a:ext uri="{FF2B5EF4-FFF2-40B4-BE49-F238E27FC236}">
                <a16:creationId xmlns:a16="http://schemas.microsoft.com/office/drawing/2014/main" id="{8C812AA1-E862-8D40-AD33-E6B930FAC9D6}"/>
              </a:ext>
            </a:extLst>
          </p:cNvPr>
          <p:cNvSpPr txBox="1">
            <a:spLocks/>
          </p:cNvSpPr>
          <p:nvPr/>
        </p:nvSpPr>
        <p:spPr>
          <a:xfrm>
            <a:off x="0" y="6492875"/>
            <a:ext cx="12192000" cy="365125"/>
          </a:xfrm>
          <a:prstGeom prst="rect">
            <a:avLst/>
          </a:prstGeom>
          <a:solidFill>
            <a:srgbClr val="116B93"/>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spc="300">
                <a:solidFill>
                  <a:schemeClr val="bg1"/>
                </a:solidFill>
              </a:rPr>
              <a:t>Compliance and Risk Services </a:t>
            </a:r>
            <a:endParaRPr lang="en-US" i="1" spc="300" dirty="0">
              <a:solidFill>
                <a:schemeClr val="bg1"/>
              </a:solidFill>
            </a:endParaRPr>
          </a:p>
        </p:txBody>
      </p:sp>
    </p:spTree>
    <p:extLst>
      <p:ext uri="{BB962C8B-B14F-4D97-AF65-F5344CB8AC3E}">
        <p14:creationId xmlns:p14="http://schemas.microsoft.com/office/powerpoint/2010/main" val="221206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99D159-BAC3-463D-8040-A43081532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C3C00A-D666-4A10-B7F5-F9075838DF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843CC-9382-4EBF-985F-F3B1328B4B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CAC29-66F3-4A32-8E2C-40AEA5E8CDF3}" type="datetime1">
              <a:rPr lang="en-US" smtClean="0"/>
              <a:t>4/25/2022</a:t>
            </a:fld>
            <a:endParaRPr lang="en-US"/>
          </a:p>
        </p:txBody>
      </p:sp>
      <p:sp>
        <p:nvSpPr>
          <p:cNvPr id="5" name="Footer Placeholder 4">
            <a:extLst>
              <a:ext uri="{FF2B5EF4-FFF2-40B4-BE49-F238E27FC236}">
                <a16:creationId xmlns:a16="http://schemas.microsoft.com/office/drawing/2014/main" id="{7F56C38C-9A95-493D-92DB-655BA0E1C6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Compliance and Risk Services </a:t>
            </a:r>
          </a:p>
        </p:txBody>
      </p:sp>
      <p:sp>
        <p:nvSpPr>
          <p:cNvPr id="6" name="Slide Number Placeholder 5">
            <a:extLst>
              <a:ext uri="{FF2B5EF4-FFF2-40B4-BE49-F238E27FC236}">
                <a16:creationId xmlns:a16="http://schemas.microsoft.com/office/drawing/2014/main" id="{B2AC2E71-E69E-4319-8DC3-AC8511D6D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93F4FC-CA50-4A9A-81E6-B7890B728F4E}" type="slidenum">
              <a:rPr lang="en-US" smtClean="0"/>
              <a:t>‹#›</a:t>
            </a:fld>
            <a:endParaRPr lang="en-US"/>
          </a:p>
        </p:txBody>
      </p:sp>
    </p:spTree>
    <p:extLst>
      <p:ext uri="{BB962C8B-B14F-4D97-AF65-F5344CB8AC3E}">
        <p14:creationId xmlns:p14="http://schemas.microsoft.com/office/powerpoint/2010/main" val="2340691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mailto:dmf239@cornell.edu"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mailto:kmb388@cornell.ed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321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E1C83803-B198-46A4-8980-99E086D1D711}"/>
              </a:ext>
            </a:extLst>
          </p:cNvPr>
          <p:cNvPicPr>
            <a:picLocks noGrp="1" noChangeAspect="1"/>
          </p:cNvPicPr>
          <p:nvPr>
            <p:ph sz="half" idx="2"/>
          </p:nvPr>
        </p:nvPicPr>
        <p:blipFill rotWithShape="1">
          <a:blip r:embed="rId2"/>
          <a:srcRect l="6674" r="6889"/>
          <a:stretch/>
        </p:blipFill>
        <p:spPr>
          <a:xfrm>
            <a:off x="5524982" y="1545970"/>
            <a:ext cx="6667018" cy="4630993"/>
          </a:xfrm>
          <a:prstGeom prst="rect">
            <a:avLst/>
          </a:prstGeom>
        </p:spPr>
      </p:pic>
      <p:sp>
        <p:nvSpPr>
          <p:cNvPr id="2" name="Title 1">
            <a:extLst>
              <a:ext uri="{FF2B5EF4-FFF2-40B4-BE49-F238E27FC236}">
                <a16:creationId xmlns:a16="http://schemas.microsoft.com/office/drawing/2014/main" id="{24ECF8C5-D9CD-44A6-A971-5CEB88FB2321}"/>
              </a:ext>
            </a:extLst>
          </p:cNvPr>
          <p:cNvSpPr>
            <a:spLocks noGrp="1"/>
          </p:cNvSpPr>
          <p:nvPr>
            <p:ph type="title"/>
          </p:nvPr>
        </p:nvSpPr>
        <p:spPr/>
        <p:txBody>
          <a:bodyPr/>
          <a:lstStyle/>
          <a:p>
            <a:r>
              <a:rPr lang="en-US" dirty="0"/>
              <a:t>Important understandings during design and project planning</a:t>
            </a:r>
          </a:p>
        </p:txBody>
      </p:sp>
      <p:sp>
        <p:nvSpPr>
          <p:cNvPr id="4" name="Content Placeholder 3">
            <a:extLst>
              <a:ext uri="{FF2B5EF4-FFF2-40B4-BE49-F238E27FC236}">
                <a16:creationId xmlns:a16="http://schemas.microsoft.com/office/drawing/2014/main" id="{897DDB7F-EA9F-42E5-8200-829133BA11B5}"/>
              </a:ext>
            </a:extLst>
          </p:cNvPr>
          <p:cNvSpPr>
            <a:spLocks noGrp="1"/>
          </p:cNvSpPr>
          <p:nvPr>
            <p:ph sz="half" idx="1"/>
          </p:nvPr>
        </p:nvSpPr>
        <p:spPr/>
        <p:txBody>
          <a:bodyPr>
            <a:normAutofit fontScale="92500"/>
          </a:bodyPr>
          <a:lstStyle/>
          <a:p>
            <a:r>
              <a:rPr lang="en-US" dirty="0"/>
              <a:t>Design must be in accordance with NYSDEC Stormwater Management Design Manual</a:t>
            </a:r>
          </a:p>
          <a:p>
            <a:r>
              <a:rPr lang="en-US" dirty="0"/>
              <a:t>Lengthy approval process </a:t>
            </a:r>
          </a:p>
          <a:p>
            <a:pPr lvl="1"/>
            <a:r>
              <a:rPr lang="en-US" dirty="0"/>
              <a:t>MS4 (municipal) review and approval</a:t>
            </a:r>
          </a:p>
          <a:p>
            <a:pPr lvl="1"/>
            <a:r>
              <a:rPr lang="en-US" dirty="0"/>
              <a:t>NYSDEC Notice of Intent (NOI) submittal and Acknowledgement</a:t>
            </a:r>
          </a:p>
          <a:p>
            <a:r>
              <a:rPr lang="en-US" dirty="0"/>
              <a:t>All permanent structures require as-built drawings and need testing signed off by the PE that designed the SWPPP.</a:t>
            </a:r>
          </a:p>
        </p:txBody>
      </p:sp>
    </p:spTree>
    <p:extLst>
      <p:ext uri="{BB962C8B-B14F-4D97-AF65-F5344CB8AC3E}">
        <p14:creationId xmlns:p14="http://schemas.microsoft.com/office/powerpoint/2010/main" val="4021123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F8C5-D9CD-44A6-A971-5CEB88FB2321}"/>
              </a:ext>
            </a:extLst>
          </p:cNvPr>
          <p:cNvSpPr>
            <a:spLocks noGrp="1"/>
          </p:cNvSpPr>
          <p:nvPr>
            <p:ph type="title"/>
          </p:nvPr>
        </p:nvSpPr>
        <p:spPr/>
        <p:txBody>
          <a:bodyPr/>
          <a:lstStyle/>
          <a:p>
            <a:r>
              <a:rPr lang="en-US" dirty="0"/>
              <a:t>Important understandings during construction</a:t>
            </a:r>
          </a:p>
        </p:txBody>
      </p:sp>
      <p:sp>
        <p:nvSpPr>
          <p:cNvPr id="6" name="Content Placeholder 5">
            <a:extLst>
              <a:ext uri="{FF2B5EF4-FFF2-40B4-BE49-F238E27FC236}">
                <a16:creationId xmlns:a16="http://schemas.microsoft.com/office/drawing/2014/main" id="{EC63A707-FAA7-42F0-86CB-30DB79F1F5CA}"/>
              </a:ext>
            </a:extLst>
          </p:cNvPr>
          <p:cNvSpPr>
            <a:spLocks noGrp="1"/>
          </p:cNvSpPr>
          <p:nvPr>
            <p:ph sz="half" idx="2"/>
          </p:nvPr>
        </p:nvSpPr>
        <p:spPr>
          <a:xfrm>
            <a:off x="6377650" y="1825625"/>
            <a:ext cx="4976149" cy="4351338"/>
          </a:xfrm>
        </p:spPr>
        <p:txBody>
          <a:bodyPr>
            <a:normAutofit fontScale="85000" lnSpcReduction="10000"/>
          </a:bodyPr>
          <a:lstStyle/>
          <a:p>
            <a:r>
              <a:rPr lang="en-US" dirty="0"/>
              <a:t>Any project over 1 acre requires weekly stormwater inspections by a CPESC or PE, or inspector under a PE</a:t>
            </a:r>
          </a:p>
          <a:p>
            <a:r>
              <a:rPr lang="en-US" dirty="0"/>
              <a:t>The contractor must perform daily site inspections of Erosion and Sediment Controls</a:t>
            </a:r>
          </a:p>
          <a:p>
            <a:r>
              <a:rPr lang="en-US" dirty="0"/>
              <a:t>Construction sequencing is a regulated activity – if a permanent stormwater control is installed out of sequence, the practice may need completely reinstalled before a Notice of Termination (NOT) can be submitted.</a:t>
            </a:r>
          </a:p>
        </p:txBody>
      </p:sp>
      <p:pic>
        <p:nvPicPr>
          <p:cNvPr id="11" name="Content Placeholder 10">
            <a:extLst>
              <a:ext uri="{FF2B5EF4-FFF2-40B4-BE49-F238E27FC236}">
                <a16:creationId xmlns:a16="http://schemas.microsoft.com/office/drawing/2014/main" id="{887D5A1E-6C4B-4271-9F68-0F0C0A786A80}"/>
              </a:ext>
            </a:extLst>
          </p:cNvPr>
          <p:cNvPicPr>
            <a:picLocks noGrp="1" noChangeAspect="1"/>
          </p:cNvPicPr>
          <p:nvPr>
            <p:ph sz="half" idx="1"/>
          </p:nvPr>
        </p:nvPicPr>
        <p:blipFill>
          <a:blip r:embed="rId3"/>
          <a:stretch>
            <a:fillRect/>
          </a:stretch>
        </p:blipFill>
        <p:spPr>
          <a:xfrm>
            <a:off x="-17334" y="1825625"/>
            <a:ext cx="6513846" cy="4112188"/>
          </a:xfrm>
        </p:spPr>
      </p:pic>
    </p:spTree>
    <p:extLst>
      <p:ext uri="{BB962C8B-B14F-4D97-AF65-F5344CB8AC3E}">
        <p14:creationId xmlns:p14="http://schemas.microsoft.com/office/powerpoint/2010/main" val="2747204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CDCC3-CA3A-46FF-9479-D43FA6C1DB5C}"/>
              </a:ext>
            </a:extLst>
          </p:cNvPr>
          <p:cNvSpPr>
            <a:spLocks noGrp="1"/>
          </p:cNvSpPr>
          <p:nvPr>
            <p:ph type="title"/>
          </p:nvPr>
        </p:nvSpPr>
        <p:spPr/>
        <p:txBody>
          <a:bodyPr/>
          <a:lstStyle/>
          <a:p>
            <a:r>
              <a:rPr lang="en-US" dirty="0"/>
              <a:t>Stormwater Design Planning</a:t>
            </a:r>
          </a:p>
        </p:txBody>
      </p:sp>
      <p:sp>
        <p:nvSpPr>
          <p:cNvPr id="5" name="Text Placeholder 4">
            <a:extLst>
              <a:ext uri="{FF2B5EF4-FFF2-40B4-BE49-F238E27FC236}">
                <a16:creationId xmlns:a16="http://schemas.microsoft.com/office/drawing/2014/main" id="{86A0DFCD-2E02-472C-9406-690CEAD97235}"/>
              </a:ext>
            </a:extLst>
          </p:cNvPr>
          <p:cNvSpPr>
            <a:spLocks noGrp="1"/>
          </p:cNvSpPr>
          <p:nvPr>
            <p:ph type="body" idx="1"/>
          </p:nvPr>
        </p:nvSpPr>
        <p:spPr/>
        <p:txBody>
          <a:bodyPr/>
          <a:lstStyle/>
          <a:p>
            <a:r>
              <a:rPr lang="en-US" dirty="0"/>
              <a:t>Considerations</a:t>
            </a:r>
          </a:p>
        </p:txBody>
      </p:sp>
      <p:sp>
        <p:nvSpPr>
          <p:cNvPr id="3" name="Content Placeholder 2">
            <a:extLst>
              <a:ext uri="{FF2B5EF4-FFF2-40B4-BE49-F238E27FC236}">
                <a16:creationId xmlns:a16="http://schemas.microsoft.com/office/drawing/2014/main" id="{8F330A38-0E28-48FD-8CDC-301E9DA7F148}"/>
              </a:ext>
            </a:extLst>
          </p:cNvPr>
          <p:cNvSpPr>
            <a:spLocks noGrp="1"/>
          </p:cNvSpPr>
          <p:nvPr>
            <p:ph sz="half" idx="2"/>
          </p:nvPr>
        </p:nvSpPr>
        <p:spPr/>
        <p:txBody>
          <a:bodyPr>
            <a:normAutofit lnSpcReduction="10000"/>
          </a:bodyPr>
          <a:lstStyle/>
          <a:p>
            <a:r>
              <a:rPr lang="en-US" dirty="0"/>
              <a:t>How can you reduce your footprint?</a:t>
            </a:r>
          </a:p>
          <a:p>
            <a:r>
              <a:rPr lang="en-US" dirty="0"/>
              <a:t>How can you add additional nutrient removal?</a:t>
            </a:r>
          </a:p>
          <a:p>
            <a:r>
              <a:rPr lang="en-US" dirty="0"/>
              <a:t>What are the maintenance requirements of your permanent practices; what can you do to create a system that needs less maintenance?</a:t>
            </a:r>
          </a:p>
        </p:txBody>
      </p:sp>
      <p:sp>
        <p:nvSpPr>
          <p:cNvPr id="6" name="Text Placeholder 5">
            <a:extLst>
              <a:ext uri="{FF2B5EF4-FFF2-40B4-BE49-F238E27FC236}">
                <a16:creationId xmlns:a16="http://schemas.microsoft.com/office/drawing/2014/main" id="{91F0F18B-449A-4D55-A175-65A2F6F0F13E}"/>
              </a:ext>
            </a:extLst>
          </p:cNvPr>
          <p:cNvSpPr>
            <a:spLocks noGrp="1"/>
          </p:cNvSpPr>
          <p:nvPr>
            <p:ph type="body" sz="quarter" idx="3"/>
          </p:nvPr>
        </p:nvSpPr>
        <p:spPr/>
        <p:txBody>
          <a:bodyPr/>
          <a:lstStyle/>
          <a:p>
            <a:r>
              <a:rPr lang="en-US" dirty="0"/>
              <a:t>Necessary Items</a:t>
            </a:r>
          </a:p>
        </p:txBody>
      </p:sp>
      <p:sp>
        <p:nvSpPr>
          <p:cNvPr id="4" name="Content Placeholder 3">
            <a:extLst>
              <a:ext uri="{FF2B5EF4-FFF2-40B4-BE49-F238E27FC236}">
                <a16:creationId xmlns:a16="http://schemas.microsoft.com/office/drawing/2014/main" id="{B30A5483-342D-4F39-A444-F677F9E4E22B}"/>
              </a:ext>
            </a:extLst>
          </p:cNvPr>
          <p:cNvSpPr>
            <a:spLocks noGrp="1"/>
          </p:cNvSpPr>
          <p:nvPr>
            <p:ph sz="quarter" idx="4"/>
          </p:nvPr>
        </p:nvSpPr>
        <p:spPr/>
        <p:txBody>
          <a:bodyPr>
            <a:normAutofit lnSpcReduction="10000"/>
          </a:bodyPr>
          <a:lstStyle/>
          <a:p>
            <a:r>
              <a:rPr lang="en-US" dirty="0"/>
              <a:t>Which municipality is your project located in?</a:t>
            </a:r>
          </a:p>
          <a:p>
            <a:r>
              <a:rPr lang="en-US" dirty="0"/>
              <a:t>How much acreage are you disturbing?</a:t>
            </a:r>
          </a:p>
          <a:p>
            <a:pPr lvl="1"/>
            <a:r>
              <a:rPr lang="en-US" dirty="0"/>
              <a:t>How much is “new disturbance?”</a:t>
            </a:r>
          </a:p>
          <a:p>
            <a:pPr lvl="1"/>
            <a:r>
              <a:rPr lang="en-US" dirty="0"/>
              <a:t>How much is “redevelopment?”</a:t>
            </a:r>
          </a:p>
          <a:p>
            <a:pPr lvl="1"/>
            <a:endParaRPr lang="en-US" dirty="0"/>
          </a:p>
          <a:p>
            <a:endParaRPr lang="en-US" dirty="0"/>
          </a:p>
        </p:txBody>
      </p:sp>
    </p:spTree>
    <p:extLst>
      <p:ext uri="{BB962C8B-B14F-4D97-AF65-F5344CB8AC3E}">
        <p14:creationId xmlns:p14="http://schemas.microsoft.com/office/powerpoint/2010/main" val="198571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2330-8B6B-437D-9E13-F4E86791DD47}"/>
              </a:ext>
            </a:extLst>
          </p:cNvPr>
          <p:cNvSpPr>
            <a:spLocks noGrp="1"/>
          </p:cNvSpPr>
          <p:nvPr>
            <p:ph type="title"/>
          </p:nvPr>
        </p:nvSpPr>
        <p:spPr/>
        <p:txBody>
          <a:bodyPr/>
          <a:lstStyle/>
          <a:p>
            <a:r>
              <a:rPr lang="en-US" dirty="0"/>
              <a:t>Cornell EHS Resources</a:t>
            </a:r>
          </a:p>
        </p:txBody>
      </p:sp>
      <p:sp>
        <p:nvSpPr>
          <p:cNvPr id="4" name="Text Placeholder 3">
            <a:extLst>
              <a:ext uri="{FF2B5EF4-FFF2-40B4-BE49-F238E27FC236}">
                <a16:creationId xmlns:a16="http://schemas.microsoft.com/office/drawing/2014/main" id="{3E28B279-4272-43A8-81E3-2E314D23FB2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18854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3C908-C19F-4188-A8FB-991DDD9B3163}"/>
              </a:ext>
            </a:extLst>
          </p:cNvPr>
          <p:cNvSpPr>
            <a:spLocks noGrp="1"/>
          </p:cNvSpPr>
          <p:nvPr>
            <p:ph type="title"/>
          </p:nvPr>
        </p:nvSpPr>
        <p:spPr/>
        <p:txBody>
          <a:bodyPr/>
          <a:lstStyle/>
          <a:p>
            <a:r>
              <a:rPr lang="en-US" dirty="0"/>
              <a:t>Construction General Permit Resources</a:t>
            </a:r>
          </a:p>
        </p:txBody>
      </p:sp>
      <p:sp>
        <p:nvSpPr>
          <p:cNvPr id="5" name="Text Placeholder 4">
            <a:extLst>
              <a:ext uri="{FF2B5EF4-FFF2-40B4-BE49-F238E27FC236}">
                <a16:creationId xmlns:a16="http://schemas.microsoft.com/office/drawing/2014/main" id="{FE37E2C7-1D40-4DD1-B6DA-3EB116438032}"/>
              </a:ext>
            </a:extLst>
          </p:cNvPr>
          <p:cNvSpPr>
            <a:spLocks noGrp="1"/>
          </p:cNvSpPr>
          <p:nvPr>
            <p:ph type="body" idx="1"/>
          </p:nvPr>
        </p:nvSpPr>
        <p:spPr/>
        <p:txBody>
          <a:bodyPr/>
          <a:lstStyle/>
          <a:p>
            <a:r>
              <a:rPr lang="en-US" dirty="0"/>
              <a:t>University Resources</a:t>
            </a:r>
          </a:p>
        </p:txBody>
      </p:sp>
      <p:sp>
        <p:nvSpPr>
          <p:cNvPr id="3" name="Content Placeholder 2">
            <a:extLst>
              <a:ext uri="{FF2B5EF4-FFF2-40B4-BE49-F238E27FC236}">
                <a16:creationId xmlns:a16="http://schemas.microsoft.com/office/drawing/2014/main" id="{865B7A01-B14F-43FB-844A-E69381BA8BC1}"/>
              </a:ext>
            </a:extLst>
          </p:cNvPr>
          <p:cNvSpPr>
            <a:spLocks noGrp="1"/>
          </p:cNvSpPr>
          <p:nvPr>
            <p:ph sz="half" idx="2"/>
          </p:nvPr>
        </p:nvSpPr>
        <p:spPr/>
        <p:txBody>
          <a:bodyPr>
            <a:normAutofit fontScale="77500" lnSpcReduction="20000"/>
          </a:bodyPr>
          <a:lstStyle/>
          <a:p>
            <a:r>
              <a:rPr lang="en-US" dirty="0"/>
              <a:t>Cornell EHS Stormwater Inspection Team</a:t>
            </a:r>
          </a:p>
          <a:p>
            <a:pPr lvl="1"/>
            <a:r>
              <a:rPr lang="en-US" dirty="0"/>
              <a:t>Derek Franklin, CPESC, Hazardous Materials Associate</a:t>
            </a:r>
          </a:p>
          <a:p>
            <a:pPr lvl="2"/>
            <a:r>
              <a:rPr lang="en-US" dirty="0">
                <a:hlinkClick r:id="rId3"/>
              </a:rPr>
              <a:t>dmf239@cornell.edu</a:t>
            </a:r>
            <a:endParaRPr lang="en-US" dirty="0"/>
          </a:p>
          <a:p>
            <a:pPr lvl="2"/>
            <a:r>
              <a:rPr lang="en-US" dirty="0"/>
              <a:t>607-793-1351</a:t>
            </a:r>
          </a:p>
          <a:p>
            <a:pPr lvl="1"/>
            <a:r>
              <a:rPr lang="en-US" dirty="0"/>
              <a:t>Kara Bugis, PE, Water Compliance Specialist</a:t>
            </a:r>
          </a:p>
          <a:p>
            <a:pPr lvl="2"/>
            <a:r>
              <a:rPr lang="en-US" dirty="0">
                <a:hlinkClick r:id="rId4"/>
              </a:rPr>
              <a:t>kmb388@cornell.edu</a:t>
            </a:r>
            <a:endParaRPr lang="en-US" dirty="0"/>
          </a:p>
          <a:p>
            <a:pPr lvl="2"/>
            <a:r>
              <a:rPr lang="en-US" dirty="0"/>
              <a:t>607-255-0805</a:t>
            </a:r>
          </a:p>
          <a:p>
            <a:r>
              <a:rPr lang="en-US" dirty="0"/>
              <a:t>Stormwater Inspection System (electronic)</a:t>
            </a:r>
          </a:p>
          <a:p>
            <a:r>
              <a:rPr lang="en-US" dirty="0"/>
              <a:t>CUEHS Water Compliance Program Webpage</a:t>
            </a:r>
          </a:p>
          <a:p>
            <a:r>
              <a:rPr lang="en-US" dirty="0"/>
              <a:t>SOP’s and Guidance Documents</a:t>
            </a:r>
          </a:p>
          <a:p>
            <a:endParaRPr lang="en-US" dirty="0"/>
          </a:p>
        </p:txBody>
      </p:sp>
      <p:sp>
        <p:nvSpPr>
          <p:cNvPr id="6" name="Text Placeholder 5">
            <a:extLst>
              <a:ext uri="{FF2B5EF4-FFF2-40B4-BE49-F238E27FC236}">
                <a16:creationId xmlns:a16="http://schemas.microsoft.com/office/drawing/2014/main" id="{FA4B76C1-59B1-412D-A72D-5FC0A3C7263A}"/>
              </a:ext>
            </a:extLst>
          </p:cNvPr>
          <p:cNvSpPr>
            <a:spLocks noGrp="1"/>
          </p:cNvSpPr>
          <p:nvPr>
            <p:ph type="body" sz="quarter" idx="3"/>
          </p:nvPr>
        </p:nvSpPr>
        <p:spPr/>
        <p:txBody>
          <a:bodyPr/>
          <a:lstStyle/>
          <a:p>
            <a:r>
              <a:rPr lang="en-US" dirty="0"/>
              <a:t>NYSDEC</a:t>
            </a:r>
          </a:p>
        </p:txBody>
      </p:sp>
      <p:sp>
        <p:nvSpPr>
          <p:cNvPr id="7" name="Content Placeholder 6">
            <a:extLst>
              <a:ext uri="{FF2B5EF4-FFF2-40B4-BE49-F238E27FC236}">
                <a16:creationId xmlns:a16="http://schemas.microsoft.com/office/drawing/2014/main" id="{7D30E482-4CC9-4116-B5C9-DF4C6FA17A76}"/>
              </a:ext>
            </a:extLst>
          </p:cNvPr>
          <p:cNvSpPr>
            <a:spLocks noGrp="1"/>
          </p:cNvSpPr>
          <p:nvPr>
            <p:ph sz="quarter" idx="4"/>
          </p:nvPr>
        </p:nvSpPr>
        <p:spPr/>
        <p:txBody>
          <a:bodyPr>
            <a:normAutofit fontScale="77500" lnSpcReduction="20000"/>
          </a:bodyPr>
          <a:lstStyle/>
          <a:p>
            <a:r>
              <a:rPr lang="en-US" dirty="0"/>
              <a:t>SPDES Stormwater Construction General Permit</a:t>
            </a:r>
          </a:p>
          <a:p>
            <a:r>
              <a:rPr lang="en-US" dirty="0"/>
              <a:t>NYSDEC Erosion and Sediment Control Course (4 hour)</a:t>
            </a:r>
          </a:p>
        </p:txBody>
      </p:sp>
    </p:spTree>
    <p:extLst>
      <p:ext uri="{BB962C8B-B14F-4D97-AF65-F5344CB8AC3E}">
        <p14:creationId xmlns:p14="http://schemas.microsoft.com/office/powerpoint/2010/main" val="355790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EF62E-CC6E-4C97-B8A9-6366BF4DEFBB}"/>
              </a:ext>
            </a:extLst>
          </p:cNvPr>
          <p:cNvSpPr>
            <a:spLocks noGrp="1"/>
          </p:cNvSpPr>
          <p:nvPr>
            <p:ph type="title"/>
          </p:nvPr>
        </p:nvSpPr>
        <p:spPr/>
        <p:txBody>
          <a:bodyPr/>
          <a:lstStyle/>
          <a:p>
            <a:r>
              <a:rPr lang="en-US" dirty="0"/>
              <a:t>Stormwater Compliance Management</a:t>
            </a:r>
          </a:p>
        </p:txBody>
      </p:sp>
      <p:sp>
        <p:nvSpPr>
          <p:cNvPr id="6" name="Text Placeholder 5">
            <a:extLst>
              <a:ext uri="{FF2B5EF4-FFF2-40B4-BE49-F238E27FC236}">
                <a16:creationId xmlns:a16="http://schemas.microsoft.com/office/drawing/2014/main" id="{53617920-93FC-40BB-B60B-012EE28CF217}"/>
              </a:ext>
            </a:extLst>
          </p:cNvPr>
          <p:cNvSpPr>
            <a:spLocks noGrp="1"/>
          </p:cNvSpPr>
          <p:nvPr>
            <p:ph type="body" idx="1"/>
          </p:nvPr>
        </p:nvSpPr>
        <p:spPr/>
        <p:txBody>
          <a:bodyPr/>
          <a:lstStyle/>
          <a:p>
            <a:r>
              <a:rPr lang="en-US" dirty="0"/>
              <a:t>Cornell University Water Compliance Program Management</a:t>
            </a:r>
          </a:p>
        </p:txBody>
      </p:sp>
    </p:spTree>
    <p:extLst>
      <p:ext uri="{BB962C8B-B14F-4D97-AF65-F5344CB8AC3E}">
        <p14:creationId xmlns:p14="http://schemas.microsoft.com/office/powerpoint/2010/main" val="412169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56B3136-B06B-43F3-8EAE-2E19CE18F3F3}"/>
              </a:ext>
            </a:extLst>
          </p:cNvPr>
          <p:cNvPicPr>
            <a:picLocks noGrp="1" noChangeAspect="1"/>
          </p:cNvPicPr>
          <p:nvPr>
            <p:ph idx="1"/>
          </p:nvPr>
        </p:nvPicPr>
        <p:blipFill>
          <a:blip r:embed="rId3"/>
          <a:stretch>
            <a:fillRect/>
          </a:stretch>
        </p:blipFill>
        <p:spPr>
          <a:xfrm>
            <a:off x="1738153" y="322710"/>
            <a:ext cx="9615647" cy="4351338"/>
          </a:xfrm>
        </p:spPr>
      </p:pic>
      <p:pic>
        <p:nvPicPr>
          <p:cNvPr id="7" name="Picture 6">
            <a:extLst>
              <a:ext uri="{FF2B5EF4-FFF2-40B4-BE49-F238E27FC236}">
                <a16:creationId xmlns:a16="http://schemas.microsoft.com/office/drawing/2014/main" id="{112D8FC9-19E7-4FE4-87EB-38912A5E76C9}"/>
              </a:ext>
            </a:extLst>
          </p:cNvPr>
          <p:cNvPicPr>
            <a:picLocks noChangeAspect="1"/>
          </p:cNvPicPr>
          <p:nvPr/>
        </p:nvPicPr>
        <p:blipFill rotWithShape="1">
          <a:blip r:embed="rId4"/>
          <a:srcRect l="33892"/>
          <a:stretch/>
        </p:blipFill>
        <p:spPr>
          <a:xfrm>
            <a:off x="3937343" y="4203511"/>
            <a:ext cx="8059838" cy="2289361"/>
          </a:xfrm>
          <a:prstGeom prst="rect">
            <a:avLst/>
          </a:prstGeom>
        </p:spPr>
      </p:pic>
      <p:sp>
        <p:nvSpPr>
          <p:cNvPr id="2" name="Title 1">
            <a:extLst>
              <a:ext uri="{FF2B5EF4-FFF2-40B4-BE49-F238E27FC236}">
                <a16:creationId xmlns:a16="http://schemas.microsoft.com/office/drawing/2014/main" id="{19003641-2FF2-4774-9C48-F9957D0ADC1B}"/>
              </a:ext>
            </a:extLst>
          </p:cNvPr>
          <p:cNvSpPr>
            <a:spLocks noGrp="1"/>
          </p:cNvSpPr>
          <p:nvPr>
            <p:ph type="title"/>
          </p:nvPr>
        </p:nvSpPr>
        <p:spPr>
          <a:xfrm>
            <a:off x="838200" y="231494"/>
            <a:ext cx="4358833" cy="2037143"/>
          </a:xfrm>
          <a:solidFill>
            <a:schemeClr val="bg1"/>
          </a:solidFill>
        </p:spPr>
        <p:txBody>
          <a:bodyPr/>
          <a:lstStyle/>
          <a:p>
            <a:r>
              <a:rPr lang="en-US" dirty="0"/>
              <a:t>Environmental Compliance Group</a:t>
            </a:r>
          </a:p>
        </p:txBody>
      </p:sp>
      <p:pic>
        <p:nvPicPr>
          <p:cNvPr id="9" name="Picture 8">
            <a:extLst>
              <a:ext uri="{FF2B5EF4-FFF2-40B4-BE49-F238E27FC236}">
                <a16:creationId xmlns:a16="http://schemas.microsoft.com/office/drawing/2014/main" id="{26B76D93-B884-4192-8BAB-C604CE2D5437}"/>
              </a:ext>
            </a:extLst>
          </p:cNvPr>
          <p:cNvPicPr>
            <a:picLocks noChangeAspect="1"/>
          </p:cNvPicPr>
          <p:nvPr/>
        </p:nvPicPr>
        <p:blipFill rotWithShape="1">
          <a:blip r:embed="rId4"/>
          <a:srcRect r="81962"/>
          <a:stretch/>
        </p:blipFill>
        <p:spPr>
          <a:xfrm>
            <a:off x="1738153" y="4203511"/>
            <a:ext cx="2199190" cy="2289361"/>
          </a:xfrm>
          <a:prstGeom prst="rect">
            <a:avLst/>
          </a:prstGeom>
        </p:spPr>
      </p:pic>
    </p:spTree>
    <p:extLst>
      <p:ext uri="{BB962C8B-B14F-4D97-AF65-F5344CB8AC3E}">
        <p14:creationId xmlns:p14="http://schemas.microsoft.com/office/powerpoint/2010/main" val="544145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DAB0-667C-4968-AFC8-EC32F75586B5}"/>
              </a:ext>
            </a:extLst>
          </p:cNvPr>
          <p:cNvSpPr>
            <a:spLocks noGrp="1"/>
          </p:cNvSpPr>
          <p:nvPr>
            <p:ph type="title"/>
          </p:nvPr>
        </p:nvSpPr>
        <p:spPr/>
        <p:txBody>
          <a:bodyPr/>
          <a:lstStyle/>
          <a:p>
            <a:r>
              <a:rPr lang="en-US" dirty="0"/>
              <a:t>Kara Bugis, P.E., Sr. Water Compliance Specialist</a:t>
            </a:r>
          </a:p>
        </p:txBody>
      </p:sp>
      <p:sp>
        <p:nvSpPr>
          <p:cNvPr id="4" name="Content Placeholder 3">
            <a:extLst>
              <a:ext uri="{FF2B5EF4-FFF2-40B4-BE49-F238E27FC236}">
                <a16:creationId xmlns:a16="http://schemas.microsoft.com/office/drawing/2014/main" id="{06D54899-7F00-486C-96C2-A173A4A23283}"/>
              </a:ext>
            </a:extLst>
          </p:cNvPr>
          <p:cNvSpPr>
            <a:spLocks noGrp="1"/>
          </p:cNvSpPr>
          <p:nvPr>
            <p:ph sz="half" idx="1"/>
          </p:nvPr>
        </p:nvSpPr>
        <p:spPr>
          <a:xfrm>
            <a:off x="838200" y="1825625"/>
            <a:ext cx="5747158" cy="4351338"/>
          </a:xfrm>
        </p:spPr>
        <p:txBody>
          <a:bodyPr>
            <a:normAutofit fontScale="92500" lnSpcReduction="20000"/>
          </a:bodyPr>
          <a:lstStyle/>
          <a:p>
            <a:r>
              <a:rPr lang="en-US" dirty="0"/>
              <a:t>Clean Water Act Compliance</a:t>
            </a:r>
          </a:p>
          <a:p>
            <a:pPr lvl="1"/>
            <a:r>
              <a:rPr lang="en-US" dirty="0"/>
              <a:t>Stormwater </a:t>
            </a:r>
          </a:p>
          <a:p>
            <a:pPr lvl="1"/>
            <a:r>
              <a:rPr lang="en-US" dirty="0"/>
              <a:t>Protection of Waters</a:t>
            </a:r>
          </a:p>
          <a:p>
            <a:pPr lvl="2"/>
            <a:r>
              <a:rPr lang="en-US" dirty="0"/>
              <a:t>Stream Disturbance</a:t>
            </a:r>
          </a:p>
          <a:p>
            <a:pPr lvl="2"/>
            <a:r>
              <a:rPr lang="en-US" dirty="0"/>
              <a:t>Wetlands Permitting</a:t>
            </a:r>
          </a:p>
          <a:p>
            <a:pPr lvl="2"/>
            <a:r>
              <a:rPr lang="en-US" dirty="0"/>
              <a:t>Dredging</a:t>
            </a:r>
          </a:p>
          <a:p>
            <a:pPr lvl="1"/>
            <a:r>
              <a:rPr lang="en-US" dirty="0"/>
              <a:t>Onsite Wastewater Discharges</a:t>
            </a:r>
          </a:p>
          <a:p>
            <a:pPr lvl="2"/>
            <a:r>
              <a:rPr lang="en-US" dirty="0"/>
              <a:t>Underground Injection Control (UIC)</a:t>
            </a:r>
          </a:p>
          <a:p>
            <a:pPr lvl="2"/>
            <a:r>
              <a:rPr lang="en-US" dirty="0"/>
              <a:t>Septic Permits</a:t>
            </a:r>
          </a:p>
          <a:p>
            <a:pPr lvl="1"/>
            <a:r>
              <a:rPr lang="en-US" dirty="0"/>
              <a:t>Water Withdrawals</a:t>
            </a:r>
          </a:p>
          <a:p>
            <a:pPr lvl="1"/>
            <a:r>
              <a:rPr lang="en-US" dirty="0"/>
              <a:t>Concentrated Animal Feed Operations (CAFO)</a:t>
            </a:r>
          </a:p>
          <a:p>
            <a:pPr lvl="1"/>
            <a:r>
              <a:rPr lang="en-US" dirty="0"/>
              <a:t>Municipal Sanitary Sewer – Industrial Pretreatment Permit</a:t>
            </a:r>
          </a:p>
          <a:p>
            <a:pPr lvl="2"/>
            <a:endParaRPr lang="en-US" dirty="0"/>
          </a:p>
        </p:txBody>
      </p:sp>
      <p:pic>
        <p:nvPicPr>
          <p:cNvPr id="1026" name="Picture 2">
            <a:extLst>
              <a:ext uri="{FF2B5EF4-FFF2-40B4-BE49-F238E27FC236}">
                <a16:creationId xmlns:a16="http://schemas.microsoft.com/office/drawing/2014/main" id="{7B2575EB-D77D-4742-B828-7CA154E77410}"/>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39005"/>
          <a:stretch/>
        </p:blipFill>
        <p:spPr bwMode="auto">
          <a:xfrm>
            <a:off x="7122253" y="1096260"/>
            <a:ext cx="4125233" cy="517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59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F0F7A-B1A9-4FA5-81B7-CF425DB85DF7}"/>
              </a:ext>
            </a:extLst>
          </p:cNvPr>
          <p:cNvSpPr>
            <a:spLocks noGrp="1"/>
          </p:cNvSpPr>
          <p:nvPr>
            <p:ph type="title"/>
          </p:nvPr>
        </p:nvSpPr>
        <p:spPr/>
        <p:txBody>
          <a:bodyPr/>
          <a:lstStyle/>
          <a:p>
            <a:r>
              <a:rPr lang="en-US" dirty="0"/>
              <a:t>If your project is going to require any ground disturbance…</a:t>
            </a:r>
          </a:p>
        </p:txBody>
      </p:sp>
      <p:sp>
        <p:nvSpPr>
          <p:cNvPr id="4" name="Text Placeholder 3">
            <a:extLst>
              <a:ext uri="{FF2B5EF4-FFF2-40B4-BE49-F238E27FC236}">
                <a16:creationId xmlns:a16="http://schemas.microsoft.com/office/drawing/2014/main" id="{3FCA0043-EC3A-4334-BDC2-40C4C47621FD}"/>
              </a:ext>
            </a:extLst>
          </p:cNvPr>
          <p:cNvSpPr>
            <a:spLocks noGrp="1"/>
          </p:cNvSpPr>
          <p:nvPr>
            <p:ph type="body" sz="half" idx="2"/>
          </p:nvPr>
        </p:nvSpPr>
        <p:spPr>
          <a:xfrm>
            <a:off x="839788" y="2057400"/>
            <a:ext cx="4684842" cy="3811588"/>
          </a:xfrm>
        </p:spPr>
        <p:txBody>
          <a:bodyPr>
            <a:noAutofit/>
          </a:bodyPr>
          <a:lstStyle/>
          <a:p>
            <a:r>
              <a:rPr lang="en-US" sz="2000" i="1" dirty="0"/>
              <a:t>NYSDEC Definition: Construction Activity(</a:t>
            </a:r>
            <a:r>
              <a:rPr lang="en-US" sz="2000" i="1" dirty="0" err="1"/>
              <a:t>ies</a:t>
            </a:r>
            <a:r>
              <a:rPr lang="en-US" sz="2000" i="1" dirty="0"/>
              <a:t>) - means any clearing, grading, excavation, filling, demolition or stockpiling activities that result in soil disturbance. Clearing activities can include, but are not limited to, logging equipment operation, the cutting and skidding of trees, stump removal and/or brush root removal. Construction activity does not include routine maintenance that is performed to maintain the original line and grade, hydraulic capacity, or original purpose of a facility. </a:t>
            </a:r>
          </a:p>
        </p:txBody>
      </p:sp>
      <p:pic>
        <p:nvPicPr>
          <p:cNvPr id="7" name="Picture 4" descr="Fail Baby GIF - Fail Baby Funny Fail GIFs">
            <a:extLst>
              <a:ext uri="{FF2B5EF4-FFF2-40B4-BE49-F238E27FC236}">
                <a16:creationId xmlns:a16="http://schemas.microsoft.com/office/drawing/2014/main" id="{1FDC93E2-438C-435B-989E-7C409FF54E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24630" y="317258"/>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7D7C877-C961-44D0-AE4E-B58237E54E25}"/>
              </a:ext>
            </a:extLst>
          </p:cNvPr>
          <p:cNvSpPr txBox="1">
            <a:spLocks/>
          </p:cNvSpPr>
          <p:nvPr/>
        </p:nvSpPr>
        <p:spPr>
          <a:xfrm>
            <a:off x="5524630" y="4833254"/>
            <a:ext cx="6258648" cy="160020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…make sure you have the appropriate Erosion and Sediment control plan or Stormwater Pollution Prevention Plan (SWPPP)</a:t>
            </a:r>
          </a:p>
        </p:txBody>
      </p:sp>
    </p:spTree>
    <p:extLst>
      <p:ext uri="{BB962C8B-B14F-4D97-AF65-F5344CB8AC3E}">
        <p14:creationId xmlns:p14="http://schemas.microsoft.com/office/powerpoint/2010/main" val="1363903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AC7DA5-2276-40CC-B60A-69A88369AAF6}"/>
              </a:ext>
            </a:extLst>
          </p:cNvPr>
          <p:cNvSpPr>
            <a:spLocks noGrp="1"/>
          </p:cNvSpPr>
          <p:nvPr>
            <p:ph type="title"/>
          </p:nvPr>
        </p:nvSpPr>
        <p:spPr>
          <a:xfrm>
            <a:off x="839788" y="457200"/>
            <a:ext cx="2667341" cy="1600200"/>
          </a:xfrm>
        </p:spPr>
        <p:txBody>
          <a:bodyPr/>
          <a:lstStyle/>
          <a:p>
            <a:r>
              <a:rPr lang="en-US" dirty="0"/>
              <a:t>External Governing Bodies</a:t>
            </a:r>
          </a:p>
        </p:txBody>
      </p:sp>
      <p:sp>
        <p:nvSpPr>
          <p:cNvPr id="6" name="Text Placeholder 5">
            <a:extLst>
              <a:ext uri="{FF2B5EF4-FFF2-40B4-BE49-F238E27FC236}">
                <a16:creationId xmlns:a16="http://schemas.microsoft.com/office/drawing/2014/main" id="{502EA086-B37C-4A07-A05A-D7F98675F0F7}"/>
              </a:ext>
            </a:extLst>
          </p:cNvPr>
          <p:cNvSpPr>
            <a:spLocks noGrp="1"/>
          </p:cNvSpPr>
          <p:nvPr>
            <p:ph type="body" sz="half" idx="2"/>
          </p:nvPr>
        </p:nvSpPr>
        <p:spPr>
          <a:xfrm>
            <a:off x="839789" y="2057400"/>
            <a:ext cx="2308526" cy="3811588"/>
          </a:xfrm>
        </p:spPr>
        <p:txBody>
          <a:bodyPr/>
          <a:lstStyle/>
          <a:p>
            <a:r>
              <a:rPr lang="en-US" dirty="0"/>
              <a:t>The primary function of CUEHS is to ensure that all projects and systems within the University are in compliance with permits and regulations. It is imperative to maintain good relations with the governing bodies that influence and regulate your project.</a:t>
            </a:r>
          </a:p>
        </p:txBody>
      </p:sp>
      <p:graphicFrame>
        <p:nvGraphicFramePr>
          <p:cNvPr id="7" name="Content Placeholder 6">
            <a:extLst>
              <a:ext uri="{FF2B5EF4-FFF2-40B4-BE49-F238E27FC236}">
                <a16:creationId xmlns:a16="http://schemas.microsoft.com/office/drawing/2014/main" id="{3ACDB510-F29E-4394-9C9B-E1AF6B864982}"/>
              </a:ext>
            </a:extLst>
          </p:cNvPr>
          <p:cNvGraphicFramePr>
            <a:graphicFrameLocks noGrp="1"/>
          </p:cNvGraphicFramePr>
          <p:nvPr>
            <p:ph idx="1"/>
            <p:extLst>
              <p:ext uri="{D42A27DB-BD31-4B8C-83A1-F6EECF244321}">
                <p14:modId xmlns:p14="http://schemas.microsoft.com/office/powerpoint/2010/main" val="1050194948"/>
              </p:ext>
            </p:extLst>
          </p:nvPr>
        </p:nvGraphicFramePr>
        <p:xfrm>
          <a:off x="3644868" y="543560"/>
          <a:ext cx="8016240" cy="577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762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5EF6272-2D80-4024-8332-AF5DFFF179E2}"/>
              </a:ext>
            </a:extLst>
          </p:cNvPr>
          <p:cNvPicPr>
            <a:picLocks noGrp="1" noChangeAspect="1"/>
          </p:cNvPicPr>
          <p:nvPr>
            <p:ph type="pic" idx="1"/>
          </p:nvPr>
        </p:nvPicPr>
        <p:blipFill>
          <a:blip r:embed="rId3"/>
          <a:srcRect l="2567" r="2567"/>
          <a:stretch>
            <a:fillRect/>
          </a:stretch>
        </p:blipFill>
        <p:spPr>
          <a:prstGeom prst="rect">
            <a:avLst/>
          </a:prstGeom>
        </p:spPr>
      </p:pic>
      <p:sp>
        <p:nvSpPr>
          <p:cNvPr id="3" name="Title 2">
            <a:extLst>
              <a:ext uri="{FF2B5EF4-FFF2-40B4-BE49-F238E27FC236}">
                <a16:creationId xmlns:a16="http://schemas.microsoft.com/office/drawing/2014/main" id="{8C6F230D-7E2A-40BC-866E-DAB9C5E6AC62}"/>
              </a:ext>
            </a:extLst>
          </p:cNvPr>
          <p:cNvSpPr>
            <a:spLocks noGrp="1"/>
          </p:cNvSpPr>
          <p:nvPr>
            <p:ph type="title"/>
          </p:nvPr>
        </p:nvSpPr>
        <p:spPr/>
        <p:txBody>
          <a:bodyPr>
            <a:normAutofit fontScale="90000"/>
          </a:bodyPr>
          <a:lstStyle/>
          <a:p>
            <a:r>
              <a:rPr lang="en-US" dirty="0"/>
              <a:t>NYSDEC Municipal Separate Storm Sewer System (MS4) boundaries</a:t>
            </a:r>
          </a:p>
        </p:txBody>
      </p:sp>
      <p:sp>
        <p:nvSpPr>
          <p:cNvPr id="4" name="Text Placeholder 3">
            <a:extLst>
              <a:ext uri="{FF2B5EF4-FFF2-40B4-BE49-F238E27FC236}">
                <a16:creationId xmlns:a16="http://schemas.microsoft.com/office/drawing/2014/main" id="{CD0E9FEC-D531-424A-97B9-9FE95B50982D}"/>
              </a:ext>
            </a:extLst>
          </p:cNvPr>
          <p:cNvSpPr>
            <a:spLocks noGrp="1"/>
          </p:cNvSpPr>
          <p:nvPr>
            <p:ph type="body" sz="half" idx="2"/>
          </p:nvPr>
        </p:nvSpPr>
        <p:spPr/>
        <p:txBody>
          <a:bodyPr>
            <a:normAutofit lnSpcReduction="10000"/>
          </a:bodyPr>
          <a:lstStyle/>
          <a:p>
            <a:r>
              <a:rPr lang="en-US" dirty="0"/>
              <a:t>Cornell University’s Ithaca Campus and surrounding properties sits within the jurisdiction of several MS4s. Each one has their own codes that they use to comply with their state MS4 general permit requirements.</a:t>
            </a:r>
          </a:p>
          <a:p>
            <a:pPr marL="285750" indent="-285750">
              <a:buFont typeface="Arial" panose="020B0604020202020204" pitchFamily="34" charset="0"/>
              <a:buChar char="•"/>
            </a:pPr>
            <a:r>
              <a:rPr lang="en-US" dirty="0"/>
              <a:t>Town of Ithaca</a:t>
            </a:r>
          </a:p>
          <a:p>
            <a:pPr marL="285750" indent="-285750">
              <a:buFont typeface="Arial" panose="020B0604020202020204" pitchFamily="34" charset="0"/>
              <a:buChar char="•"/>
            </a:pPr>
            <a:r>
              <a:rPr lang="en-US" dirty="0"/>
              <a:t>City of Ithaca</a:t>
            </a:r>
          </a:p>
          <a:p>
            <a:pPr marL="285750" indent="-285750">
              <a:buFont typeface="Arial" panose="020B0604020202020204" pitchFamily="34" charset="0"/>
              <a:buChar char="•"/>
            </a:pPr>
            <a:r>
              <a:rPr lang="en-US" dirty="0"/>
              <a:t>Village of Cayuga Heights</a:t>
            </a:r>
          </a:p>
          <a:p>
            <a:pPr marL="285750" indent="-285750">
              <a:buFont typeface="Arial" panose="020B0604020202020204" pitchFamily="34" charset="0"/>
              <a:buChar char="•"/>
            </a:pPr>
            <a:r>
              <a:rPr lang="en-US" dirty="0"/>
              <a:t>Village of Lansing (airport)</a:t>
            </a:r>
          </a:p>
          <a:p>
            <a:pPr marL="285750" indent="-285750">
              <a:buFont typeface="Arial" panose="020B0604020202020204" pitchFamily="34" charset="0"/>
              <a:buChar char="•"/>
            </a:pPr>
            <a:r>
              <a:rPr lang="en-US" dirty="0"/>
              <a:t>Town of Lansing</a:t>
            </a:r>
          </a:p>
          <a:p>
            <a:pPr marL="285750" indent="-285750">
              <a:buFont typeface="Arial" panose="020B0604020202020204" pitchFamily="34" charset="0"/>
              <a:buChar char="•"/>
            </a:pPr>
            <a:r>
              <a:rPr lang="en-US" dirty="0"/>
              <a:t>Town of Dryden</a:t>
            </a:r>
          </a:p>
          <a:p>
            <a:pPr marL="285750" indent="-285750">
              <a:buFont typeface="Arial" panose="020B0604020202020204" pitchFamily="34" charset="0"/>
              <a:buChar char="•"/>
            </a:pPr>
            <a:r>
              <a:rPr lang="en-US" dirty="0"/>
              <a:t>Other MS4s located outside of Tompkins County (i.e. Geneva)</a:t>
            </a:r>
          </a:p>
        </p:txBody>
      </p:sp>
    </p:spTree>
    <p:extLst>
      <p:ext uri="{BB962C8B-B14F-4D97-AF65-F5344CB8AC3E}">
        <p14:creationId xmlns:p14="http://schemas.microsoft.com/office/powerpoint/2010/main" val="251490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20" y="1"/>
            <a:ext cx="12191980" cy="6858000"/>
          </a:xfrm>
          <a:prstGeom prst="rect">
            <a:avLst/>
          </a:prstGeom>
          <a:noFill/>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94230" y="211931"/>
            <a:ext cx="10515600" cy="1325563"/>
          </a:xfrm>
        </p:spPr>
        <p:txBody>
          <a:bodyPr>
            <a:normAutofit/>
          </a:bodyPr>
          <a:lstStyle/>
          <a:p>
            <a:r>
              <a:rPr lang="en-US" dirty="0"/>
              <a:t>A Timeline of Stormwater Compliance Requirements </a:t>
            </a:r>
          </a:p>
        </p:txBody>
      </p:sp>
      <p:graphicFrame>
        <p:nvGraphicFramePr>
          <p:cNvPr id="9" name="Content Placeholder 4" descr="hexagon timeline SmartArt&#10;">
            <a:extLst>
              <a:ext uri="{FF2B5EF4-FFF2-40B4-BE49-F238E27FC236}">
                <a16:creationId xmlns:a16="http://schemas.microsoft.com/office/drawing/2014/main" id="{CDAA796B-5E0C-4784-AC0C-18E4FB5F19E6}"/>
              </a:ext>
            </a:extLst>
          </p:cNvPr>
          <p:cNvGraphicFramePr>
            <a:graphicFrameLocks noGrp="1"/>
          </p:cNvGraphicFramePr>
          <p:nvPr>
            <p:ph idx="1"/>
            <p:extLst>
              <p:ext uri="{D42A27DB-BD31-4B8C-83A1-F6EECF244321}">
                <p14:modId xmlns:p14="http://schemas.microsoft.com/office/powerpoint/2010/main" val="2677347295"/>
              </p:ext>
            </p:extLst>
          </p:nvPr>
        </p:nvGraphicFramePr>
        <p:xfrm>
          <a:off x="317708" y="1690688"/>
          <a:ext cx="1166864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4619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366B-75DD-4928-8DB7-91EC7F711900}"/>
              </a:ext>
            </a:extLst>
          </p:cNvPr>
          <p:cNvSpPr>
            <a:spLocks noGrp="1"/>
          </p:cNvSpPr>
          <p:nvPr>
            <p:ph type="title"/>
          </p:nvPr>
        </p:nvSpPr>
        <p:spPr/>
        <p:txBody>
          <a:bodyPr/>
          <a:lstStyle/>
          <a:p>
            <a:r>
              <a:rPr lang="en-US" dirty="0"/>
              <a:t>Stormwater Pollution Prevention Plan (SWPPP)</a:t>
            </a:r>
          </a:p>
        </p:txBody>
      </p:sp>
      <p:sp>
        <p:nvSpPr>
          <p:cNvPr id="3" name="Content Placeholder 2">
            <a:extLst>
              <a:ext uri="{FF2B5EF4-FFF2-40B4-BE49-F238E27FC236}">
                <a16:creationId xmlns:a16="http://schemas.microsoft.com/office/drawing/2014/main" id="{15C1074E-490F-4FDA-9E45-4673ED658B76}"/>
              </a:ext>
            </a:extLst>
          </p:cNvPr>
          <p:cNvSpPr>
            <a:spLocks noGrp="1"/>
          </p:cNvSpPr>
          <p:nvPr>
            <p:ph sz="half" idx="1"/>
          </p:nvPr>
        </p:nvSpPr>
        <p:spPr/>
        <p:txBody>
          <a:bodyPr>
            <a:normAutofit lnSpcReduction="10000"/>
          </a:bodyPr>
          <a:lstStyle/>
          <a:p>
            <a:r>
              <a:rPr lang="en-US" dirty="0"/>
              <a:t>SWPPP requires design by a NYS Certified P.E.</a:t>
            </a:r>
          </a:p>
          <a:p>
            <a:r>
              <a:rPr lang="en-US" dirty="0"/>
              <a:t>Design per NYSDEC Stormwater Design Manual</a:t>
            </a:r>
          </a:p>
          <a:p>
            <a:r>
              <a:rPr lang="en-US" dirty="0"/>
              <a:t>Erosion and Sediment Control Plan for Construction Phase</a:t>
            </a:r>
          </a:p>
          <a:p>
            <a:r>
              <a:rPr lang="en-US" dirty="0"/>
              <a:t>O&amp;M Plans for Permanent structure</a:t>
            </a:r>
          </a:p>
          <a:p>
            <a:r>
              <a:rPr lang="en-US" dirty="0"/>
              <a:t>Legally binding contract for the University</a:t>
            </a:r>
          </a:p>
          <a:p>
            <a:endParaRPr lang="en-US" dirty="0"/>
          </a:p>
          <a:p>
            <a:endParaRPr lang="en-US" dirty="0"/>
          </a:p>
        </p:txBody>
      </p:sp>
      <p:pic>
        <p:nvPicPr>
          <p:cNvPr id="6" name="Content Placeholder 5">
            <a:extLst>
              <a:ext uri="{FF2B5EF4-FFF2-40B4-BE49-F238E27FC236}">
                <a16:creationId xmlns:a16="http://schemas.microsoft.com/office/drawing/2014/main" id="{ED074327-0526-43BC-9B06-6A4BE835006E}"/>
              </a:ext>
            </a:extLst>
          </p:cNvPr>
          <p:cNvPicPr>
            <a:picLocks noGrp="1" noChangeAspect="1"/>
          </p:cNvPicPr>
          <p:nvPr>
            <p:ph sz="half" idx="2"/>
          </p:nvPr>
        </p:nvPicPr>
        <p:blipFill>
          <a:blip r:embed="rId3"/>
          <a:stretch>
            <a:fillRect/>
          </a:stretch>
        </p:blipFill>
        <p:spPr>
          <a:xfrm>
            <a:off x="5856177" y="1250849"/>
            <a:ext cx="6047708" cy="3876735"/>
          </a:xfrm>
        </p:spPr>
      </p:pic>
      <p:sp>
        <p:nvSpPr>
          <p:cNvPr id="7" name="TextBox 6">
            <a:extLst>
              <a:ext uri="{FF2B5EF4-FFF2-40B4-BE49-F238E27FC236}">
                <a16:creationId xmlns:a16="http://schemas.microsoft.com/office/drawing/2014/main" id="{59367FC9-B3EC-44A6-AB5E-D46806077ED8}"/>
              </a:ext>
            </a:extLst>
          </p:cNvPr>
          <p:cNvSpPr txBox="1"/>
          <p:nvPr/>
        </p:nvSpPr>
        <p:spPr>
          <a:xfrm>
            <a:off x="5815533" y="5152856"/>
            <a:ext cx="6292620" cy="923330"/>
          </a:xfrm>
          <a:prstGeom prst="rect">
            <a:avLst/>
          </a:prstGeom>
          <a:noFill/>
        </p:spPr>
        <p:txBody>
          <a:bodyPr wrap="none" rtlCol="0">
            <a:spAutoFit/>
          </a:bodyPr>
          <a:lstStyle/>
          <a:p>
            <a:r>
              <a:rPr lang="en-US" dirty="0"/>
              <a:t>Properly designed and maintained check dams in an E&amp;S control </a:t>
            </a:r>
          </a:p>
          <a:p>
            <a:r>
              <a:rPr lang="en-US" dirty="0"/>
              <a:t>prevent sediment from being transported off of the construction </a:t>
            </a:r>
          </a:p>
          <a:p>
            <a:r>
              <a:rPr lang="en-US" dirty="0"/>
              <a:t>site during a heavy rain event.</a:t>
            </a:r>
          </a:p>
        </p:txBody>
      </p:sp>
    </p:spTree>
    <p:extLst>
      <p:ext uri="{BB962C8B-B14F-4D97-AF65-F5344CB8AC3E}">
        <p14:creationId xmlns:p14="http://schemas.microsoft.com/office/powerpoint/2010/main" val="3932130589"/>
      </p:ext>
    </p:extLst>
  </p:cSld>
  <p:clrMapOvr>
    <a:masterClrMapping/>
  </p:clrMapOvr>
</p:sld>
</file>

<file path=ppt/theme/theme1.xml><?xml version="1.0" encoding="utf-8"?>
<a:theme xmlns:a="http://schemas.openxmlformats.org/drawingml/2006/main" name="EHS Template 202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S Template 2020" id="{641383B6-E0D2-4CD7-88C9-72ECD5953606}" vid="{052A84F0-6EE3-47D2-92E5-7E8E21EACE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EHS Template 2020</Template>
  <TotalTime>7786</TotalTime>
  <Words>1863</Words>
  <Application>Microsoft Office PowerPoint</Application>
  <PresentationFormat>Widescreen</PresentationFormat>
  <Paragraphs>138</Paragraphs>
  <Slides>14</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EHS Template 2020</vt:lpstr>
      <vt:lpstr>PowerPoint Presentation</vt:lpstr>
      <vt:lpstr>Stormwater Compliance Management</vt:lpstr>
      <vt:lpstr>Environmental Compliance Group</vt:lpstr>
      <vt:lpstr>Kara Bugis, P.E., Sr. Water Compliance Specialist</vt:lpstr>
      <vt:lpstr>If your project is going to require any ground disturbance…</vt:lpstr>
      <vt:lpstr>External Governing Bodies</vt:lpstr>
      <vt:lpstr>NYSDEC Municipal Separate Storm Sewer System (MS4) boundaries</vt:lpstr>
      <vt:lpstr>A Timeline of Stormwater Compliance Requirements </vt:lpstr>
      <vt:lpstr>Stormwater Pollution Prevention Plan (SWPPP)</vt:lpstr>
      <vt:lpstr>Important understandings during design and project planning</vt:lpstr>
      <vt:lpstr>Important understandings during construction</vt:lpstr>
      <vt:lpstr>Stormwater Design Planning</vt:lpstr>
      <vt:lpstr>Cornell EHS Resources</vt:lpstr>
      <vt:lpstr>Construction General Permit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 Bugis</dc:creator>
  <cp:lastModifiedBy>Kara Bugis</cp:lastModifiedBy>
  <cp:revision>23</cp:revision>
  <dcterms:created xsi:type="dcterms:W3CDTF">2022-03-24T18:49:37Z</dcterms:created>
  <dcterms:modified xsi:type="dcterms:W3CDTF">2022-04-26T14:33:12Z</dcterms:modified>
</cp:coreProperties>
</file>