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8"/>
  </p:notesMasterIdLst>
  <p:sldIdLst>
    <p:sldId id="266" r:id="rId5"/>
    <p:sldId id="257" r:id="rId6"/>
    <p:sldId id="267" r:id="rId7"/>
    <p:sldId id="268" r:id="rId8"/>
    <p:sldId id="269" r:id="rId9"/>
    <p:sldId id="272" r:id="rId10"/>
    <p:sldId id="279" r:id="rId11"/>
    <p:sldId id="271" r:id="rId12"/>
    <p:sldId id="273" r:id="rId13"/>
    <p:sldId id="274" r:id="rId14"/>
    <p:sldId id="275" r:id="rId15"/>
    <p:sldId id="277" r:id="rId16"/>
    <p:sldId id="278" r:id="rId17"/>
  </p:sldIdLst>
  <p:sldSz cx="12192000" cy="6858000"/>
  <p:notesSz cx="6954838"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3E2FBE6-F351-2401-8FF6-5054D1E88872}" name="Levi James Harmon" initials="LJH" userId="S::ljh252@cornell.edu::2d72bf23-a029-471f-ab34-08f5f721308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ennifer Anne Whittaker" initials="JAW" lastIdx="103" clrIdx="0">
    <p:extLst>
      <p:ext uri="{19B8F6BF-5375-455C-9EA6-DF929625EA0E}">
        <p15:presenceInfo xmlns:p15="http://schemas.microsoft.com/office/powerpoint/2012/main" userId="S::jaw549@cornell.edu::24260d1a-187f-446b-9031-9a3610aa7b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6B93"/>
    <a:srgbClr val="135E91"/>
    <a:srgbClr val="14659C"/>
    <a:srgbClr val="146E8E"/>
    <a:srgbClr val="127290"/>
    <a:srgbClr val="177799"/>
    <a:srgbClr val="176199"/>
    <a:srgbClr val="1968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3" autoAdjust="0"/>
    <p:restoredTop sz="79815" autoAdjust="0"/>
  </p:normalViewPr>
  <p:slideViewPr>
    <p:cSldViewPr snapToGrid="0">
      <p:cViewPr varScale="1">
        <p:scale>
          <a:sx n="103" d="100"/>
          <a:sy n="103" d="100"/>
        </p:scale>
        <p:origin x="114" y="108"/>
      </p:cViewPr>
      <p:guideLst/>
    </p:cSldViewPr>
  </p:slideViewPr>
  <p:outlineViewPr>
    <p:cViewPr>
      <p:scale>
        <a:sx n="33" d="100"/>
        <a:sy n="33" d="100"/>
      </p:scale>
      <p:origin x="0" y="-498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52" d="100"/>
          <a:sy n="52" d="100"/>
        </p:scale>
        <p:origin x="286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3647"/>
          </a:xfrm>
          <a:prstGeom prst="rect">
            <a:avLst/>
          </a:prstGeom>
        </p:spPr>
        <p:txBody>
          <a:bodyPr vert="horz" lIns="92546" tIns="46273" rIns="92546" bIns="46273" rtlCol="0"/>
          <a:lstStyle>
            <a:lvl1pPr algn="l">
              <a:defRPr sz="1200"/>
            </a:lvl1pPr>
          </a:lstStyle>
          <a:p>
            <a:endParaRPr lang="en-US" dirty="0"/>
          </a:p>
        </p:txBody>
      </p:sp>
      <p:sp>
        <p:nvSpPr>
          <p:cNvPr id="3" name="Date Placeholder 2"/>
          <p:cNvSpPr>
            <a:spLocks noGrp="1"/>
          </p:cNvSpPr>
          <p:nvPr>
            <p:ph type="dt" idx="1"/>
          </p:nvPr>
        </p:nvSpPr>
        <p:spPr>
          <a:xfrm>
            <a:off x="3939466" y="0"/>
            <a:ext cx="3013763" cy="463647"/>
          </a:xfrm>
          <a:prstGeom prst="rect">
            <a:avLst/>
          </a:prstGeom>
        </p:spPr>
        <p:txBody>
          <a:bodyPr vert="horz" lIns="92546" tIns="46273" rIns="92546" bIns="46273" rtlCol="0"/>
          <a:lstStyle>
            <a:lvl1pPr algn="r">
              <a:defRPr sz="1200"/>
            </a:lvl1pPr>
          </a:lstStyle>
          <a:p>
            <a:fld id="{439F6F91-9FE5-4E1F-A955-780F4E9D830E}" type="datetimeFigureOut">
              <a:rPr lang="en-US" smtClean="0"/>
              <a:t>5/20/2022</a:t>
            </a:fld>
            <a:endParaRPr lang="en-US" dirty="0"/>
          </a:p>
        </p:txBody>
      </p:sp>
      <p:sp>
        <p:nvSpPr>
          <p:cNvPr id="4" name="Slide Image Placeholder 3"/>
          <p:cNvSpPr>
            <a:spLocks noGrp="1" noRot="1" noChangeAspect="1"/>
          </p:cNvSpPr>
          <p:nvPr>
            <p:ph type="sldImg" idx="2"/>
          </p:nvPr>
        </p:nvSpPr>
        <p:spPr>
          <a:xfrm>
            <a:off x="706438" y="1155700"/>
            <a:ext cx="5541962" cy="3117850"/>
          </a:xfrm>
          <a:prstGeom prst="rect">
            <a:avLst/>
          </a:prstGeom>
          <a:noFill/>
          <a:ln w="12700">
            <a:solidFill>
              <a:prstClr val="black"/>
            </a:solidFill>
          </a:ln>
        </p:spPr>
        <p:txBody>
          <a:bodyPr vert="horz" lIns="92546" tIns="46273" rIns="92546" bIns="46273" rtlCol="0" anchor="ctr"/>
          <a:lstStyle/>
          <a:p>
            <a:endParaRPr lang="en-US" dirty="0"/>
          </a:p>
        </p:txBody>
      </p:sp>
      <p:sp>
        <p:nvSpPr>
          <p:cNvPr id="5" name="Notes Placeholder 4"/>
          <p:cNvSpPr>
            <a:spLocks noGrp="1"/>
          </p:cNvSpPr>
          <p:nvPr>
            <p:ph type="body" sz="quarter" idx="3"/>
          </p:nvPr>
        </p:nvSpPr>
        <p:spPr>
          <a:xfrm>
            <a:off x="695484" y="4447153"/>
            <a:ext cx="5563870" cy="3638580"/>
          </a:xfrm>
          <a:prstGeom prst="rect">
            <a:avLst/>
          </a:prstGeom>
        </p:spPr>
        <p:txBody>
          <a:bodyPr vert="horz" lIns="92546" tIns="46273" rIns="92546" bIns="4627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7193"/>
            <a:ext cx="3013763" cy="463646"/>
          </a:xfrm>
          <a:prstGeom prst="rect">
            <a:avLst/>
          </a:prstGeom>
        </p:spPr>
        <p:txBody>
          <a:bodyPr vert="horz" lIns="92546" tIns="46273" rIns="92546" bIns="4627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9466" y="8777193"/>
            <a:ext cx="3013763" cy="463646"/>
          </a:xfrm>
          <a:prstGeom prst="rect">
            <a:avLst/>
          </a:prstGeom>
        </p:spPr>
        <p:txBody>
          <a:bodyPr vert="horz" lIns="92546" tIns="46273" rIns="92546" bIns="46273" rtlCol="0" anchor="b"/>
          <a:lstStyle>
            <a:lvl1pPr algn="r">
              <a:defRPr sz="1200"/>
            </a:lvl1pPr>
          </a:lstStyle>
          <a:p>
            <a:fld id="{8CB874F8-DA02-4B67-A425-40C917E50D1C}" type="slidenum">
              <a:rPr lang="en-US" smtClean="0"/>
              <a:t>‹#›</a:t>
            </a:fld>
            <a:endParaRPr lang="en-US" dirty="0"/>
          </a:p>
        </p:txBody>
      </p:sp>
    </p:spTree>
    <p:extLst>
      <p:ext uri="{BB962C8B-B14F-4D97-AF65-F5344CB8AC3E}">
        <p14:creationId xmlns:p14="http://schemas.microsoft.com/office/powerpoint/2010/main" val="972200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trike="noStrike" dirty="0">
              <a:cs typeface="Calibri"/>
            </a:endParaRPr>
          </a:p>
        </p:txBody>
      </p:sp>
      <p:sp>
        <p:nvSpPr>
          <p:cNvPr id="4" name="Slide Number Placeholder 3"/>
          <p:cNvSpPr>
            <a:spLocks noGrp="1"/>
          </p:cNvSpPr>
          <p:nvPr>
            <p:ph type="sldNum" sz="quarter" idx="5"/>
          </p:nvPr>
        </p:nvSpPr>
        <p:spPr/>
        <p:txBody>
          <a:bodyPr/>
          <a:lstStyle/>
          <a:p>
            <a:fld id="{8CB874F8-DA02-4B67-A425-40C917E50D1C}" type="slidenum">
              <a:rPr lang="en-US" smtClean="0"/>
              <a:t>1</a:t>
            </a:fld>
            <a:endParaRPr lang="en-US" dirty="0"/>
          </a:p>
        </p:txBody>
      </p:sp>
    </p:spTree>
    <p:extLst>
      <p:ext uri="{BB962C8B-B14F-4D97-AF65-F5344CB8AC3E}">
        <p14:creationId xmlns:p14="http://schemas.microsoft.com/office/powerpoint/2010/main" val="1709633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trike="noStrike" dirty="0"/>
          </a:p>
        </p:txBody>
      </p:sp>
      <p:sp>
        <p:nvSpPr>
          <p:cNvPr id="4" name="Slide Number Placeholder 3"/>
          <p:cNvSpPr>
            <a:spLocks noGrp="1"/>
          </p:cNvSpPr>
          <p:nvPr>
            <p:ph type="sldNum" sz="quarter" idx="5"/>
          </p:nvPr>
        </p:nvSpPr>
        <p:spPr/>
        <p:txBody>
          <a:bodyPr/>
          <a:lstStyle/>
          <a:p>
            <a:fld id="{8CB874F8-DA02-4B67-A425-40C917E50D1C}" type="slidenum">
              <a:rPr lang="en-US" smtClean="0"/>
              <a:t>2</a:t>
            </a:fld>
            <a:endParaRPr lang="en-US" dirty="0"/>
          </a:p>
        </p:txBody>
      </p:sp>
    </p:spTree>
    <p:extLst>
      <p:ext uri="{BB962C8B-B14F-4D97-AF65-F5344CB8AC3E}">
        <p14:creationId xmlns:p14="http://schemas.microsoft.com/office/powerpoint/2010/main" val="80482355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535B32D-43B0-0843-9813-FC51E663339B}"/>
              </a:ext>
            </a:extLst>
          </p:cNvPr>
          <p:cNvPicPr preferRelativeResize="0">
            <a:picLocks noChangeAspect="1"/>
          </p:cNvPicPr>
          <p:nvPr userDrawn="1"/>
        </p:nvPicPr>
        <p:blipFill>
          <a:blip r:embed="rId2">
            <a:alphaModFix/>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227619" y="429028"/>
            <a:ext cx="1510297" cy="1391064"/>
          </a:xfrm>
          <a:prstGeom prst="rect">
            <a:avLst/>
          </a:prstGeom>
        </p:spPr>
      </p:pic>
      <p:sp>
        <p:nvSpPr>
          <p:cNvPr id="8" name="Text Placeholder 14">
            <a:extLst>
              <a:ext uri="{FF2B5EF4-FFF2-40B4-BE49-F238E27FC236}">
                <a16:creationId xmlns:a16="http://schemas.microsoft.com/office/drawing/2014/main" id="{79DB4501-E375-864B-A5A1-AF6828B91287}"/>
              </a:ext>
            </a:extLst>
          </p:cNvPr>
          <p:cNvSpPr txBox="1">
            <a:spLocks/>
          </p:cNvSpPr>
          <p:nvPr userDrawn="1"/>
        </p:nvSpPr>
        <p:spPr>
          <a:xfrm>
            <a:off x="0" y="2180492"/>
            <a:ext cx="12192000" cy="341035"/>
          </a:xfrm>
          <a:prstGeom prst="rect">
            <a:avLst/>
          </a:prstGeom>
          <a:solidFill>
            <a:srgbClr val="116B93"/>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spc="600" dirty="0">
                <a:solidFill>
                  <a:schemeClr val="bg1"/>
                </a:solidFill>
                <a:latin typeface="Arial" panose="020B0604020202020204" pitchFamily="34" charset="0"/>
                <a:cs typeface="Arial" panose="020B0604020202020204" pitchFamily="34" charset="0"/>
              </a:rPr>
              <a:t>Compliance and Risk Services</a:t>
            </a:r>
            <a:endParaRPr lang="en-US" sz="1800" i="1" spc="600" dirty="0">
              <a:solidFill>
                <a:schemeClr val="bg1"/>
              </a:solidFill>
              <a:latin typeface="Arial" panose="020B0604020202020204" pitchFamily="34" charset="0"/>
              <a:cs typeface="Arial" panose="020B0604020202020204" pitchFamily="34" charset="0"/>
            </a:endParaRPr>
          </a:p>
        </p:txBody>
      </p:sp>
      <p:pic>
        <p:nvPicPr>
          <p:cNvPr id="9" name="Picture 8" descr="A view of a city&#10;&#10;Description automatically generated">
            <a:extLst>
              <a:ext uri="{FF2B5EF4-FFF2-40B4-BE49-F238E27FC236}">
                <a16:creationId xmlns:a16="http://schemas.microsoft.com/office/drawing/2014/main" id="{BBCFCC95-FBE4-2340-9B62-99EDA740ADE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7410" t="23914" b="37436"/>
          <a:stretch/>
        </p:blipFill>
        <p:spPr>
          <a:xfrm>
            <a:off x="0" y="3325791"/>
            <a:ext cx="12192000" cy="3392871"/>
          </a:xfrm>
          <a:prstGeom prst="rect">
            <a:avLst/>
          </a:prstGeom>
        </p:spPr>
      </p:pic>
      <p:sp>
        <p:nvSpPr>
          <p:cNvPr id="10" name="Text Placeholder 14">
            <a:extLst>
              <a:ext uri="{FF2B5EF4-FFF2-40B4-BE49-F238E27FC236}">
                <a16:creationId xmlns:a16="http://schemas.microsoft.com/office/drawing/2014/main" id="{EAA456F5-385F-2744-B364-594A2EC31F41}"/>
              </a:ext>
            </a:extLst>
          </p:cNvPr>
          <p:cNvSpPr txBox="1">
            <a:spLocks/>
          </p:cNvSpPr>
          <p:nvPr userDrawn="1"/>
        </p:nvSpPr>
        <p:spPr>
          <a:xfrm>
            <a:off x="0" y="1"/>
            <a:ext cx="12192000" cy="141402"/>
          </a:xfrm>
          <a:prstGeom prst="rect">
            <a:avLst/>
          </a:prstGeom>
          <a:solidFill>
            <a:srgbClr val="116B93"/>
          </a:solidFill>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2400" i="1" spc="600" dirty="0">
              <a:solidFill>
                <a:schemeClr val="bg1"/>
              </a:solidFill>
              <a:latin typeface="Arial" panose="020B0604020202020204" pitchFamily="34" charset="0"/>
              <a:cs typeface="Arial" panose="020B0604020202020204" pitchFamily="34" charset="0"/>
            </a:endParaRPr>
          </a:p>
        </p:txBody>
      </p:sp>
      <p:sp>
        <p:nvSpPr>
          <p:cNvPr id="11" name="Text Placeholder 14">
            <a:extLst>
              <a:ext uri="{FF2B5EF4-FFF2-40B4-BE49-F238E27FC236}">
                <a16:creationId xmlns:a16="http://schemas.microsoft.com/office/drawing/2014/main" id="{05D18C69-0ABF-D24F-874C-A119F2810EEA}"/>
              </a:ext>
            </a:extLst>
          </p:cNvPr>
          <p:cNvSpPr txBox="1">
            <a:spLocks/>
          </p:cNvSpPr>
          <p:nvPr userDrawn="1"/>
        </p:nvSpPr>
        <p:spPr>
          <a:xfrm>
            <a:off x="0" y="6716598"/>
            <a:ext cx="12192000" cy="141402"/>
          </a:xfrm>
          <a:prstGeom prst="rect">
            <a:avLst/>
          </a:prstGeom>
          <a:solidFill>
            <a:srgbClr val="116B93"/>
          </a:solidFill>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2400" i="1" spc="600" dirty="0">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47B841C8-ECC3-1B45-94ED-9AD2BD0B597B}"/>
              </a:ext>
            </a:extLst>
          </p:cNvPr>
          <p:cNvSpPr txBox="1"/>
          <p:nvPr userDrawn="1"/>
        </p:nvSpPr>
        <p:spPr>
          <a:xfrm>
            <a:off x="2835965" y="1338000"/>
            <a:ext cx="6520069" cy="584775"/>
          </a:xfrm>
          <a:prstGeom prst="rect">
            <a:avLst/>
          </a:prstGeom>
          <a:noFill/>
        </p:spPr>
        <p:txBody>
          <a:bodyPr wrap="square" rtlCol="0">
            <a:spAutoFit/>
          </a:bodyPr>
          <a:lstStyle/>
          <a:p>
            <a:pPr algn="ctr"/>
            <a:r>
              <a:rPr lang="en-US" sz="3200" b="0" dirty="0">
                <a:solidFill>
                  <a:schemeClr val="tx2">
                    <a:lumMod val="75000"/>
                  </a:schemeClr>
                </a:solidFill>
                <a:latin typeface="Arial" panose="020B0604020202020204" pitchFamily="34" charset="0"/>
                <a:cs typeface="Arial" panose="020B0604020202020204" pitchFamily="34" charset="0"/>
              </a:rPr>
              <a:t>Environment, Health and Safety</a:t>
            </a:r>
          </a:p>
        </p:txBody>
      </p:sp>
    </p:spTree>
    <p:extLst>
      <p:ext uri="{BB962C8B-B14F-4D97-AF65-F5344CB8AC3E}">
        <p14:creationId xmlns:p14="http://schemas.microsoft.com/office/powerpoint/2010/main" val="1266721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C0E23-68AB-4272-AC9F-286AF407BF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63C84D-0068-4216-B31E-9B452D0D01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3">
            <a:extLst>
              <a:ext uri="{FF2B5EF4-FFF2-40B4-BE49-F238E27FC236}">
                <a16:creationId xmlns:a16="http://schemas.microsoft.com/office/drawing/2014/main" id="{384672C7-7296-1643-8922-7AEFCDDF27BF}"/>
              </a:ext>
            </a:extLst>
          </p:cNvPr>
          <p:cNvSpPr txBox="1">
            <a:spLocks/>
          </p:cNvSpPr>
          <p:nvPr userDrawn="1"/>
        </p:nvSpPr>
        <p:spPr>
          <a:xfrm>
            <a:off x="0" y="6492875"/>
            <a:ext cx="12192000" cy="365125"/>
          </a:xfrm>
          <a:prstGeom prst="rect">
            <a:avLst/>
          </a:prstGeom>
          <a:solidFill>
            <a:srgbClr val="116B93"/>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i="1" spc="300" dirty="0">
                <a:solidFill>
                  <a:schemeClr val="bg1"/>
                </a:solidFill>
              </a:rPr>
              <a:t>Compliance and Risk Services </a:t>
            </a:r>
          </a:p>
        </p:txBody>
      </p:sp>
    </p:spTree>
    <p:extLst>
      <p:ext uri="{BB962C8B-B14F-4D97-AF65-F5344CB8AC3E}">
        <p14:creationId xmlns:p14="http://schemas.microsoft.com/office/powerpoint/2010/main" val="408604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A1C0B4-D9ED-4656-A280-EB39E51BD2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D5C6D8-BBFB-46C8-A79F-9594EBD1FCF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3">
            <a:extLst>
              <a:ext uri="{FF2B5EF4-FFF2-40B4-BE49-F238E27FC236}">
                <a16:creationId xmlns:a16="http://schemas.microsoft.com/office/drawing/2014/main" id="{4935FC19-34F9-A341-A54C-26B136B43021}"/>
              </a:ext>
            </a:extLst>
          </p:cNvPr>
          <p:cNvSpPr txBox="1">
            <a:spLocks/>
          </p:cNvSpPr>
          <p:nvPr userDrawn="1"/>
        </p:nvSpPr>
        <p:spPr>
          <a:xfrm>
            <a:off x="0" y="6492875"/>
            <a:ext cx="12192000" cy="365125"/>
          </a:xfrm>
          <a:prstGeom prst="rect">
            <a:avLst/>
          </a:prstGeom>
          <a:solidFill>
            <a:srgbClr val="116B93"/>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i="1" spc="300" dirty="0">
                <a:solidFill>
                  <a:schemeClr val="bg1"/>
                </a:solidFill>
              </a:rPr>
              <a:t>Compliance and Risk Services </a:t>
            </a:r>
          </a:p>
        </p:txBody>
      </p:sp>
    </p:spTree>
    <p:extLst>
      <p:ext uri="{BB962C8B-B14F-4D97-AF65-F5344CB8AC3E}">
        <p14:creationId xmlns:p14="http://schemas.microsoft.com/office/powerpoint/2010/main" val="3484857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545D6C-92FC-5D4C-ABA9-21EFEB47E767}"/>
              </a:ext>
            </a:extLst>
          </p:cNvPr>
          <p:cNvPicPr>
            <a:picLocks noChangeAspect="1"/>
          </p:cNvPicPr>
          <p:nvPr userDrawn="1"/>
        </p:nvPicPr>
        <p:blipFill>
          <a:blip r:embed="rId2"/>
          <a:stretch>
            <a:fillRect/>
          </a:stretch>
        </p:blipFill>
        <p:spPr>
          <a:xfrm>
            <a:off x="0" y="948690"/>
            <a:ext cx="12192000" cy="4998720"/>
          </a:xfrm>
          <a:prstGeom prst="rect">
            <a:avLst/>
          </a:prstGeom>
        </p:spPr>
      </p:pic>
      <p:sp>
        <p:nvSpPr>
          <p:cNvPr id="7" name="Text Placeholder 14">
            <a:extLst>
              <a:ext uri="{FF2B5EF4-FFF2-40B4-BE49-F238E27FC236}">
                <a16:creationId xmlns:a16="http://schemas.microsoft.com/office/drawing/2014/main" id="{568B41D1-243F-ED4A-9609-414CBD3CB152}"/>
              </a:ext>
            </a:extLst>
          </p:cNvPr>
          <p:cNvSpPr txBox="1">
            <a:spLocks/>
          </p:cNvSpPr>
          <p:nvPr userDrawn="1"/>
        </p:nvSpPr>
        <p:spPr>
          <a:xfrm>
            <a:off x="0" y="1"/>
            <a:ext cx="12192000" cy="141402"/>
          </a:xfrm>
          <a:prstGeom prst="rect">
            <a:avLst/>
          </a:prstGeom>
          <a:solidFill>
            <a:srgbClr val="116B93"/>
          </a:solidFill>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2400" i="1" spc="600" dirty="0">
              <a:solidFill>
                <a:schemeClr val="bg1"/>
              </a:solidFill>
              <a:latin typeface="Arial" panose="020B0604020202020204" pitchFamily="34" charset="0"/>
              <a:cs typeface="Arial" panose="020B0604020202020204" pitchFamily="34" charset="0"/>
            </a:endParaRPr>
          </a:p>
        </p:txBody>
      </p:sp>
      <p:sp>
        <p:nvSpPr>
          <p:cNvPr id="8" name="Text Placeholder 14">
            <a:extLst>
              <a:ext uri="{FF2B5EF4-FFF2-40B4-BE49-F238E27FC236}">
                <a16:creationId xmlns:a16="http://schemas.microsoft.com/office/drawing/2014/main" id="{B8DC273F-63D7-5A4A-820B-70E58C0592D1}"/>
              </a:ext>
            </a:extLst>
          </p:cNvPr>
          <p:cNvSpPr txBox="1">
            <a:spLocks/>
          </p:cNvSpPr>
          <p:nvPr userDrawn="1"/>
        </p:nvSpPr>
        <p:spPr>
          <a:xfrm>
            <a:off x="0" y="6716598"/>
            <a:ext cx="12192000" cy="141402"/>
          </a:xfrm>
          <a:prstGeom prst="rect">
            <a:avLst/>
          </a:prstGeom>
          <a:solidFill>
            <a:srgbClr val="116B93"/>
          </a:solidFill>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2400" i="1" spc="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4754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A9154-3FD0-48E0-AC3B-71BEF976178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C1F31F4-33EE-473D-BCA6-7E0C69E61A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3">
            <a:extLst>
              <a:ext uri="{FF2B5EF4-FFF2-40B4-BE49-F238E27FC236}">
                <a16:creationId xmlns:a16="http://schemas.microsoft.com/office/drawing/2014/main" id="{8B950717-F934-094F-A03A-CB8EF3AF7586}"/>
              </a:ext>
            </a:extLst>
          </p:cNvPr>
          <p:cNvSpPr txBox="1">
            <a:spLocks/>
          </p:cNvSpPr>
          <p:nvPr userDrawn="1"/>
        </p:nvSpPr>
        <p:spPr>
          <a:xfrm>
            <a:off x="0" y="6492875"/>
            <a:ext cx="12192000" cy="365125"/>
          </a:xfrm>
          <a:prstGeom prst="rect">
            <a:avLst/>
          </a:prstGeom>
          <a:solidFill>
            <a:srgbClr val="116B93"/>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i="1" spc="300" dirty="0">
                <a:solidFill>
                  <a:schemeClr val="bg1"/>
                </a:solidFill>
              </a:rPr>
              <a:t>Compliance and Risk Services </a:t>
            </a:r>
          </a:p>
        </p:txBody>
      </p:sp>
      <p:sp>
        <p:nvSpPr>
          <p:cNvPr id="8" name="Slide Number Placeholder 4">
            <a:extLst>
              <a:ext uri="{FF2B5EF4-FFF2-40B4-BE49-F238E27FC236}">
                <a16:creationId xmlns:a16="http://schemas.microsoft.com/office/drawing/2014/main" id="{006B1B12-4CCD-9346-9207-12D7DF39D52D}"/>
              </a:ext>
            </a:extLst>
          </p:cNvPr>
          <p:cNvSpPr txBox="1">
            <a:spLocks/>
          </p:cNvSpPr>
          <p:nvPr userDrawn="1"/>
        </p:nvSpPr>
        <p:spPr>
          <a:xfrm>
            <a:off x="11504022" y="6492875"/>
            <a:ext cx="24166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293F4FC-CA50-4A9A-81E6-B7890B728F4E}"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1278418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452D0-72D8-46C5-B370-7EAFAAC2DF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1E2EF6-F2F3-453B-B8A7-01E2D378F9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3">
            <a:extLst>
              <a:ext uri="{FF2B5EF4-FFF2-40B4-BE49-F238E27FC236}">
                <a16:creationId xmlns:a16="http://schemas.microsoft.com/office/drawing/2014/main" id="{71B5581D-EA64-CB4F-85A7-7419692170C9}"/>
              </a:ext>
            </a:extLst>
          </p:cNvPr>
          <p:cNvSpPr txBox="1">
            <a:spLocks/>
          </p:cNvSpPr>
          <p:nvPr userDrawn="1"/>
        </p:nvSpPr>
        <p:spPr>
          <a:xfrm>
            <a:off x="0" y="6492875"/>
            <a:ext cx="12192000" cy="365125"/>
          </a:xfrm>
          <a:prstGeom prst="rect">
            <a:avLst/>
          </a:prstGeom>
          <a:solidFill>
            <a:srgbClr val="116B93"/>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i="1" spc="300" dirty="0">
                <a:solidFill>
                  <a:schemeClr val="bg1"/>
                </a:solidFill>
              </a:rPr>
              <a:t>Compliance and Risk Services </a:t>
            </a:r>
          </a:p>
        </p:txBody>
      </p:sp>
    </p:spTree>
    <p:extLst>
      <p:ext uri="{BB962C8B-B14F-4D97-AF65-F5344CB8AC3E}">
        <p14:creationId xmlns:p14="http://schemas.microsoft.com/office/powerpoint/2010/main" val="605028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C09C8-FF76-4A1E-98C6-1E4264BB3A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319AD0-E1FF-4FE0-8777-DB347BD84C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DEF298-0D72-43A7-AE11-CAB42E55F0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3">
            <a:extLst>
              <a:ext uri="{FF2B5EF4-FFF2-40B4-BE49-F238E27FC236}">
                <a16:creationId xmlns:a16="http://schemas.microsoft.com/office/drawing/2014/main" id="{5E3FC989-699E-3847-945F-B0B5394153F2}"/>
              </a:ext>
            </a:extLst>
          </p:cNvPr>
          <p:cNvSpPr txBox="1">
            <a:spLocks/>
          </p:cNvSpPr>
          <p:nvPr userDrawn="1"/>
        </p:nvSpPr>
        <p:spPr>
          <a:xfrm>
            <a:off x="0" y="6492875"/>
            <a:ext cx="12192000" cy="365125"/>
          </a:xfrm>
          <a:prstGeom prst="rect">
            <a:avLst/>
          </a:prstGeom>
          <a:solidFill>
            <a:srgbClr val="116B93"/>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i="1" spc="300" dirty="0">
                <a:solidFill>
                  <a:schemeClr val="bg1"/>
                </a:solidFill>
              </a:rPr>
              <a:t>Compliance and Risk Services </a:t>
            </a:r>
          </a:p>
        </p:txBody>
      </p:sp>
    </p:spTree>
    <p:extLst>
      <p:ext uri="{BB962C8B-B14F-4D97-AF65-F5344CB8AC3E}">
        <p14:creationId xmlns:p14="http://schemas.microsoft.com/office/powerpoint/2010/main" val="61312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C6C9F-484E-4F8E-BC29-D59FDD06023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46BC335-E1F2-459A-99A9-2D0EE963BC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685300-2C93-4D8E-A8D0-48262F5851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0E9E7E-D185-4429-999B-0FF2C5B6C5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0278ED-AC4C-41A0-A12A-34C6B02908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3">
            <a:extLst>
              <a:ext uri="{FF2B5EF4-FFF2-40B4-BE49-F238E27FC236}">
                <a16:creationId xmlns:a16="http://schemas.microsoft.com/office/drawing/2014/main" id="{EB5FBD20-CE8A-664D-B556-3F8700871553}"/>
              </a:ext>
            </a:extLst>
          </p:cNvPr>
          <p:cNvSpPr txBox="1">
            <a:spLocks/>
          </p:cNvSpPr>
          <p:nvPr userDrawn="1"/>
        </p:nvSpPr>
        <p:spPr>
          <a:xfrm>
            <a:off x="0" y="6492875"/>
            <a:ext cx="12192000" cy="365125"/>
          </a:xfrm>
          <a:prstGeom prst="rect">
            <a:avLst/>
          </a:prstGeom>
          <a:solidFill>
            <a:srgbClr val="116B93"/>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i="1" spc="300" dirty="0">
                <a:solidFill>
                  <a:schemeClr val="bg1"/>
                </a:solidFill>
              </a:rPr>
              <a:t>Compliance and Risk Services </a:t>
            </a:r>
          </a:p>
        </p:txBody>
      </p:sp>
    </p:spTree>
    <p:extLst>
      <p:ext uri="{BB962C8B-B14F-4D97-AF65-F5344CB8AC3E}">
        <p14:creationId xmlns:p14="http://schemas.microsoft.com/office/powerpoint/2010/main" val="2529736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85120-FE21-4D22-A3F4-D1B74B4353E5}"/>
              </a:ext>
            </a:extLst>
          </p:cNvPr>
          <p:cNvSpPr>
            <a:spLocks noGrp="1"/>
          </p:cNvSpPr>
          <p:nvPr>
            <p:ph type="title"/>
          </p:nvPr>
        </p:nvSpPr>
        <p:spPr/>
        <p:txBody>
          <a:bodyPr/>
          <a:lstStyle/>
          <a:p>
            <a:r>
              <a:rPr lang="en-US"/>
              <a:t>Click to edit Master title style</a:t>
            </a:r>
          </a:p>
        </p:txBody>
      </p:sp>
      <p:sp>
        <p:nvSpPr>
          <p:cNvPr id="6" name="Footer Placeholder 3">
            <a:extLst>
              <a:ext uri="{FF2B5EF4-FFF2-40B4-BE49-F238E27FC236}">
                <a16:creationId xmlns:a16="http://schemas.microsoft.com/office/drawing/2014/main" id="{16C2B0C8-6E00-3A48-8D00-B95806BDCFC5}"/>
              </a:ext>
            </a:extLst>
          </p:cNvPr>
          <p:cNvSpPr txBox="1">
            <a:spLocks/>
          </p:cNvSpPr>
          <p:nvPr userDrawn="1"/>
        </p:nvSpPr>
        <p:spPr>
          <a:xfrm>
            <a:off x="0" y="6492875"/>
            <a:ext cx="12192000" cy="365125"/>
          </a:xfrm>
          <a:prstGeom prst="rect">
            <a:avLst/>
          </a:prstGeom>
          <a:solidFill>
            <a:srgbClr val="116B93"/>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i="1" spc="300" dirty="0">
                <a:solidFill>
                  <a:schemeClr val="bg1"/>
                </a:solidFill>
              </a:rPr>
              <a:t>Compliance and Risk Services </a:t>
            </a:r>
          </a:p>
        </p:txBody>
      </p:sp>
    </p:spTree>
    <p:extLst>
      <p:ext uri="{BB962C8B-B14F-4D97-AF65-F5344CB8AC3E}">
        <p14:creationId xmlns:p14="http://schemas.microsoft.com/office/powerpoint/2010/main" val="2217436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E1379976-7BFC-7946-95EB-F76BCDE5A179}"/>
              </a:ext>
            </a:extLst>
          </p:cNvPr>
          <p:cNvSpPr txBox="1">
            <a:spLocks/>
          </p:cNvSpPr>
          <p:nvPr userDrawn="1"/>
        </p:nvSpPr>
        <p:spPr>
          <a:xfrm>
            <a:off x="0" y="6492875"/>
            <a:ext cx="12192000" cy="365125"/>
          </a:xfrm>
          <a:prstGeom prst="rect">
            <a:avLst/>
          </a:prstGeom>
          <a:solidFill>
            <a:srgbClr val="116B93"/>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i="1" spc="300" dirty="0">
                <a:solidFill>
                  <a:schemeClr val="bg1"/>
                </a:solidFill>
              </a:rPr>
              <a:t>Compliance and Risk Services </a:t>
            </a:r>
          </a:p>
        </p:txBody>
      </p:sp>
    </p:spTree>
    <p:extLst>
      <p:ext uri="{BB962C8B-B14F-4D97-AF65-F5344CB8AC3E}">
        <p14:creationId xmlns:p14="http://schemas.microsoft.com/office/powerpoint/2010/main" val="3031876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EA6D3-3195-4E77-AAB3-87AD0A51B7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FC4267F-3820-4BC1-9352-A7FA8F0B55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41FC407-C1F4-41DF-9F16-B199A07A36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3">
            <a:extLst>
              <a:ext uri="{FF2B5EF4-FFF2-40B4-BE49-F238E27FC236}">
                <a16:creationId xmlns:a16="http://schemas.microsoft.com/office/drawing/2014/main" id="{BB2DDE71-8E59-824B-B6D9-A0C3AC314876}"/>
              </a:ext>
            </a:extLst>
          </p:cNvPr>
          <p:cNvSpPr txBox="1">
            <a:spLocks/>
          </p:cNvSpPr>
          <p:nvPr userDrawn="1"/>
        </p:nvSpPr>
        <p:spPr>
          <a:xfrm>
            <a:off x="0" y="6492875"/>
            <a:ext cx="12192000" cy="365125"/>
          </a:xfrm>
          <a:prstGeom prst="rect">
            <a:avLst/>
          </a:prstGeom>
          <a:solidFill>
            <a:srgbClr val="116B93"/>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i="1" spc="300" dirty="0">
                <a:solidFill>
                  <a:schemeClr val="bg1"/>
                </a:solidFill>
              </a:rPr>
              <a:t>Compliance and Risk Services </a:t>
            </a:r>
          </a:p>
        </p:txBody>
      </p:sp>
    </p:spTree>
    <p:extLst>
      <p:ext uri="{BB962C8B-B14F-4D97-AF65-F5344CB8AC3E}">
        <p14:creationId xmlns:p14="http://schemas.microsoft.com/office/powerpoint/2010/main" val="3199587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D82C5-30DD-4EE9-BF7B-8DA7E51D57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8F6CF30-E051-4719-907A-EACFFFF81F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C89409A-7459-431B-B8B4-350FC2E0E5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3">
            <a:extLst>
              <a:ext uri="{FF2B5EF4-FFF2-40B4-BE49-F238E27FC236}">
                <a16:creationId xmlns:a16="http://schemas.microsoft.com/office/drawing/2014/main" id="{8C812AA1-E862-8D40-AD33-E6B930FAC9D6}"/>
              </a:ext>
            </a:extLst>
          </p:cNvPr>
          <p:cNvSpPr txBox="1">
            <a:spLocks/>
          </p:cNvSpPr>
          <p:nvPr userDrawn="1"/>
        </p:nvSpPr>
        <p:spPr>
          <a:xfrm>
            <a:off x="0" y="6492875"/>
            <a:ext cx="12192000" cy="365125"/>
          </a:xfrm>
          <a:prstGeom prst="rect">
            <a:avLst/>
          </a:prstGeom>
          <a:solidFill>
            <a:srgbClr val="116B93"/>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i="1" spc="300" dirty="0">
                <a:solidFill>
                  <a:schemeClr val="bg1"/>
                </a:solidFill>
              </a:rPr>
              <a:t>Compliance and Risk Services </a:t>
            </a:r>
          </a:p>
        </p:txBody>
      </p:sp>
    </p:spTree>
    <p:extLst>
      <p:ext uri="{BB962C8B-B14F-4D97-AF65-F5344CB8AC3E}">
        <p14:creationId xmlns:p14="http://schemas.microsoft.com/office/powerpoint/2010/main" val="2212061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99D159-BAC3-463D-8040-A43081532F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C3C00A-D666-4A10-B7F5-F9075838DF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A843CC-9382-4EBF-985F-F3B1328B4B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3CAC29-66F3-4A32-8E2C-40AEA5E8CDF3}" type="datetime1">
              <a:rPr lang="en-US" smtClean="0"/>
              <a:t>5/20/2022</a:t>
            </a:fld>
            <a:endParaRPr lang="en-US" dirty="0"/>
          </a:p>
        </p:txBody>
      </p:sp>
      <p:sp>
        <p:nvSpPr>
          <p:cNvPr id="5" name="Footer Placeholder 4">
            <a:extLst>
              <a:ext uri="{FF2B5EF4-FFF2-40B4-BE49-F238E27FC236}">
                <a16:creationId xmlns:a16="http://schemas.microsoft.com/office/drawing/2014/main" id="{7F56C38C-9A95-493D-92DB-655BA0E1C6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Compliance and Risk Services </a:t>
            </a:r>
          </a:p>
        </p:txBody>
      </p:sp>
      <p:sp>
        <p:nvSpPr>
          <p:cNvPr id="6" name="Slide Number Placeholder 5">
            <a:extLst>
              <a:ext uri="{FF2B5EF4-FFF2-40B4-BE49-F238E27FC236}">
                <a16:creationId xmlns:a16="http://schemas.microsoft.com/office/drawing/2014/main" id="{B2AC2E71-E69E-4319-8DC3-AC8511D6D7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93F4FC-CA50-4A9A-81E6-B7890B728F4E}" type="slidenum">
              <a:rPr lang="en-US" smtClean="0"/>
              <a:t>‹#›</a:t>
            </a:fld>
            <a:endParaRPr lang="en-US" dirty="0"/>
          </a:p>
        </p:txBody>
      </p:sp>
    </p:spTree>
    <p:extLst>
      <p:ext uri="{BB962C8B-B14F-4D97-AF65-F5344CB8AC3E}">
        <p14:creationId xmlns:p14="http://schemas.microsoft.com/office/powerpoint/2010/main" val="23406912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TT26@cornell.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dol.ny.gov/system/files/documents/2021/03/icr56.pdf" TargetMode="External"/><Relationship Id="rId13" Type="http://schemas.openxmlformats.org/officeDocument/2006/relationships/hyperlink" Target="https://cornell.sabacloud.com/Saba/Web_spf/NA1PRD0089/app/shared;spf-url=common%2Fsearchresults%2Fasbestos%2FLEARNINGEVENT%252COFFERINGTEMPLATE%252CCERTIFICATION%252CCURRICULUM%252COFFERING%252CPACKAGE%252CLXPCONTENT%252CLEARNINGPATHWAY" TargetMode="External"/><Relationship Id="rId3" Type="http://schemas.openxmlformats.org/officeDocument/2006/relationships/hyperlink" Target="https://ehs.cornell.edu/campus-health-safety/occupational-health/asbestos/asbestos-management-program" TargetMode="External"/><Relationship Id="rId7" Type="http://schemas.openxmlformats.org/officeDocument/2006/relationships/hyperlink" Target="https://www.fs.cornell.edu/fs/fs_facilFind.cfm" TargetMode="External"/><Relationship Id="rId12" Type="http://schemas.openxmlformats.org/officeDocument/2006/relationships/hyperlink" Target="https://app.e-builder.net/public/fileview_fileview_act.aspx?portaltype=7&amp;o=%7b71b5e247-33d0-4994-8dc2-c80c83b1b08a%7d" TargetMode="External"/><Relationship Id="rId2" Type="http://schemas.openxmlformats.org/officeDocument/2006/relationships/hyperlink" Target="https://ehs.cornell.edu/campus-health-safety/occupational-health/asbestos" TargetMode="External"/><Relationship Id="rId1" Type="http://schemas.openxmlformats.org/officeDocument/2006/relationships/slideLayout" Target="../slideLayouts/slideLayout2.xml"/><Relationship Id="rId6" Type="http://schemas.openxmlformats.org/officeDocument/2006/relationships/hyperlink" Target="https://ehs.cornell.edu/campus-health-safety/occupational-health/asbestos/potential-asbestos-containing-material-building-products" TargetMode="External"/><Relationship Id="rId11" Type="http://schemas.openxmlformats.org/officeDocument/2006/relationships/hyperlink" Target="https://fcs.cornell.edu/sites/default/files/2020-03/PD2e-Task%20Authorization%20Asbestos%20%20%20.pdf" TargetMode="External"/><Relationship Id="rId5" Type="http://schemas.openxmlformats.org/officeDocument/2006/relationships/hyperlink" Target="https://ehs.cornell.edu/campus-health-safety/occupational-health/asbestos/asbestos-material-labeling-sp-003" TargetMode="External"/><Relationship Id="rId10" Type="http://schemas.openxmlformats.org/officeDocument/2006/relationships/hyperlink" Target="https://app.e-builder.net/public/fileview_fileview_act.aspx?portaltype=7&amp;o=%7b2e886152-9c83-47e2-8013-fc5c11c884af%7d" TargetMode="External"/><Relationship Id="rId4" Type="http://schemas.openxmlformats.org/officeDocument/2006/relationships/hyperlink" Target="https://ehs.cornell.edu/campus-health-safety/occupational-health/asbestos/incidental-asbestos-disturbance-sp-002" TargetMode="External"/><Relationship Id="rId9" Type="http://schemas.openxmlformats.org/officeDocument/2006/relationships/hyperlink" Target="https://app.e-builder.net/public/fileview_fileview_act.aspx?portaltype=7&amp;o=%7b911baa8b-69b7-424e-95b8-14dd554ab31f%7d"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mailto:DWH5@cornell.edu" TargetMode="External"/><Relationship Id="rId2" Type="http://schemas.openxmlformats.org/officeDocument/2006/relationships/hyperlink" Target="mailto:Fac-envr-rscs@cornell.edu" TargetMode="External"/><Relationship Id="rId1" Type="http://schemas.openxmlformats.org/officeDocument/2006/relationships/slideLayout" Target="../slideLayouts/slideLayout2.xml"/><Relationship Id="rId4" Type="http://schemas.openxmlformats.org/officeDocument/2006/relationships/hyperlink" Target="mailto:LTT26@cornell.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dol.ny.gov/system/files/documents/2021/03/icr56.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ehs.cornell.edu/campus-health-safety/occupational-health/asbesto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E88102E-0360-4300-B420-2EF837AC9AC4}"/>
              </a:ext>
            </a:extLst>
          </p:cNvPr>
          <p:cNvSpPr>
            <a:spLocks noGrp="1"/>
          </p:cNvSpPr>
          <p:nvPr>
            <p:ph type="title"/>
          </p:nvPr>
        </p:nvSpPr>
        <p:spPr>
          <a:xfrm>
            <a:off x="712347" y="1736726"/>
            <a:ext cx="10515600" cy="2852737"/>
          </a:xfrm>
        </p:spPr>
        <p:txBody>
          <a:bodyPr>
            <a:normAutofit/>
          </a:bodyPr>
          <a:lstStyle/>
          <a:p>
            <a:r>
              <a:rPr lang="en-US" sz="5400" dirty="0"/>
              <a:t>Asbestos Project Management</a:t>
            </a:r>
            <a:br>
              <a:rPr lang="en-US" sz="5400" dirty="0"/>
            </a:br>
            <a:r>
              <a:rPr lang="en-US" sz="3600" dirty="0"/>
              <a:t>May 2022 PMPD Training</a:t>
            </a:r>
            <a:endParaRPr lang="en-US" sz="5400" b="1" dirty="0"/>
          </a:p>
        </p:txBody>
      </p:sp>
      <p:sp>
        <p:nvSpPr>
          <p:cNvPr id="9" name="Subtitle 2">
            <a:extLst>
              <a:ext uri="{FF2B5EF4-FFF2-40B4-BE49-F238E27FC236}">
                <a16:creationId xmlns:a16="http://schemas.microsoft.com/office/drawing/2014/main" id="{2FFA9467-09CC-4DB9-A620-6EEDC78D48F4}"/>
              </a:ext>
            </a:extLst>
          </p:cNvPr>
          <p:cNvSpPr txBox="1">
            <a:spLocks/>
          </p:cNvSpPr>
          <p:nvPr/>
        </p:nvSpPr>
        <p:spPr>
          <a:xfrm>
            <a:off x="831850" y="4589463"/>
            <a:ext cx="10515600" cy="1500187"/>
          </a:xfrm>
          <a:prstGeom prst="rect">
            <a:avLst/>
          </a:prstGeom>
        </p:spPr>
        <p:txBody>
          <a:bodyPr vert="horz" lIns="91440" tIns="45720" rIns="91440" bIns="45720" rtlCol="0" anchor="t">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dirty="0"/>
              <a:t>Luke Thomas</a:t>
            </a:r>
          </a:p>
          <a:p>
            <a:pPr marL="0" indent="0">
              <a:buNone/>
            </a:pPr>
            <a:r>
              <a:rPr lang="en-US" altLang="en-US" dirty="0">
                <a:hlinkClick r:id="rId3"/>
              </a:rPr>
              <a:t>LTT26@cornell.edu</a:t>
            </a:r>
            <a:endParaRPr lang="en-US" altLang="en-US" dirty="0"/>
          </a:p>
          <a:p>
            <a:pPr marL="0" indent="0">
              <a:buNone/>
            </a:pPr>
            <a:r>
              <a:rPr lang="en-US" altLang="en-US" dirty="0"/>
              <a:t>607-227-9234</a:t>
            </a:r>
          </a:p>
          <a:p>
            <a:pPr marL="0" indent="0">
              <a:buNone/>
            </a:pPr>
            <a:r>
              <a:rPr lang="en-US" altLang="en-US" dirty="0"/>
              <a:t>Cornell University</a:t>
            </a:r>
          </a:p>
          <a:p>
            <a:pPr marL="0" indent="0">
              <a:buNone/>
            </a:pPr>
            <a:r>
              <a:rPr lang="en-US" altLang="en-US" dirty="0"/>
              <a:t>Environment, Health and Safety</a:t>
            </a:r>
          </a:p>
          <a:p>
            <a:endParaRPr lang="en-US" altLang="en-US" dirty="0"/>
          </a:p>
          <a:p>
            <a:endParaRPr lang="en-US" altLang="en-US" dirty="0"/>
          </a:p>
          <a:p>
            <a:endParaRPr lang="en-US" altLang="en-US" dirty="0"/>
          </a:p>
        </p:txBody>
      </p:sp>
    </p:spTree>
    <p:extLst>
      <p:ext uri="{BB962C8B-B14F-4D97-AF65-F5344CB8AC3E}">
        <p14:creationId xmlns:p14="http://schemas.microsoft.com/office/powerpoint/2010/main" val="4282623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A40D0-6AB4-48AF-9CCA-9AD3FF1A05E0}"/>
              </a:ext>
            </a:extLst>
          </p:cNvPr>
          <p:cNvSpPr>
            <a:spLocks noGrp="1"/>
          </p:cNvSpPr>
          <p:nvPr>
            <p:ph type="title"/>
          </p:nvPr>
        </p:nvSpPr>
        <p:spPr/>
        <p:txBody>
          <a:bodyPr/>
          <a:lstStyle/>
          <a:p>
            <a:r>
              <a:rPr lang="en-US" dirty="0"/>
              <a:t>Asbestos Surveys</a:t>
            </a:r>
          </a:p>
        </p:txBody>
      </p:sp>
      <p:pic>
        <p:nvPicPr>
          <p:cNvPr id="9" name="Picture 8">
            <a:extLst>
              <a:ext uri="{FF2B5EF4-FFF2-40B4-BE49-F238E27FC236}">
                <a16:creationId xmlns:a16="http://schemas.microsoft.com/office/drawing/2014/main" id="{72CBA3FC-1F77-4CFC-8B6F-89D14037E3FA}"/>
              </a:ext>
            </a:extLst>
          </p:cNvPr>
          <p:cNvPicPr>
            <a:picLocks noChangeAspect="1"/>
          </p:cNvPicPr>
          <p:nvPr/>
        </p:nvPicPr>
        <p:blipFill>
          <a:blip r:embed="rId2"/>
          <a:stretch>
            <a:fillRect/>
          </a:stretch>
        </p:blipFill>
        <p:spPr>
          <a:xfrm>
            <a:off x="838200" y="1474235"/>
            <a:ext cx="4864045" cy="4432041"/>
          </a:xfrm>
          <a:prstGeom prst="rect">
            <a:avLst/>
          </a:prstGeom>
          <a:ln>
            <a:solidFill>
              <a:schemeClr val="tx1"/>
            </a:solidFill>
          </a:ln>
        </p:spPr>
      </p:pic>
      <p:pic>
        <p:nvPicPr>
          <p:cNvPr id="11" name="Picture 10">
            <a:extLst>
              <a:ext uri="{FF2B5EF4-FFF2-40B4-BE49-F238E27FC236}">
                <a16:creationId xmlns:a16="http://schemas.microsoft.com/office/drawing/2014/main" id="{DB28530A-705C-4992-BB28-112F4A2B16DA}"/>
              </a:ext>
            </a:extLst>
          </p:cNvPr>
          <p:cNvPicPr>
            <a:picLocks noChangeAspect="1"/>
          </p:cNvPicPr>
          <p:nvPr/>
        </p:nvPicPr>
        <p:blipFill>
          <a:blip r:embed="rId3"/>
          <a:stretch>
            <a:fillRect/>
          </a:stretch>
        </p:blipFill>
        <p:spPr>
          <a:xfrm>
            <a:off x="6489757" y="1469389"/>
            <a:ext cx="4192637" cy="4432042"/>
          </a:xfrm>
          <a:prstGeom prst="rect">
            <a:avLst/>
          </a:prstGeom>
          <a:ln>
            <a:solidFill>
              <a:schemeClr val="tx1"/>
            </a:solidFill>
          </a:ln>
        </p:spPr>
      </p:pic>
      <p:sp>
        <p:nvSpPr>
          <p:cNvPr id="12" name="Rectangle 11">
            <a:extLst>
              <a:ext uri="{FF2B5EF4-FFF2-40B4-BE49-F238E27FC236}">
                <a16:creationId xmlns:a16="http://schemas.microsoft.com/office/drawing/2014/main" id="{C610750A-1651-4C65-B012-CFF5D5C895CE}"/>
              </a:ext>
            </a:extLst>
          </p:cNvPr>
          <p:cNvSpPr/>
          <p:nvPr/>
        </p:nvSpPr>
        <p:spPr>
          <a:xfrm>
            <a:off x="908525" y="4463716"/>
            <a:ext cx="929606" cy="26469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3B196514-B3B0-4673-AB41-576DD6C4BC0A}"/>
              </a:ext>
            </a:extLst>
          </p:cNvPr>
          <p:cNvCxnSpPr/>
          <p:nvPr/>
        </p:nvCxnSpPr>
        <p:spPr>
          <a:xfrm>
            <a:off x="5738358" y="3704253"/>
            <a:ext cx="71718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23C6596-A585-4438-8734-6B38D81E3771}"/>
              </a:ext>
            </a:extLst>
          </p:cNvPr>
          <p:cNvSpPr txBox="1"/>
          <p:nvPr/>
        </p:nvSpPr>
        <p:spPr>
          <a:xfrm>
            <a:off x="2292379" y="3862873"/>
            <a:ext cx="1371599" cy="461665"/>
          </a:xfrm>
          <a:prstGeom prst="rect">
            <a:avLst/>
          </a:prstGeom>
          <a:solidFill>
            <a:schemeClr val="bg1"/>
          </a:solidFill>
          <a:ln>
            <a:solidFill>
              <a:srgbClr val="FF0000"/>
            </a:solidFill>
          </a:ln>
        </p:spPr>
        <p:txBody>
          <a:bodyPr wrap="square" rtlCol="0">
            <a:spAutoFit/>
          </a:bodyPr>
          <a:lstStyle/>
          <a:p>
            <a:r>
              <a:rPr lang="en-US" sz="1200" dirty="0"/>
              <a:t>Click on Asbestos Survey Information</a:t>
            </a:r>
          </a:p>
        </p:txBody>
      </p:sp>
      <p:cxnSp>
        <p:nvCxnSpPr>
          <p:cNvPr id="17" name="Straight Arrow Connector 16">
            <a:extLst>
              <a:ext uri="{FF2B5EF4-FFF2-40B4-BE49-F238E27FC236}">
                <a16:creationId xmlns:a16="http://schemas.microsoft.com/office/drawing/2014/main" id="{A026D7C6-DDCD-4A5E-A23C-9668BD295A63}"/>
              </a:ext>
            </a:extLst>
          </p:cNvPr>
          <p:cNvCxnSpPr>
            <a:endCxn id="12" idx="3"/>
          </p:cNvCxnSpPr>
          <p:nvPr/>
        </p:nvCxnSpPr>
        <p:spPr>
          <a:xfrm flipH="1">
            <a:off x="1838131" y="4329404"/>
            <a:ext cx="1140048" cy="266660"/>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65460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8B6CE-37A3-4564-93C5-A1C5B6B37DB7}"/>
              </a:ext>
            </a:extLst>
          </p:cNvPr>
          <p:cNvSpPr>
            <a:spLocks noGrp="1"/>
          </p:cNvSpPr>
          <p:nvPr>
            <p:ph type="title"/>
          </p:nvPr>
        </p:nvSpPr>
        <p:spPr/>
        <p:txBody>
          <a:bodyPr/>
          <a:lstStyle/>
          <a:p>
            <a:r>
              <a:rPr lang="en-US" dirty="0"/>
              <a:t>Incidental Disturbance</a:t>
            </a:r>
          </a:p>
        </p:txBody>
      </p:sp>
      <p:sp>
        <p:nvSpPr>
          <p:cNvPr id="3" name="Content Placeholder 2">
            <a:extLst>
              <a:ext uri="{FF2B5EF4-FFF2-40B4-BE49-F238E27FC236}">
                <a16:creationId xmlns:a16="http://schemas.microsoft.com/office/drawing/2014/main" id="{B4B7DC4D-8BEF-4CAD-88B9-2A43BEC55EE7}"/>
              </a:ext>
            </a:extLst>
          </p:cNvPr>
          <p:cNvSpPr>
            <a:spLocks noGrp="1"/>
          </p:cNvSpPr>
          <p:nvPr>
            <p:ph idx="1"/>
          </p:nvPr>
        </p:nvSpPr>
        <p:spPr/>
        <p:txBody>
          <a:bodyPr>
            <a:normAutofit fontScale="92500" lnSpcReduction="20000"/>
          </a:bodyPr>
          <a:lstStyle/>
          <a:p>
            <a:r>
              <a:rPr lang="en-US" dirty="0"/>
              <a:t>Unintentional disturbance of asbestos-containing material (ACM) or presumed asbestos-containing material (PACM).</a:t>
            </a:r>
          </a:p>
          <a:p>
            <a:r>
              <a:rPr lang="en-US" dirty="0"/>
              <a:t>The clean-up of an incidental disturbance must be conducted by a licensed asbestos abatement contractor.  </a:t>
            </a:r>
          </a:p>
          <a:p>
            <a:r>
              <a:rPr lang="en-US" dirty="0"/>
              <a:t>An environmental consultant under the direction of the Asbestos Coordinator will oversee the clean-up response.</a:t>
            </a:r>
          </a:p>
          <a:p>
            <a:r>
              <a:rPr lang="en-US" dirty="0"/>
              <a:t>In the event an incidental disturbance of asbestos is encountered, the following protocol shall be followed:</a:t>
            </a:r>
          </a:p>
          <a:p>
            <a:pPr lvl="1"/>
            <a:r>
              <a:rPr lang="en-US" dirty="0"/>
              <a:t>Do not attempt to clean up the ACM or PACM</a:t>
            </a:r>
          </a:p>
          <a:p>
            <a:pPr lvl="1"/>
            <a:r>
              <a:rPr lang="en-US" dirty="0"/>
              <a:t>Immediately vacate the room and restrict access to the room using signage and barrier/caution tape</a:t>
            </a:r>
          </a:p>
          <a:p>
            <a:pPr lvl="1"/>
            <a:r>
              <a:rPr lang="en-US" dirty="0"/>
              <a:t>Issue an emergency Request for Service to the Asbestos Coordinator by contacting Customer Service at 255-5322.  State that you have an “asbestos incidental disturbance”</a:t>
            </a:r>
          </a:p>
          <a:p>
            <a:endParaRPr lang="en-US" dirty="0"/>
          </a:p>
        </p:txBody>
      </p:sp>
    </p:spTree>
    <p:extLst>
      <p:ext uri="{BB962C8B-B14F-4D97-AF65-F5344CB8AC3E}">
        <p14:creationId xmlns:p14="http://schemas.microsoft.com/office/powerpoint/2010/main" val="4124374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27A0B-8475-442F-96DF-0C35A3C22FF2}"/>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E03D6E33-80A5-4C0F-98F1-25535304179C}"/>
              </a:ext>
            </a:extLst>
          </p:cNvPr>
          <p:cNvSpPr>
            <a:spLocks noGrp="1"/>
          </p:cNvSpPr>
          <p:nvPr>
            <p:ph idx="1"/>
          </p:nvPr>
        </p:nvSpPr>
        <p:spPr/>
        <p:txBody>
          <a:bodyPr>
            <a:normAutofit fontScale="85000" lnSpcReduction="20000"/>
          </a:bodyPr>
          <a:lstStyle/>
          <a:p>
            <a:r>
              <a:rPr lang="en-US" dirty="0">
                <a:hlinkClick r:id="rId2"/>
              </a:rPr>
              <a:t>EHS Asbestos Webpage</a:t>
            </a:r>
            <a:endParaRPr lang="en-US" dirty="0"/>
          </a:p>
          <a:p>
            <a:pPr lvl="1"/>
            <a:r>
              <a:rPr lang="en-US" dirty="0">
                <a:hlinkClick r:id="rId3"/>
              </a:rPr>
              <a:t>HS16 Asbestos Program</a:t>
            </a:r>
            <a:endParaRPr lang="en-US" dirty="0"/>
          </a:p>
          <a:p>
            <a:pPr lvl="1"/>
            <a:r>
              <a:rPr lang="en-US" dirty="0">
                <a:hlinkClick r:id="rId4"/>
              </a:rPr>
              <a:t>Incidental Asbestos Disturbance</a:t>
            </a:r>
            <a:endParaRPr lang="en-US" dirty="0"/>
          </a:p>
          <a:p>
            <a:pPr lvl="1"/>
            <a:r>
              <a:rPr lang="en-US" dirty="0">
                <a:hlinkClick r:id="rId5"/>
              </a:rPr>
              <a:t>Asbestos Material Labelling</a:t>
            </a:r>
            <a:endParaRPr lang="en-US" dirty="0"/>
          </a:p>
          <a:p>
            <a:pPr lvl="1"/>
            <a:r>
              <a:rPr lang="en-US" dirty="0">
                <a:hlinkClick r:id="rId6"/>
              </a:rPr>
              <a:t>Potential Asbestos Containing Material Building Products </a:t>
            </a:r>
            <a:endParaRPr lang="en-US" dirty="0"/>
          </a:p>
          <a:p>
            <a:r>
              <a:rPr lang="en-US" dirty="0">
                <a:hlinkClick r:id="rId7"/>
              </a:rPr>
              <a:t>Facilities Lookup – Asbestos Surveys</a:t>
            </a:r>
            <a:endParaRPr lang="en-US" dirty="0">
              <a:hlinkClick r:id="rId8"/>
            </a:endParaRPr>
          </a:p>
          <a:p>
            <a:r>
              <a:rPr lang="en-US" dirty="0">
                <a:hlinkClick r:id="rId8"/>
              </a:rPr>
              <a:t>NYS DOL Code Rule 56</a:t>
            </a:r>
            <a:endParaRPr lang="en-US" dirty="0"/>
          </a:p>
          <a:p>
            <a:r>
              <a:rPr lang="en-US" dirty="0">
                <a:hlinkClick r:id="rId9"/>
              </a:rPr>
              <a:t>Project Hazmat Guidelines</a:t>
            </a:r>
            <a:endParaRPr lang="en-US" dirty="0"/>
          </a:p>
          <a:p>
            <a:r>
              <a:rPr lang="en-US" dirty="0">
                <a:hlinkClick r:id="rId10"/>
              </a:rPr>
              <a:t>FCS Asbestos Program Services</a:t>
            </a:r>
            <a:endParaRPr lang="en-US" dirty="0"/>
          </a:p>
          <a:p>
            <a:r>
              <a:rPr lang="en-US" dirty="0">
                <a:hlinkClick r:id="rId11"/>
              </a:rPr>
              <a:t>Pre-Design Phase – Task Authorization – Asbestos</a:t>
            </a:r>
            <a:endParaRPr lang="en-US" dirty="0"/>
          </a:p>
          <a:p>
            <a:r>
              <a:rPr lang="en-US" dirty="0">
                <a:hlinkClick r:id="rId12"/>
              </a:rPr>
              <a:t>CCF SUNY Asbestos Abatement Permit Request</a:t>
            </a:r>
            <a:endParaRPr lang="en-US" dirty="0"/>
          </a:p>
          <a:p>
            <a:r>
              <a:rPr lang="en-US" dirty="0">
                <a:hlinkClick r:id="rId13"/>
              </a:rPr>
              <a:t>CU Learn – Asbestos Awareness Training (EHS 2384)</a:t>
            </a:r>
            <a:endParaRPr lang="en-US" dirty="0"/>
          </a:p>
          <a:p>
            <a:endParaRPr lang="en-US" dirty="0"/>
          </a:p>
        </p:txBody>
      </p:sp>
    </p:spTree>
    <p:extLst>
      <p:ext uri="{BB962C8B-B14F-4D97-AF65-F5344CB8AC3E}">
        <p14:creationId xmlns:p14="http://schemas.microsoft.com/office/powerpoint/2010/main" val="3882624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D7BC2-9134-491B-98D7-826065CBE591}"/>
              </a:ext>
            </a:extLst>
          </p:cNvPr>
          <p:cNvSpPr>
            <a:spLocks noGrp="1"/>
          </p:cNvSpPr>
          <p:nvPr>
            <p:ph type="title"/>
          </p:nvPr>
        </p:nvSpPr>
        <p:spPr/>
        <p:txBody>
          <a:bodyPr/>
          <a:lstStyle/>
          <a:p>
            <a:r>
              <a:rPr lang="en-US" dirty="0"/>
              <a:t>Contact Information</a:t>
            </a:r>
          </a:p>
        </p:txBody>
      </p:sp>
      <p:sp>
        <p:nvSpPr>
          <p:cNvPr id="3" name="Content Placeholder 2">
            <a:extLst>
              <a:ext uri="{FF2B5EF4-FFF2-40B4-BE49-F238E27FC236}">
                <a16:creationId xmlns:a16="http://schemas.microsoft.com/office/drawing/2014/main" id="{62E3E9D1-41B2-41AC-B10A-BB5ED611F1D8}"/>
              </a:ext>
            </a:extLst>
          </p:cNvPr>
          <p:cNvSpPr>
            <a:spLocks noGrp="1"/>
          </p:cNvSpPr>
          <p:nvPr>
            <p:ph idx="1"/>
          </p:nvPr>
        </p:nvSpPr>
        <p:spPr/>
        <p:txBody>
          <a:bodyPr>
            <a:normAutofit lnSpcReduction="10000"/>
          </a:bodyPr>
          <a:lstStyle/>
          <a:p>
            <a:r>
              <a:rPr lang="en-US" dirty="0"/>
              <a:t>Facilities Environmental Resources Group – </a:t>
            </a:r>
            <a:r>
              <a:rPr lang="en-US" b="1" dirty="0"/>
              <a:t>New for 2022</a:t>
            </a:r>
          </a:p>
          <a:p>
            <a:pPr lvl="1"/>
            <a:r>
              <a:rPr lang="en-US" dirty="0">
                <a:hlinkClick r:id="rId2"/>
              </a:rPr>
              <a:t>Fac-envr-rscs@cornell.edu</a:t>
            </a:r>
            <a:endParaRPr lang="en-US" dirty="0"/>
          </a:p>
          <a:p>
            <a:r>
              <a:rPr lang="en-US" dirty="0"/>
              <a:t>Dale Houseknecht</a:t>
            </a:r>
          </a:p>
          <a:p>
            <a:pPr lvl="1"/>
            <a:r>
              <a:rPr lang="en-US" dirty="0">
                <a:hlinkClick r:id="rId3"/>
              </a:rPr>
              <a:t>DWH5@cornell.edu</a:t>
            </a:r>
            <a:endParaRPr lang="en-US" dirty="0"/>
          </a:p>
          <a:p>
            <a:pPr lvl="1"/>
            <a:r>
              <a:rPr lang="en-US" dirty="0"/>
              <a:t>607-327-1359</a:t>
            </a:r>
          </a:p>
          <a:p>
            <a:r>
              <a:rPr lang="en-US" dirty="0"/>
              <a:t>Barbara Woods Walpole</a:t>
            </a:r>
          </a:p>
          <a:p>
            <a:pPr lvl="1"/>
            <a:r>
              <a:rPr lang="en-US" dirty="0"/>
              <a:t>607-254-5465</a:t>
            </a:r>
          </a:p>
          <a:p>
            <a:r>
              <a:rPr lang="en-US" dirty="0"/>
              <a:t>Luke Thomas</a:t>
            </a:r>
          </a:p>
          <a:p>
            <a:pPr lvl="1"/>
            <a:r>
              <a:rPr lang="en-US" dirty="0">
                <a:hlinkClick r:id="rId4"/>
              </a:rPr>
              <a:t>LTT26@cornell.edu</a:t>
            </a:r>
            <a:endParaRPr lang="en-US" dirty="0"/>
          </a:p>
          <a:p>
            <a:pPr lvl="1"/>
            <a:r>
              <a:rPr lang="en-US" dirty="0"/>
              <a:t>607-227-9234</a:t>
            </a:r>
          </a:p>
          <a:p>
            <a:pPr lvl="1"/>
            <a:endParaRPr lang="en-US" dirty="0"/>
          </a:p>
        </p:txBody>
      </p:sp>
    </p:spTree>
    <p:extLst>
      <p:ext uri="{BB962C8B-B14F-4D97-AF65-F5344CB8AC3E}">
        <p14:creationId xmlns:p14="http://schemas.microsoft.com/office/powerpoint/2010/main" val="220340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201E1-DDAC-E544-BE80-5ABDF98C538B}"/>
              </a:ext>
            </a:extLst>
          </p:cNvPr>
          <p:cNvSpPr>
            <a:spLocks noGrp="1"/>
          </p:cNvSpPr>
          <p:nvPr>
            <p:ph type="title"/>
          </p:nvPr>
        </p:nvSpPr>
        <p:spPr/>
        <p:txBody>
          <a:bodyPr/>
          <a:lstStyle/>
          <a:p>
            <a:r>
              <a:rPr lang="en-US" dirty="0">
                <a:solidFill>
                  <a:schemeClr val="tx1"/>
                </a:solidFill>
              </a:rPr>
              <a:t>Objectives</a:t>
            </a:r>
            <a:endParaRPr lang="en-US" dirty="0"/>
          </a:p>
        </p:txBody>
      </p:sp>
      <p:sp>
        <p:nvSpPr>
          <p:cNvPr id="3" name="Content Placeholder 2">
            <a:extLst>
              <a:ext uri="{FF2B5EF4-FFF2-40B4-BE49-F238E27FC236}">
                <a16:creationId xmlns:a16="http://schemas.microsoft.com/office/drawing/2014/main" id="{47B8FA54-F9FA-9840-8F4C-CFEF7AC1CB94}"/>
              </a:ext>
            </a:extLst>
          </p:cNvPr>
          <p:cNvSpPr>
            <a:spLocks noGrp="1"/>
          </p:cNvSpPr>
          <p:nvPr>
            <p:ph idx="1"/>
          </p:nvPr>
        </p:nvSpPr>
        <p:spPr/>
        <p:txBody>
          <a:bodyPr>
            <a:normAutofit/>
          </a:bodyPr>
          <a:lstStyle/>
          <a:p>
            <a:r>
              <a:rPr lang="en-US" sz="2000" dirty="0"/>
              <a:t>Background</a:t>
            </a:r>
          </a:p>
          <a:p>
            <a:r>
              <a:rPr lang="en-US" sz="2000" dirty="0"/>
              <a:t>HS16 requirements</a:t>
            </a:r>
          </a:p>
          <a:p>
            <a:r>
              <a:rPr lang="en-US" sz="2000" dirty="0"/>
              <a:t>Project Manager Responsibilities</a:t>
            </a:r>
          </a:p>
          <a:p>
            <a:r>
              <a:rPr lang="en-US" sz="2000" dirty="0"/>
              <a:t>Facility Manager Responsibilities</a:t>
            </a:r>
          </a:p>
          <a:p>
            <a:r>
              <a:rPr lang="en-US" sz="2000" dirty="0"/>
              <a:t>Facility Survey Webpage</a:t>
            </a:r>
          </a:p>
          <a:p>
            <a:r>
              <a:rPr lang="en-US" sz="2000" dirty="0"/>
              <a:t>Incidental disturbance</a:t>
            </a:r>
          </a:p>
          <a:p>
            <a:r>
              <a:rPr lang="en-US" sz="2000" dirty="0"/>
              <a:t>Resources</a:t>
            </a:r>
          </a:p>
          <a:p>
            <a:r>
              <a:rPr lang="en-US" sz="2000" dirty="0"/>
              <a:t>Contact Info</a:t>
            </a:r>
          </a:p>
          <a:p>
            <a:endParaRPr lang="en-US" dirty="0"/>
          </a:p>
        </p:txBody>
      </p:sp>
      <p:pic>
        <p:nvPicPr>
          <p:cNvPr id="4" name="Picture 3">
            <a:extLst>
              <a:ext uri="{FF2B5EF4-FFF2-40B4-BE49-F238E27FC236}">
                <a16:creationId xmlns:a16="http://schemas.microsoft.com/office/drawing/2014/main" id="{465FB9D1-26A3-4452-9A03-B2C54779393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364205" y="2480990"/>
            <a:ext cx="6340390" cy="1896020"/>
          </a:xfrm>
          <a:prstGeom prst="rect">
            <a:avLst/>
          </a:prstGeom>
        </p:spPr>
      </p:pic>
    </p:spTree>
    <p:extLst>
      <p:ext uri="{BB962C8B-B14F-4D97-AF65-F5344CB8AC3E}">
        <p14:creationId xmlns:p14="http://schemas.microsoft.com/office/powerpoint/2010/main" val="2299371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2CF66-28A0-46F5-91CD-53EDCB1CA91F}"/>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8ECD5CE0-67D0-412E-922A-D73106AB2C6A}"/>
              </a:ext>
            </a:extLst>
          </p:cNvPr>
          <p:cNvSpPr>
            <a:spLocks noGrp="1"/>
          </p:cNvSpPr>
          <p:nvPr>
            <p:ph idx="1"/>
          </p:nvPr>
        </p:nvSpPr>
        <p:spPr/>
        <p:txBody>
          <a:bodyPr>
            <a:normAutofit/>
          </a:bodyPr>
          <a:lstStyle/>
          <a:p>
            <a:r>
              <a:rPr lang="en-US" dirty="0"/>
              <a:t>Asbestos is used in a variety of building materials </a:t>
            </a:r>
          </a:p>
          <a:p>
            <a:pPr lvl="1"/>
            <a:r>
              <a:rPr lang="en-US" dirty="0"/>
              <a:t>Used as a binder, fire/heat/chemical resistance, an insulator  </a:t>
            </a:r>
          </a:p>
          <a:p>
            <a:pPr lvl="1"/>
            <a:r>
              <a:rPr lang="en-US" dirty="0"/>
              <a:t>Can be found floor tile, sheet goods, mastics, roofing, pipe insulation, ceiling tiles, drywall, taping compounds, etc. </a:t>
            </a:r>
          </a:p>
          <a:p>
            <a:pPr lvl="1"/>
            <a:r>
              <a:rPr lang="en-US" dirty="0"/>
              <a:t>See code rule 56-5.1(f) for more examples on suspect materials</a:t>
            </a:r>
          </a:p>
          <a:p>
            <a:pPr lvl="2"/>
            <a:r>
              <a:rPr lang="en-US" dirty="0">
                <a:hlinkClick r:id="rId2"/>
              </a:rPr>
              <a:t>https://dol.ny.gov/system/files/documents/2021/03/icr56.pdf</a:t>
            </a:r>
            <a:endParaRPr lang="en-US" dirty="0"/>
          </a:p>
          <a:p>
            <a:r>
              <a:rPr lang="en-US" dirty="0"/>
              <a:t>Regulated by OSHA, EPA, NYS DOL</a:t>
            </a:r>
          </a:p>
          <a:p>
            <a:pPr marL="457200" lvl="1" indent="0">
              <a:buNone/>
            </a:pPr>
            <a:endParaRPr lang="en-US" dirty="0"/>
          </a:p>
        </p:txBody>
      </p:sp>
    </p:spTree>
    <p:extLst>
      <p:ext uri="{BB962C8B-B14F-4D97-AF65-F5344CB8AC3E}">
        <p14:creationId xmlns:p14="http://schemas.microsoft.com/office/powerpoint/2010/main" val="1871209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E5425-42DD-485D-80DE-7A3E89EDDF97}"/>
              </a:ext>
            </a:extLst>
          </p:cNvPr>
          <p:cNvSpPr>
            <a:spLocks noGrp="1"/>
          </p:cNvSpPr>
          <p:nvPr>
            <p:ph type="title"/>
          </p:nvPr>
        </p:nvSpPr>
        <p:spPr/>
        <p:txBody>
          <a:bodyPr/>
          <a:lstStyle/>
          <a:p>
            <a:r>
              <a:rPr lang="en-US" dirty="0">
                <a:hlinkClick r:id="rId2"/>
              </a:rPr>
              <a:t>HS 16 Asbestos Management Program</a:t>
            </a:r>
            <a:endParaRPr lang="en-US" dirty="0"/>
          </a:p>
        </p:txBody>
      </p:sp>
      <p:sp>
        <p:nvSpPr>
          <p:cNvPr id="3" name="Content Placeholder 2">
            <a:extLst>
              <a:ext uri="{FF2B5EF4-FFF2-40B4-BE49-F238E27FC236}">
                <a16:creationId xmlns:a16="http://schemas.microsoft.com/office/drawing/2014/main" id="{B8C2A23F-6510-4E1B-92D4-0BE4BCCB4959}"/>
              </a:ext>
            </a:extLst>
          </p:cNvPr>
          <p:cNvSpPr>
            <a:spLocks noGrp="1"/>
          </p:cNvSpPr>
          <p:nvPr>
            <p:ph idx="1"/>
          </p:nvPr>
        </p:nvSpPr>
        <p:spPr/>
        <p:txBody>
          <a:bodyPr>
            <a:normAutofit/>
          </a:bodyPr>
          <a:lstStyle/>
          <a:p>
            <a:r>
              <a:rPr lang="en-US" dirty="0"/>
              <a:t>Covers roles and responsibilities for various groups</a:t>
            </a:r>
          </a:p>
          <a:p>
            <a:r>
              <a:rPr lang="en-US" dirty="0"/>
              <a:t>Regulatory requirements pertaining to surveys and abatement </a:t>
            </a:r>
          </a:p>
          <a:p>
            <a:r>
              <a:rPr lang="en-US" dirty="0"/>
              <a:t>Notifications</a:t>
            </a:r>
          </a:p>
          <a:p>
            <a:pPr lvl="1"/>
            <a:r>
              <a:rPr lang="en-US" dirty="0"/>
              <a:t>Building Occupants</a:t>
            </a:r>
          </a:p>
          <a:p>
            <a:pPr lvl="1"/>
            <a:r>
              <a:rPr lang="en-US" dirty="0"/>
              <a:t>Regulatory Agencies</a:t>
            </a:r>
          </a:p>
          <a:p>
            <a:pPr lvl="1"/>
            <a:r>
              <a:rPr lang="en-US" dirty="0"/>
              <a:t>Contractors</a:t>
            </a:r>
          </a:p>
          <a:p>
            <a:pPr lvl="1"/>
            <a:r>
              <a:rPr lang="en-US" dirty="0"/>
              <a:t>Labeling and Signage</a:t>
            </a:r>
            <a:endParaRPr lang="en-US" dirty="0">
              <a:highlight>
                <a:srgbClr val="FFFF00"/>
              </a:highlight>
            </a:endParaRPr>
          </a:p>
          <a:p>
            <a:r>
              <a:rPr lang="en-US" dirty="0"/>
              <a:t>Training</a:t>
            </a:r>
            <a:endParaRPr lang="en-US" strike="sngStrike" dirty="0"/>
          </a:p>
          <a:p>
            <a:endParaRPr lang="en-US" dirty="0"/>
          </a:p>
        </p:txBody>
      </p:sp>
    </p:spTree>
    <p:extLst>
      <p:ext uri="{BB962C8B-B14F-4D97-AF65-F5344CB8AC3E}">
        <p14:creationId xmlns:p14="http://schemas.microsoft.com/office/powerpoint/2010/main" val="1586614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88E07-CD1B-42D6-B0BA-A024F363B642}"/>
              </a:ext>
            </a:extLst>
          </p:cNvPr>
          <p:cNvSpPr>
            <a:spLocks noGrp="1"/>
          </p:cNvSpPr>
          <p:nvPr>
            <p:ph type="title"/>
          </p:nvPr>
        </p:nvSpPr>
        <p:spPr/>
        <p:txBody>
          <a:bodyPr/>
          <a:lstStyle/>
          <a:p>
            <a:r>
              <a:rPr lang="en-US" dirty="0"/>
              <a:t>Project Management Guidance Documents</a:t>
            </a:r>
          </a:p>
        </p:txBody>
      </p:sp>
      <p:sp>
        <p:nvSpPr>
          <p:cNvPr id="5" name="Content Placeholder 4">
            <a:extLst>
              <a:ext uri="{FF2B5EF4-FFF2-40B4-BE49-F238E27FC236}">
                <a16:creationId xmlns:a16="http://schemas.microsoft.com/office/drawing/2014/main" id="{6388E78A-EA6A-4E59-9507-19625DEE89A4}"/>
              </a:ext>
            </a:extLst>
          </p:cNvPr>
          <p:cNvSpPr>
            <a:spLocks noGrp="1"/>
          </p:cNvSpPr>
          <p:nvPr>
            <p:ph sz="half" idx="2"/>
          </p:nvPr>
        </p:nvSpPr>
        <p:spPr/>
        <p:txBody>
          <a:bodyPr>
            <a:normAutofit/>
          </a:bodyPr>
          <a:lstStyle/>
          <a:p>
            <a:r>
              <a:rPr lang="en-US" dirty="0"/>
              <a:t>Project Hazmat Procedure:</a:t>
            </a:r>
          </a:p>
          <a:p>
            <a:pPr lvl="1"/>
            <a:r>
              <a:rPr lang="en-US" dirty="0"/>
              <a:t>Asbestos</a:t>
            </a:r>
          </a:p>
          <a:p>
            <a:pPr lvl="1"/>
            <a:r>
              <a:rPr lang="en-US" dirty="0"/>
              <a:t>PCBs </a:t>
            </a:r>
          </a:p>
          <a:p>
            <a:pPr lvl="1"/>
            <a:r>
              <a:rPr lang="en-US" dirty="0"/>
              <a:t>Universal Waste</a:t>
            </a:r>
          </a:p>
          <a:p>
            <a:pPr lvl="1"/>
            <a:r>
              <a:rPr lang="en-US" dirty="0"/>
              <a:t>Mercury</a:t>
            </a:r>
          </a:p>
          <a:p>
            <a:r>
              <a:rPr lang="en-US" dirty="0"/>
              <a:t>FCS Asbestos Program Services </a:t>
            </a:r>
          </a:p>
          <a:p>
            <a:r>
              <a:rPr lang="en-US" dirty="0"/>
              <a:t>Pre-Design Phase: Task Authorization - Asbestos</a:t>
            </a:r>
          </a:p>
          <a:p>
            <a:r>
              <a:rPr lang="en-US" dirty="0"/>
              <a:t>CCF SUNY Asbestos Abatement Permit Request</a:t>
            </a:r>
          </a:p>
          <a:p>
            <a:endParaRPr lang="en-US" dirty="0"/>
          </a:p>
        </p:txBody>
      </p:sp>
      <p:pic>
        <p:nvPicPr>
          <p:cNvPr id="12" name="Content Placeholder 11">
            <a:extLst>
              <a:ext uri="{FF2B5EF4-FFF2-40B4-BE49-F238E27FC236}">
                <a16:creationId xmlns:a16="http://schemas.microsoft.com/office/drawing/2014/main" id="{0C9B28A6-8630-40FC-A269-4929D52274C2}"/>
              </a:ext>
            </a:extLst>
          </p:cNvPr>
          <p:cNvPicPr>
            <a:picLocks noGrp="1" noChangeAspect="1"/>
          </p:cNvPicPr>
          <p:nvPr>
            <p:ph sz="half" idx="1"/>
          </p:nvPr>
        </p:nvPicPr>
        <p:blipFill rotWithShape="1">
          <a:blip r:embed="rId2"/>
          <a:srcRect l="4983" t="10026" r="4488" b="11390"/>
          <a:stretch/>
        </p:blipFill>
        <p:spPr>
          <a:xfrm>
            <a:off x="661733" y="4001294"/>
            <a:ext cx="4690873" cy="646170"/>
          </a:xfrm>
        </p:spPr>
      </p:pic>
      <p:pic>
        <p:nvPicPr>
          <p:cNvPr id="16" name="Picture 15">
            <a:extLst>
              <a:ext uri="{FF2B5EF4-FFF2-40B4-BE49-F238E27FC236}">
                <a16:creationId xmlns:a16="http://schemas.microsoft.com/office/drawing/2014/main" id="{2BABE8D7-B27A-41F8-85E2-96C9DC2A664D}"/>
              </a:ext>
            </a:extLst>
          </p:cNvPr>
          <p:cNvPicPr>
            <a:picLocks noChangeAspect="1"/>
          </p:cNvPicPr>
          <p:nvPr/>
        </p:nvPicPr>
        <p:blipFill rotWithShape="1">
          <a:blip r:embed="rId3"/>
          <a:srcRect l="2864" t="6353" r="2317" b="11588"/>
          <a:stretch/>
        </p:blipFill>
        <p:spPr>
          <a:xfrm>
            <a:off x="661733" y="2324177"/>
            <a:ext cx="4692316" cy="646170"/>
          </a:xfrm>
          <a:prstGeom prst="rect">
            <a:avLst/>
          </a:prstGeom>
        </p:spPr>
      </p:pic>
      <p:pic>
        <p:nvPicPr>
          <p:cNvPr id="18" name="Picture 17">
            <a:extLst>
              <a:ext uri="{FF2B5EF4-FFF2-40B4-BE49-F238E27FC236}">
                <a16:creationId xmlns:a16="http://schemas.microsoft.com/office/drawing/2014/main" id="{7753F06F-F121-40A3-9D95-E8DE5B20A783}"/>
              </a:ext>
            </a:extLst>
          </p:cNvPr>
          <p:cNvPicPr>
            <a:picLocks noChangeAspect="1"/>
          </p:cNvPicPr>
          <p:nvPr/>
        </p:nvPicPr>
        <p:blipFill rotWithShape="1">
          <a:blip r:embed="rId4"/>
          <a:srcRect l="824" t="6200" r="2283" b="11741"/>
          <a:stretch/>
        </p:blipFill>
        <p:spPr>
          <a:xfrm>
            <a:off x="661733" y="3156071"/>
            <a:ext cx="4690872" cy="659499"/>
          </a:xfrm>
          <a:prstGeom prst="rect">
            <a:avLst/>
          </a:prstGeom>
        </p:spPr>
      </p:pic>
    </p:spTree>
    <p:extLst>
      <p:ext uri="{BB962C8B-B14F-4D97-AF65-F5344CB8AC3E}">
        <p14:creationId xmlns:p14="http://schemas.microsoft.com/office/powerpoint/2010/main" val="30269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2BB56-7582-4A2A-934A-4FA189019DB3}"/>
              </a:ext>
            </a:extLst>
          </p:cNvPr>
          <p:cNvSpPr>
            <a:spLocks noGrp="1"/>
          </p:cNvSpPr>
          <p:nvPr>
            <p:ph type="title"/>
          </p:nvPr>
        </p:nvSpPr>
        <p:spPr/>
        <p:txBody>
          <a:bodyPr/>
          <a:lstStyle/>
          <a:p>
            <a:r>
              <a:rPr lang="en-US" dirty="0"/>
              <a:t>Project Manager Responsibilities</a:t>
            </a:r>
          </a:p>
        </p:txBody>
      </p:sp>
      <p:sp>
        <p:nvSpPr>
          <p:cNvPr id="3" name="Content Placeholder 2">
            <a:extLst>
              <a:ext uri="{FF2B5EF4-FFF2-40B4-BE49-F238E27FC236}">
                <a16:creationId xmlns:a16="http://schemas.microsoft.com/office/drawing/2014/main" id="{198175EE-108A-49B0-B472-FD402F778E13}"/>
              </a:ext>
            </a:extLst>
          </p:cNvPr>
          <p:cNvSpPr>
            <a:spLocks noGrp="1"/>
          </p:cNvSpPr>
          <p:nvPr>
            <p:ph idx="1"/>
          </p:nvPr>
        </p:nvSpPr>
        <p:spPr/>
        <p:txBody>
          <a:bodyPr>
            <a:normAutofit/>
          </a:bodyPr>
          <a:lstStyle/>
          <a:p>
            <a:r>
              <a:rPr lang="en-US" dirty="0"/>
              <a:t>Identifying asbestos-containing building materials prior to maintenance, renovation, or other activities</a:t>
            </a:r>
          </a:p>
          <a:p>
            <a:r>
              <a:rPr lang="en-US" dirty="0"/>
              <a:t>Contracting with approved licensed asbestos consulting firms and abatement contractors</a:t>
            </a:r>
          </a:p>
          <a:p>
            <a:r>
              <a:rPr lang="en-US" dirty="0"/>
              <a:t>Issuing service requests for asbestos-related services </a:t>
            </a:r>
          </a:p>
          <a:p>
            <a:r>
              <a:rPr lang="en-US" dirty="0"/>
              <a:t>Report any incidental disturbances of asbestos-containing material as defined in the Project Hazmat Procedures and the Incidental Disturbance (SP 002) listed on the Asbestos webpage</a:t>
            </a:r>
          </a:p>
        </p:txBody>
      </p:sp>
    </p:spTree>
    <p:extLst>
      <p:ext uri="{BB962C8B-B14F-4D97-AF65-F5344CB8AC3E}">
        <p14:creationId xmlns:p14="http://schemas.microsoft.com/office/powerpoint/2010/main" val="1924192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5AB14-FDC2-42C8-98D3-CD02674C5E3A}"/>
              </a:ext>
            </a:extLst>
          </p:cNvPr>
          <p:cNvSpPr>
            <a:spLocks noGrp="1"/>
          </p:cNvSpPr>
          <p:nvPr>
            <p:ph type="title"/>
          </p:nvPr>
        </p:nvSpPr>
        <p:spPr/>
        <p:txBody>
          <a:bodyPr/>
          <a:lstStyle/>
          <a:p>
            <a:r>
              <a:rPr lang="en-US" dirty="0"/>
              <a:t>Project Manager Responsibilities – Newly Installed Materials</a:t>
            </a:r>
          </a:p>
        </p:txBody>
      </p:sp>
      <p:sp>
        <p:nvSpPr>
          <p:cNvPr id="3" name="Content Placeholder 2">
            <a:extLst>
              <a:ext uri="{FF2B5EF4-FFF2-40B4-BE49-F238E27FC236}">
                <a16:creationId xmlns:a16="http://schemas.microsoft.com/office/drawing/2014/main" id="{B9FA6327-C977-40A8-B980-7181438C371B}"/>
              </a:ext>
            </a:extLst>
          </p:cNvPr>
          <p:cNvSpPr>
            <a:spLocks noGrp="1"/>
          </p:cNvSpPr>
          <p:nvPr>
            <p:ph idx="1"/>
          </p:nvPr>
        </p:nvSpPr>
        <p:spPr/>
        <p:txBody>
          <a:bodyPr/>
          <a:lstStyle/>
          <a:p>
            <a:r>
              <a:rPr lang="en-US" dirty="0"/>
              <a:t>Ensuring contractor provides documentation to verify all new buildings and building renovation projects are asbestos-free as specified in section 7.0 (Newly Installed Materials) of the asbestos program and submit such documents to the Asbestos Coordinator </a:t>
            </a:r>
          </a:p>
          <a:p>
            <a:pPr lvl="1"/>
            <a:r>
              <a:rPr lang="en-US" dirty="0"/>
              <a:t>Pre-installed or installed materials are to be surveyed and sampled by third party asbestos certified inspection firm for verification all building materials are asbestos-free material. Results sent to the FM Asbestos Coordinator</a:t>
            </a:r>
          </a:p>
          <a:p>
            <a:pPr lvl="1"/>
            <a:r>
              <a:rPr lang="en-US" dirty="0"/>
              <a:t>PM responsible for scheduling post surveys.</a:t>
            </a:r>
          </a:p>
          <a:p>
            <a:endParaRPr lang="en-US" dirty="0"/>
          </a:p>
        </p:txBody>
      </p:sp>
    </p:spTree>
    <p:extLst>
      <p:ext uri="{BB962C8B-B14F-4D97-AF65-F5344CB8AC3E}">
        <p14:creationId xmlns:p14="http://schemas.microsoft.com/office/powerpoint/2010/main" val="1446374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2D554-BEDF-40A3-8030-456F4B0CB122}"/>
              </a:ext>
            </a:extLst>
          </p:cNvPr>
          <p:cNvSpPr>
            <a:spLocks noGrp="1"/>
          </p:cNvSpPr>
          <p:nvPr>
            <p:ph type="title"/>
          </p:nvPr>
        </p:nvSpPr>
        <p:spPr/>
        <p:txBody>
          <a:bodyPr/>
          <a:lstStyle/>
          <a:p>
            <a:r>
              <a:rPr lang="en-US" dirty="0"/>
              <a:t>Facility Manager Responsibilities</a:t>
            </a:r>
          </a:p>
        </p:txBody>
      </p:sp>
      <p:sp>
        <p:nvSpPr>
          <p:cNvPr id="3" name="Content Placeholder 2">
            <a:extLst>
              <a:ext uri="{FF2B5EF4-FFF2-40B4-BE49-F238E27FC236}">
                <a16:creationId xmlns:a16="http://schemas.microsoft.com/office/drawing/2014/main" id="{480EDF58-4ACB-4A47-B000-24D474C2F778}"/>
              </a:ext>
            </a:extLst>
          </p:cNvPr>
          <p:cNvSpPr>
            <a:spLocks noGrp="1"/>
          </p:cNvSpPr>
          <p:nvPr>
            <p:ph idx="1"/>
          </p:nvPr>
        </p:nvSpPr>
        <p:spPr/>
        <p:txBody>
          <a:bodyPr>
            <a:normAutofit fontScale="92500" lnSpcReduction="20000"/>
          </a:bodyPr>
          <a:lstStyle/>
          <a:p>
            <a:r>
              <a:rPr lang="en-US" dirty="0"/>
              <a:t>Review work requests and evaluate the potential for work requested to impact ACM/PACM   </a:t>
            </a:r>
          </a:p>
          <a:p>
            <a:r>
              <a:rPr lang="en-US" dirty="0"/>
              <a:t>Identifying, with the assistance of the Asbestos Coordinator, asbestos-containing building materials prior to maintenance, renovation, or other activities where asbestos-containing materials may be disturbed </a:t>
            </a:r>
          </a:p>
          <a:p>
            <a:r>
              <a:rPr lang="en-US" dirty="0"/>
              <a:t>Scheduling project dates with sufficient lead times for asbestos abatement </a:t>
            </a:r>
          </a:p>
          <a:p>
            <a:r>
              <a:rPr lang="en-US" dirty="0"/>
              <a:t>Where projects may impact or disturb ACM notify contractor or Cornell personnel performing the work of the presence of ACM </a:t>
            </a:r>
          </a:p>
          <a:p>
            <a:r>
              <a:rPr lang="en-US" dirty="0"/>
              <a:t>Maintain required asbestos signage as specified in section 6.0 of the asbestos program and in Asbestos Material Labeling (SP 003) </a:t>
            </a:r>
          </a:p>
          <a:p>
            <a:pPr lvl="1"/>
            <a:r>
              <a:rPr lang="en-US" dirty="0"/>
              <a:t>Posted asbestos project occupant notifications on entrances to the facility</a:t>
            </a:r>
          </a:p>
          <a:p>
            <a:pPr lvl="1"/>
            <a:r>
              <a:rPr lang="en-US" dirty="0"/>
              <a:t>Posted signage on mechanical room entrances</a:t>
            </a:r>
          </a:p>
        </p:txBody>
      </p:sp>
    </p:spTree>
    <p:extLst>
      <p:ext uri="{BB962C8B-B14F-4D97-AF65-F5344CB8AC3E}">
        <p14:creationId xmlns:p14="http://schemas.microsoft.com/office/powerpoint/2010/main" val="3207592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EC730-3A5A-4517-AED7-D58E8EE8B0AD}"/>
              </a:ext>
            </a:extLst>
          </p:cNvPr>
          <p:cNvSpPr>
            <a:spLocks noGrp="1"/>
          </p:cNvSpPr>
          <p:nvPr>
            <p:ph type="title"/>
          </p:nvPr>
        </p:nvSpPr>
        <p:spPr/>
        <p:txBody>
          <a:bodyPr/>
          <a:lstStyle/>
          <a:p>
            <a:r>
              <a:rPr lang="en-US" dirty="0"/>
              <a:t>Facility Asbestos Survey Webpage</a:t>
            </a:r>
          </a:p>
        </p:txBody>
      </p:sp>
      <p:sp>
        <p:nvSpPr>
          <p:cNvPr id="3" name="Content Placeholder 2">
            <a:extLst>
              <a:ext uri="{FF2B5EF4-FFF2-40B4-BE49-F238E27FC236}">
                <a16:creationId xmlns:a16="http://schemas.microsoft.com/office/drawing/2014/main" id="{E0A5C229-C366-4CC9-B3B5-54BD70C3F0CE}"/>
              </a:ext>
            </a:extLst>
          </p:cNvPr>
          <p:cNvSpPr>
            <a:spLocks noGrp="1"/>
          </p:cNvSpPr>
          <p:nvPr>
            <p:ph sz="half" idx="1"/>
          </p:nvPr>
        </p:nvSpPr>
        <p:spPr>
          <a:xfrm>
            <a:off x="838200" y="1825625"/>
            <a:ext cx="10321212" cy="4351338"/>
          </a:xfrm>
        </p:spPr>
        <p:txBody>
          <a:bodyPr>
            <a:normAutofit fontScale="92500"/>
          </a:bodyPr>
          <a:lstStyle/>
          <a:p>
            <a:r>
              <a:rPr lang="en-US" dirty="0"/>
              <a:t>To access the specific building information, go to Find Facility Information </a:t>
            </a:r>
          </a:p>
          <a:p>
            <a:pPr lvl="1"/>
            <a:r>
              <a:rPr lang="en-US" dirty="0"/>
              <a:t>Currently 196 buildings complete</a:t>
            </a:r>
          </a:p>
          <a:p>
            <a:pPr lvl="1"/>
            <a:r>
              <a:rPr lang="en-US" dirty="0"/>
              <a:t>Wall and ceiling survey summary only - Does not include floor tile or other materials unless specified</a:t>
            </a:r>
          </a:p>
          <a:p>
            <a:r>
              <a:rPr lang="en-US" dirty="0"/>
              <a:t>Contact the FCS Asbestos Coordinator if the material is not listed</a:t>
            </a:r>
          </a:p>
          <a:p>
            <a:r>
              <a:rPr lang="en-US" dirty="0"/>
              <a:t>A work order request will need to be issued to the FCS Asbestos coordinator to conduct sampling</a:t>
            </a:r>
          </a:p>
          <a:p>
            <a:r>
              <a:rPr lang="en-US" dirty="0"/>
              <a:t>Once received the Asbestos coordinator will contact the Environmental contractor to perform the survey and sampling for asbestos material</a:t>
            </a:r>
          </a:p>
          <a:p>
            <a:r>
              <a:rPr lang="en-US" dirty="0"/>
              <a:t>The results will be relayed to the requestor</a:t>
            </a:r>
          </a:p>
          <a:p>
            <a:endParaRPr lang="en-US" dirty="0">
              <a:highlight>
                <a:srgbClr val="FFFF00"/>
              </a:highlight>
            </a:endParaRPr>
          </a:p>
          <a:p>
            <a:endParaRPr lang="en-US" dirty="0"/>
          </a:p>
          <a:p>
            <a:endParaRPr lang="en-US" dirty="0"/>
          </a:p>
        </p:txBody>
      </p:sp>
    </p:spTree>
    <p:extLst>
      <p:ext uri="{BB962C8B-B14F-4D97-AF65-F5344CB8AC3E}">
        <p14:creationId xmlns:p14="http://schemas.microsoft.com/office/powerpoint/2010/main" val="7243578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raining_Document" ma:contentTypeID="0x010109001D415EFDF499AC4A9E2C2616AD69721D00B326966A352A304097CB30B3DFC77FD3" ma:contentTypeVersion="20" ma:contentTypeDescription="PowerPoint presentations used for all EH&amp;S presentations (i.e. Training, Program updates, etc.)." ma:contentTypeScope="" ma:versionID="f4ad6332508c3581328b580be871d3b5">
  <xsd:schema xmlns:xsd="http://www.w3.org/2001/XMLSchema" xmlns:xs="http://www.w3.org/2001/XMLSchema" xmlns:p="http://schemas.microsoft.com/office/2006/metadata/properties" xmlns:ns2="3b822313-182c-4a15-92e0-9ecf626848ba" xmlns:ns3="39d213d4-f79c-4fbb-ae15-645e0b56d982" targetNamespace="http://schemas.microsoft.com/office/2006/metadata/properties" ma:root="true" ma:fieldsID="84a06ee7d5f70697988ebc764c3e8aa5" ns2:_="" ns3:_="">
    <xsd:import namespace="3b822313-182c-4a15-92e0-9ecf626848ba"/>
    <xsd:import namespace="39d213d4-f79c-4fbb-ae15-645e0b56d982"/>
    <xsd:element name="properties">
      <xsd:complexType>
        <xsd:sequence>
          <xsd:element name="documentManagement">
            <xsd:complexType>
              <xsd:all>
                <xsd:element ref="ns2:Program" minOccurs="0"/>
                <xsd:element ref="ns2:Organization" minOccurs="0"/>
                <xsd:element ref="ns3:Applicable_x0020_Department" minOccurs="0"/>
                <xsd:element ref="ns2:Facility" minOccurs="0"/>
                <xsd:element ref="ns2:End_Date" minOccurs="0"/>
                <xsd:element ref="ns3:File_x0020_Status" minOccurs="0"/>
                <xsd:element ref="ns3:Notes1" minOccurs="0"/>
                <xsd:element ref="ns2:HSEMS_x0020_Elem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822313-182c-4a15-92e0-9ecf626848ba" elementFormDefault="qualified">
    <xsd:import namespace="http://schemas.microsoft.com/office/2006/documentManagement/types"/>
    <xsd:import namespace="http://schemas.microsoft.com/office/infopath/2007/PartnerControls"/>
    <xsd:element name="Program" ma:index="2" nillable="true" ma:displayName="Program" ma:description="Select the Program(s) this file is associated with. Use Ctrl to cherry-pick multiple Programs, or Shift to select a running set of Programs." ma:list="{fee3c894-2158-4e1e-94ca-821b753df957}" ma:internalName="Program0" ma:readOnly="false" ma:showField="Title" ma:web="39d213d4-f79c-4fbb-ae15-645e0b56d982" ma:requiredMultiChoice="true">
      <xsd:complexType>
        <xsd:complexContent>
          <xsd:extension base="dms:MultiChoiceLookup">
            <xsd:sequence>
              <xsd:element name="Value" type="dms:Lookup" maxOccurs="unbounded" minOccurs="0" nillable="true"/>
            </xsd:sequence>
          </xsd:extension>
        </xsd:complexContent>
      </xsd:complexType>
    </xsd:element>
    <xsd:element name="Organization" ma:index="3" nillable="true" ma:displayName="Organization" ma:description="To what Organization(s) does this file apply (e.g. who should read this file or follow the information in it)? If it applies to the entire University, select &quot;All of Cornell&quot;, and leave Department and Facility blank." ma:list="{45c4c63a-fe41-403a-9d90-f76c6b7a6043}" ma:internalName="Organization0" ma:readOnly="false" ma:showField="Title" ma:web="39d213d4-f79c-4fbb-ae15-645e0b56d982">
      <xsd:complexType>
        <xsd:complexContent>
          <xsd:extension base="dms:MultiChoiceLookup">
            <xsd:sequence>
              <xsd:element name="Value" type="dms:Lookup" maxOccurs="unbounded" minOccurs="0" nillable="true"/>
            </xsd:sequence>
          </xsd:extension>
        </xsd:complexContent>
      </xsd:complexType>
    </xsd:element>
    <xsd:element name="Facility" ma:index="5" nillable="true" ma:displayName="Facility" ma:description="To what facility(ies) does this file apply (e.g. who should read this file or follow the information in it)? If it applies to the entire University, Organization(s), or Department(s) to which this Facility belongs, leave this field blank. Look up facility codes here (use Shift+click to open it in a new window so you don't lose your metadata!): http://www.fs.cornell.edu/fs/fs_facilFind.cfm" ma:list="{2943bd01-ddf6-4cd5-9163-d02fe7144f63}" ma:internalName="Facility0" ma:readOnly="false" ma:showField="Facil_Cd" ma:web="39d213d4-f79c-4fbb-ae15-645e0b56d982">
      <xsd:complexType>
        <xsd:complexContent>
          <xsd:extension base="dms:MultiChoiceLookup">
            <xsd:sequence>
              <xsd:element name="Value" type="dms:Lookup" maxOccurs="unbounded" minOccurs="0" nillable="true"/>
            </xsd:sequence>
          </xsd:extension>
        </xsd:complexContent>
      </xsd:complexType>
    </xsd:element>
    <xsd:element name="End_Date" ma:index="6" nillable="true" ma:displayName="End_Date" ma:description="Enter if a review date, expiration date, etc. is required, e.g., for a compliance permit." ma:format="DateOnly" ma:internalName="End_Date0" ma:readOnly="false">
      <xsd:simpleType>
        <xsd:restriction base="dms:DateTime"/>
      </xsd:simpleType>
    </xsd:element>
    <xsd:element name="HSEMS_x0020_Element" ma:index="15" nillable="true" ma:displayName="HSEMS Element" ma:description="CMS Elements definitions are here (use Shift+click to open in a new window so you don't lose the metadata you have already entered): https://sharepoint.rmps.cornell.edu:8445/hse/HSE%20Documents/CMS_Elements.pdf" ma:hidden="true" ma:internalName="HSEMS_x0020_Element0" ma:readOnly="false">
      <xsd:complexType>
        <xsd:complexContent>
          <xsd:extension base="dms:MultiChoice">
            <xsd:sequence>
              <xsd:element name="Value" maxOccurs="unbounded" minOccurs="0" nillable="true">
                <xsd:simpleType>
                  <xsd:restriction base="dms:Choice">
                    <xsd:enumeration value="01 – Safety, Health and Environmental Policies"/>
                    <xsd:enumeration value="02 – Roles, Responsibilities and Accountabilities"/>
                    <xsd:enumeration value="03 – Safety, Health and Environmental Aspects and Impacts"/>
                    <xsd:enumeration value="04 – Safety, Health and Environmental Requirements"/>
                    <xsd:enumeration value="05 – Voluntary Initiatives"/>
                    <xsd:enumeration value="06 – Objectives and Targets"/>
                    <xsd:enumeration value="07 – Training, Awareness, Competence"/>
                    <xsd:enumeration value="08 – Internal and External Communication"/>
                    <xsd:enumeration value="09 – Operational Controls"/>
                    <xsd:enumeration value="10 – Documentation and Document Control"/>
                    <xsd:enumeration value="11 – Corrective and Preventative Action"/>
                    <xsd:enumeration value="12 – Emergency Preparedness and Response"/>
                    <xsd:enumeration value="13 – Monitoring and Measuring"/>
                    <xsd:enumeration value="14 – Record Control"/>
                    <xsd:enumeration value="15 – CMS Conformance Audits"/>
                    <xsd:enumeration value="16 – Continuous Improvement Review"/>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9d213d4-f79c-4fbb-ae15-645e0b56d982" elementFormDefault="qualified">
    <xsd:import namespace="http://schemas.microsoft.com/office/2006/documentManagement/types"/>
    <xsd:import namespace="http://schemas.microsoft.com/office/infopath/2007/PartnerControls"/>
    <xsd:element name="Applicable_x0020_Department" ma:index="4" nillable="true" ma:displayName="Applicable Department" ma:description="To what department(s) does this file apply (e.g. who should read this file or follow the information in it)? If it applies to the entire University or Organization to which this Department belongs, leave this field blank." ma:list="{0abe07ac-1527-4e39-b85b-da6249f1c349}" ma:internalName="Applicable_x0020_Department" ma:readOnly="false" ma:showField="Title" ma:web="39d213d4-f79c-4fbb-ae15-645e0b56d982">
      <xsd:complexType>
        <xsd:complexContent>
          <xsd:extension base="dms:MultiChoiceLookup">
            <xsd:sequence>
              <xsd:element name="Value" type="dms:Lookup" maxOccurs="unbounded" minOccurs="0" nillable="true"/>
            </xsd:sequence>
          </xsd:extension>
        </xsd:complexContent>
      </xsd:complexType>
    </xsd:element>
    <xsd:element name="File_x0020_Status" ma:index="7" nillable="true" ma:displayName="File Status" ma:description="Status indicates if a file is still being used under current operational conditions, as opposed to its version (whether a document is draft or final)." ma:format="RadioButtons" ma:indexed="true" ma:internalName="File_x0020_Status" ma:readOnly="false">
      <xsd:simpleType>
        <xsd:restriction base="dms:Choice">
          <xsd:enumeration value="Active"/>
          <xsd:enumeration value="Archive"/>
        </xsd:restriction>
      </xsd:simpleType>
    </xsd:element>
    <xsd:element name="Notes1" ma:index="8" nillable="true" ma:displayName="Notes" ma:description="Enter any additional relevant information about this file that is not captured in the other metadata fields. For example, is there a key external stakeholder or owner, an Effective Date that is different than the default file upload or modification date, e.g., for a compliance permit, or sent date for a deliverable,  if the file of record exists as a hard copy (e.g. a permit) include its hard copy location, etc." ma:internalName="Notes1" ma:readOnly="fals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Organization xmlns="3b822313-182c-4a15-92e0-9ecf626848ba"/>
    <File_x0020_Status xmlns="39d213d4-f79c-4fbb-ae15-645e0b56d982">Active</File_x0020_Status>
    <Applicable_x0020_Department xmlns="39d213d4-f79c-4fbb-ae15-645e0b56d982">
      <Value>152</Value>
    </Applicable_x0020_Department>
    <End_Date xmlns="3b822313-182c-4a15-92e0-9ecf626848ba" xsi:nil="true"/>
    <Facility xmlns="3b822313-182c-4a15-92e0-9ecf626848ba"/>
    <Program xmlns="3b822313-182c-4a15-92e0-9ecf626848ba">
      <Value>136</Value>
    </Program>
    <Notes1 xmlns="39d213d4-f79c-4fbb-ae15-645e0b56d982">Update as of 8/16/21</Notes1>
    <HSEMS_x0020_Element xmlns="3b822313-182c-4a15-92e0-9ecf626848ba"/>
  </documentManagement>
</p:properties>
</file>

<file path=customXml/itemProps1.xml><?xml version="1.0" encoding="utf-8"?>
<ds:datastoreItem xmlns:ds="http://schemas.openxmlformats.org/officeDocument/2006/customXml" ds:itemID="{E9491675-5C10-4198-940D-8337623EAF0F}">
  <ds:schemaRefs>
    <ds:schemaRef ds:uri="http://schemas.microsoft.com/sharepoint/v3/contenttype/forms"/>
  </ds:schemaRefs>
</ds:datastoreItem>
</file>

<file path=customXml/itemProps2.xml><?xml version="1.0" encoding="utf-8"?>
<ds:datastoreItem xmlns:ds="http://schemas.openxmlformats.org/officeDocument/2006/customXml" ds:itemID="{B4B3BEEE-1E38-441F-8E1C-9F69B6B097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822313-182c-4a15-92e0-9ecf626848ba"/>
    <ds:schemaRef ds:uri="39d213d4-f79c-4fbb-ae15-645e0b56d9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DDC4B80-D8A6-4147-B569-91C3AB43D62A}">
  <ds:schemaRefs>
    <ds:schemaRef ds:uri="http://schemas.microsoft.com/office/2006/documentManagement/types"/>
    <ds:schemaRef ds:uri="http://purl.org/dc/elements/1.1/"/>
    <ds:schemaRef ds:uri="3b822313-182c-4a15-92e0-9ecf626848ba"/>
    <ds:schemaRef ds:uri="http://purl.org/dc/dcmitype/"/>
    <ds:schemaRef ds:uri="http://www.w3.org/XML/1998/namespace"/>
    <ds:schemaRef ds:uri="http://purl.org/dc/terms/"/>
    <ds:schemaRef ds:uri="http://schemas.microsoft.com/office/2006/metadata/properties"/>
    <ds:schemaRef ds:uri="http://schemas.microsoft.com/office/infopath/2007/PartnerControls"/>
    <ds:schemaRef ds:uri="http://schemas.openxmlformats.org/package/2006/metadata/core-properties"/>
    <ds:schemaRef ds:uri="39d213d4-f79c-4fbb-ae15-645e0b56d982"/>
  </ds:schemaRefs>
</ds:datastoreItem>
</file>

<file path=docProps/app.xml><?xml version="1.0" encoding="utf-8"?>
<Properties xmlns="http://schemas.openxmlformats.org/officeDocument/2006/extended-properties" xmlns:vt="http://schemas.openxmlformats.org/officeDocument/2006/docPropsVTypes">
  <TotalTime>3880</TotalTime>
  <Words>765</Words>
  <Application>Microsoft Office PowerPoint</Application>
  <PresentationFormat>Widescreen</PresentationFormat>
  <Paragraphs>103</Paragraphs>
  <Slides>13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Asbestos Project Management May 2022 PMPD Training</vt:lpstr>
      <vt:lpstr>Objectives</vt:lpstr>
      <vt:lpstr>Background</vt:lpstr>
      <vt:lpstr>HS 16 Asbestos Management Program</vt:lpstr>
      <vt:lpstr>Project Management Guidance Documents</vt:lpstr>
      <vt:lpstr>Project Manager Responsibilities</vt:lpstr>
      <vt:lpstr>Project Manager Responsibilities – Newly Installed Materials</vt:lpstr>
      <vt:lpstr>Facility Manager Responsibilities</vt:lpstr>
      <vt:lpstr>Facility Asbestos Survey Webpage</vt:lpstr>
      <vt:lpstr>Asbestos Surveys</vt:lpstr>
      <vt:lpstr>Incidental Disturbance</vt:lpstr>
      <vt:lpstr>References and Resources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EHS2019 - Return to Campus Health and Safety Training for COVID-19 - 8-16-21 Update</dc:title>
  <dc:creator>Lindsay LaLonde</dc:creator>
  <cp:lastModifiedBy>Luke Thomas</cp:lastModifiedBy>
  <cp:revision>113</cp:revision>
  <cp:lastPrinted>2021-05-27T19:05:53Z</cp:lastPrinted>
  <dcterms:created xsi:type="dcterms:W3CDTF">2020-07-01T14:25:03Z</dcterms:created>
  <dcterms:modified xsi:type="dcterms:W3CDTF">2022-05-20T18:46:14Z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0x010109001D415EFDF499AC4A9E2C2616AD69721D00B326966A352A304097CB30B3DFC77FD3</vt:lpwstr>
  </property>
  <property fmtid="{D5CDD505-2E9C-101B-9397-08002B2CF9AE}" pid="3" name="File Status">
    <vt:lpwstr>Active</vt:lpwstr>
  </property>
  <property fmtid="{D5CDD505-2E9C-101B-9397-08002B2CF9AE}" pid="4" name="Applicable Department">
    <vt:lpwstr>152;#</vt:lpwstr>
  </property>
  <property fmtid="{D5CDD505-2E9C-101B-9397-08002B2CF9AE}" pid="5" name="Management Area">
    <vt:lpwstr>All Staff Presentations</vt:lpwstr>
  </property>
  <property fmtid="{D5CDD505-2E9C-101B-9397-08002B2CF9AE}" pid="6" name="Organization">
    <vt:lpwstr>223;#</vt:lpwstr>
  </property>
  <property fmtid="{D5CDD505-2E9C-101B-9397-08002B2CF9AE}" pid="7" name="Program">
    <vt:lpwstr>58;#</vt:lpwstr>
  </property>
</Properties>
</file>