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media/image10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6" r:id="rId2"/>
  </p:sldMasterIdLst>
  <p:notesMasterIdLst>
    <p:notesMasterId r:id="rId16"/>
  </p:notesMasterIdLst>
  <p:sldIdLst>
    <p:sldId id="256" r:id="rId3"/>
    <p:sldId id="573" r:id="rId4"/>
    <p:sldId id="568" r:id="rId5"/>
    <p:sldId id="587" r:id="rId6"/>
    <p:sldId id="269" r:id="rId7"/>
    <p:sldId id="576" r:id="rId8"/>
    <p:sldId id="580" r:id="rId9"/>
    <p:sldId id="577" r:id="rId10"/>
    <p:sldId id="583" r:id="rId11"/>
    <p:sldId id="584" r:id="rId12"/>
    <p:sldId id="523" r:id="rId13"/>
    <p:sldId id="371" r:id="rId14"/>
    <p:sldId id="586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8071" autoAdjust="0"/>
  </p:normalViewPr>
  <p:slideViewPr>
    <p:cSldViewPr>
      <p:cViewPr varScale="1">
        <p:scale>
          <a:sx n="89" d="100"/>
          <a:sy n="89" d="100"/>
        </p:scale>
        <p:origin x="148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638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 projects $265M total dollar value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to provide an overall update on construction activity for central campus this Summer - Notable construction activity on Central Campus, I will go into a little detail on each of these in follow up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22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7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99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2C65-BCAB-4C3A-B441-91951D1AAD6A}" type="datetime1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115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51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3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  <p:sldLayoutId id="2147483692" r:id="rId6"/>
    <p:sldLayoutId id="2147483716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23, 2022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81300"/>
            <a:ext cx="5029200" cy="647700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 Construction Updates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828800"/>
            <a:ext cx="8434915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Summer Construction Activity Overview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4191000"/>
            <a:ext cx="6453187" cy="3047978"/>
          </a:xfrm>
        </p:spPr>
        <p:txBody>
          <a:bodyPr/>
          <a:lstStyle/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PMPD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 23, 2022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797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B64C2-30D0-26DB-DF1A-2FE1CA11CC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000"/>
            <a:ext cx="9144000" cy="6096000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b="1" smtClean="0"/>
              <a:t>12</a:t>
            </a:fld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CF56C-640C-CA43-8895-E0E8A974CC7E}"/>
              </a:ext>
            </a:extLst>
          </p:cNvPr>
          <p:cNvSpPr txBox="1"/>
          <p:nvPr/>
        </p:nvSpPr>
        <p:spPr>
          <a:xfrm>
            <a:off x="152400" y="228600"/>
            <a:ext cx="840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Summer Construction Activity Overview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1738D2-4875-9A48-9958-FCBD5C7DFF91}"/>
              </a:ext>
            </a:extLst>
          </p:cNvPr>
          <p:cNvSpPr txBox="1"/>
          <p:nvPr/>
        </p:nvSpPr>
        <p:spPr>
          <a:xfrm>
            <a:off x="3124200" y="5867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Anabelle Taylor Low Roofs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6F5A85-0AEE-B143-9380-B4B835B4AEC1}"/>
              </a:ext>
            </a:extLst>
          </p:cNvPr>
          <p:cNvSpPr txBox="1"/>
          <p:nvPr/>
        </p:nvSpPr>
        <p:spPr>
          <a:xfrm>
            <a:off x="6248400" y="3352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 CHESS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9966E18-BBDD-544F-A565-24642F34DF67}"/>
              </a:ext>
            </a:extLst>
          </p:cNvPr>
          <p:cNvCxnSpPr>
            <a:cxnSpLocks/>
          </p:cNvCxnSpPr>
          <p:nvPr/>
        </p:nvCxnSpPr>
        <p:spPr>
          <a:xfrm flipV="1">
            <a:off x="6934200" y="3352800"/>
            <a:ext cx="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D19476-80E7-723B-A878-9324A618C1EB}"/>
              </a:ext>
            </a:extLst>
          </p:cNvPr>
          <p:cNvCxnSpPr>
            <a:cxnSpLocks/>
          </p:cNvCxnSpPr>
          <p:nvPr/>
        </p:nvCxnSpPr>
        <p:spPr>
          <a:xfrm>
            <a:off x="4038600" y="62484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BE09C8-3EF7-5EAC-73A3-96CC047219EC}"/>
              </a:ext>
            </a:extLst>
          </p:cNvPr>
          <p:cNvSpPr txBox="1"/>
          <p:nvPr/>
        </p:nvSpPr>
        <p:spPr>
          <a:xfrm>
            <a:off x="3276600" y="4876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 Roof &amp; Envelope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650A41-906C-587C-5A42-91EE05D012CE}"/>
              </a:ext>
            </a:extLst>
          </p:cNvPr>
          <p:cNvSpPr txBox="1"/>
          <p:nvPr/>
        </p:nvSpPr>
        <p:spPr>
          <a:xfrm>
            <a:off x="1981200" y="4191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Feeney Way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DB55E4-55E4-72DC-A04E-8803684C4BFE}"/>
              </a:ext>
            </a:extLst>
          </p:cNvPr>
          <p:cNvSpPr txBox="1"/>
          <p:nvPr/>
        </p:nvSpPr>
        <p:spPr>
          <a:xfrm>
            <a:off x="228600" y="3733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 Bridge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40984C-47D4-89D3-F94D-55AEA7504261}"/>
              </a:ext>
            </a:extLst>
          </p:cNvPr>
          <p:cNvSpPr txBox="1"/>
          <p:nvPr/>
        </p:nvSpPr>
        <p:spPr>
          <a:xfrm>
            <a:off x="8229600" y="19812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C1566E-DA6C-7DCB-F5DD-C6750C1103FC}"/>
              </a:ext>
            </a:extLst>
          </p:cNvPr>
          <p:cNvSpPr txBox="1"/>
          <p:nvPr/>
        </p:nvSpPr>
        <p:spPr>
          <a:xfrm>
            <a:off x="7772400" y="1295400"/>
            <a:ext cx="1080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CUBO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E69170-DC74-5301-DE34-47165771F24A}"/>
              </a:ext>
            </a:extLst>
          </p:cNvPr>
          <p:cNvSpPr/>
          <p:nvPr/>
        </p:nvSpPr>
        <p:spPr>
          <a:xfrm>
            <a:off x="7175863" y="748937"/>
            <a:ext cx="649105" cy="3140314"/>
          </a:xfrm>
          <a:custGeom>
            <a:avLst/>
            <a:gdLst>
              <a:gd name="connsiteX0" fmla="*/ 0 w 649105"/>
              <a:gd name="connsiteY0" fmla="*/ 0 h 3140314"/>
              <a:gd name="connsiteX1" fmla="*/ 287383 w 649105"/>
              <a:gd name="connsiteY1" fmla="*/ 574766 h 3140314"/>
              <a:gd name="connsiteX2" fmla="*/ 522514 w 649105"/>
              <a:gd name="connsiteY2" fmla="*/ 1053737 h 3140314"/>
              <a:gd name="connsiteX3" fmla="*/ 644434 w 649105"/>
              <a:gd name="connsiteY3" fmla="*/ 1489166 h 3140314"/>
              <a:gd name="connsiteX4" fmla="*/ 618308 w 649105"/>
              <a:gd name="connsiteY4" fmla="*/ 1724297 h 3140314"/>
              <a:gd name="connsiteX5" fmla="*/ 566057 w 649105"/>
              <a:gd name="connsiteY5" fmla="*/ 1985554 h 3140314"/>
              <a:gd name="connsiteX6" fmla="*/ 374468 w 649105"/>
              <a:gd name="connsiteY6" fmla="*/ 2151017 h 3140314"/>
              <a:gd name="connsiteX7" fmla="*/ 165463 w 649105"/>
              <a:gd name="connsiteY7" fmla="*/ 2272937 h 3140314"/>
              <a:gd name="connsiteX8" fmla="*/ 87086 w 649105"/>
              <a:gd name="connsiteY8" fmla="*/ 2455817 h 3140314"/>
              <a:gd name="connsiteX9" fmla="*/ 104503 w 649105"/>
              <a:gd name="connsiteY9" fmla="*/ 2682240 h 3140314"/>
              <a:gd name="connsiteX10" fmla="*/ 121920 w 649105"/>
              <a:gd name="connsiteY10" fmla="*/ 2908663 h 3140314"/>
              <a:gd name="connsiteX11" fmla="*/ 130628 w 649105"/>
              <a:gd name="connsiteY11" fmla="*/ 3126377 h 3140314"/>
              <a:gd name="connsiteX12" fmla="*/ 121920 w 649105"/>
              <a:gd name="connsiteY12" fmla="*/ 3100252 h 314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105" h="3140314">
                <a:moveTo>
                  <a:pt x="0" y="0"/>
                </a:moveTo>
                <a:lnTo>
                  <a:pt x="287383" y="574766"/>
                </a:lnTo>
                <a:cubicBezTo>
                  <a:pt x="374469" y="750389"/>
                  <a:pt x="463005" y="901337"/>
                  <a:pt x="522514" y="1053737"/>
                </a:cubicBezTo>
                <a:cubicBezTo>
                  <a:pt x="582023" y="1206137"/>
                  <a:pt x="628468" y="1377406"/>
                  <a:pt x="644434" y="1489166"/>
                </a:cubicBezTo>
                <a:cubicBezTo>
                  <a:pt x="660400" y="1600926"/>
                  <a:pt x="631371" y="1641566"/>
                  <a:pt x="618308" y="1724297"/>
                </a:cubicBezTo>
                <a:cubicBezTo>
                  <a:pt x="605245" y="1807028"/>
                  <a:pt x="606697" y="1914434"/>
                  <a:pt x="566057" y="1985554"/>
                </a:cubicBezTo>
                <a:cubicBezTo>
                  <a:pt x="525417" y="2056674"/>
                  <a:pt x="441234" y="2103120"/>
                  <a:pt x="374468" y="2151017"/>
                </a:cubicBezTo>
                <a:cubicBezTo>
                  <a:pt x="307702" y="2198914"/>
                  <a:pt x="213360" y="2222137"/>
                  <a:pt x="165463" y="2272937"/>
                </a:cubicBezTo>
                <a:cubicBezTo>
                  <a:pt x="117566" y="2323737"/>
                  <a:pt x="97246" y="2387600"/>
                  <a:pt x="87086" y="2455817"/>
                </a:cubicBezTo>
                <a:cubicBezTo>
                  <a:pt x="76926" y="2524034"/>
                  <a:pt x="104503" y="2682240"/>
                  <a:pt x="104503" y="2682240"/>
                </a:cubicBezTo>
                <a:cubicBezTo>
                  <a:pt x="110309" y="2757714"/>
                  <a:pt x="117566" y="2834640"/>
                  <a:pt x="121920" y="2908663"/>
                </a:cubicBezTo>
                <a:cubicBezTo>
                  <a:pt x="126274" y="2982686"/>
                  <a:pt x="130628" y="3094446"/>
                  <a:pt x="130628" y="3126377"/>
                </a:cubicBezTo>
                <a:cubicBezTo>
                  <a:pt x="130628" y="3158308"/>
                  <a:pt x="126274" y="3129280"/>
                  <a:pt x="121920" y="3100252"/>
                </a:cubicBezTo>
              </a:path>
            </a:pathLst>
          </a:cu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6CB3F0-9B3B-D4E7-5BCE-6A2FF18ED680}"/>
              </a:ext>
            </a:extLst>
          </p:cNvPr>
          <p:cNvCxnSpPr>
            <a:cxnSpLocks/>
          </p:cNvCxnSpPr>
          <p:nvPr/>
        </p:nvCxnSpPr>
        <p:spPr>
          <a:xfrm flipH="1">
            <a:off x="7848600" y="21336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D823C2-0E89-DEBB-78E1-31AE583EC2A9}"/>
              </a:ext>
            </a:extLst>
          </p:cNvPr>
          <p:cNvCxnSpPr>
            <a:cxnSpLocks/>
          </p:cNvCxnSpPr>
          <p:nvPr/>
        </p:nvCxnSpPr>
        <p:spPr>
          <a:xfrm flipV="1">
            <a:off x="8458200" y="1219200"/>
            <a:ext cx="228600" cy="2286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58213F3-3A87-8734-6412-DA1F6BA1C154}"/>
              </a:ext>
            </a:extLst>
          </p:cNvPr>
          <p:cNvSpPr txBox="1"/>
          <p:nvPr/>
        </p:nvSpPr>
        <p:spPr>
          <a:xfrm>
            <a:off x="4724400" y="18288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Atkinson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B58054-1EF9-E5C6-D229-8118BAA5E7E2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5420451" y="2037923"/>
            <a:ext cx="80463" cy="52022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5E7275F-D422-8D94-22F8-60FFBFDB2BF2}"/>
              </a:ext>
            </a:extLst>
          </p:cNvPr>
          <p:cNvCxnSpPr>
            <a:cxnSpLocks/>
          </p:cNvCxnSpPr>
          <p:nvPr/>
        </p:nvCxnSpPr>
        <p:spPr>
          <a:xfrm flipV="1">
            <a:off x="2514600" y="4419600"/>
            <a:ext cx="609600" cy="1524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AD357E-2A7A-8369-AB1F-469058F8E3C6}"/>
              </a:ext>
            </a:extLst>
          </p:cNvPr>
          <p:cNvCxnSpPr>
            <a:cxnSpLocks/>
          </p:cNvCxnSpPr>
          <p:nvPr/>
        </p:nvCxnSpPr>
        <p:spPr>
          <a:xfrm>
            <a:off x="914400" y="4114800"/>
            <a:ext cx="0" cy="3810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EB63A77-95D3-1675-6AE7-6867C385A745}"/>
              </a:ext>
            </a:extLst>
          </p:cNvPr>
          <p:cNvSpPr txBox="1"/>
          <p:nvPr/>
        </p:nvSpPr>
        <p:spPr>
          <a:xfrm>
            <a:off x="1447800" y="19913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NCRE Completed 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642742-F91F-61D8-E861-0C1E108ECC40}"/>
              </a:ext>
            </a:extLst>
          </p:cNvPr>
          <p:cNvSpPr txBox="1"/>
          <p:nvPr/>
        </p:nvSpPr>
        <p:spPr>
          <a:xfrm>
            <a:off x="2286000" y="2971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Balch Hall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EE86384-2A77-C0F5-FF6E-E792FEB462C2}"/>
              </a:ext>
            </a:extLst>
          </p:cNvPr>
          <p:cNvSpPr/>
          <p:nvPr/>
        </p:nvSpPr>
        <p:spPr>
          <a:xfrm>
            <a:off x="6781800" y="3124200"/>
            <a:ext cx="193675" cy="190500"/>
          </a:xfrm>
          <a:custGeom>
            <a:avLst/>
            <a:gdLst>
              <a:gd name="connsiteX0" fmla="*/ 161925 w 193675"/>
              <a:gd name="connsiteY0" fmla="*/ 3175 h 190500"/>
              <a:gd name="connsiteX1" fmla="*/ 0 w 193675"/>
              <a:gd name="connsiteY1" fmla="*/ 0 h 190500"/>
              <a:gd name="connsiteX2" fmla="*/ 19050 w 193675"/>
              <a:gd name="connsiteY2" fmla="*/ 114300 h 190500"/>
              <a:gd name="connsiteX3" fmla="*/ 98425 w 193675"/>
              <a:gd name="connsiteY3" fmla="*/ 190500 h 190500"/>
              <a:gd name="connsiteX4" fmla="*/ 193675 w 193675"/>
              <a:gd name="connsiteY4" fmla="*/ 171450 h 190500"/>
              <a:gd name="connsiteX5" fmla="*/ 161925 w 193675"/>
              <a:gd name="connsiteY5" fmla="*/ 3175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75" h="190500">
                <a:moveTo>
                  <a:pt x="161925" y="3175"/>
                </a:moveTo>
                <a:lnTo>
                  <a:pt x="0" y="0"/>
                </a:lnTo>
                <a:lnTo>
                  <a:pt x="19050" y="114300"/>
                </a:lnTo>
                <a:lnTo>
                  <a:pt x="98425" y="190500"/>
                </a:lnTo>
                <a:lnTo>
                  <a:pt x="193675" y="171450"/>
                </a:lnTo>
                <a:lnTo>
                  <a:pt x="161925" y="31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389134FC-F158-C708-B0B6-D1248DAB0BF6}"/>
              </a:ext>
            </a:extLst>
          </p:cNvPr>
          <p:cNvSpPr/>
          <p:nvPr/>
        </p:nvSpPr>
        <p:spPr>
          <a:xfrm>
            <a:off x="8423275" y="1057275"/>
            <a:ext cx="469900" cy="206375"/>
          </a:xfrm>
          <a:custGeom>
            <a:avLst/>
            <a:gdLst>
              <a:gd name="connsiteX0" fmla="*/ 0 w 469900"/>
              <a:gd name="connsiteY0" fmla="*/ 142875 h 206375"/>
              <a:gd name="connsiteX1" fmla="*/ 73025 w 469900"/>
              <a:gd name="connsiteY1" fmla="*/ 0 h 206375"/>
              <a:gd name="connsiteX2" fmla="*/ 469900 w 469900"/>
              <a:gd name="connsiteY2" fmla="*/ 85725 h 206375"/>
              <a:gd name="connsiteX3" fmla="*/ 400050 w 469900"/>
              <a:gd name="connsiteY3" fmla="*/ 206375 h 206375"/>
              <a:gd name="connsiteX4" fmla="*/ 0 w 469900"/>
              <a:gd name="connsiteY4" fmla="*/ 142875 h 20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206375">
                <a:moveTo>
                  <a:pt x="0" y="142875"/>
                </a:moveTo>
                <a:lnTo>
                  <a:pt x="73025" y="0"/>
                </a:lnTo>
                <a:lnTo>
                  <a:pt x="469900" y="85725"/>
                </a:lnTo>
                <a:lnTo>
                  <a:pt x="400050" y="206375"/>
                </a:lnTo>
                <a:lnTo>
                  <a:pt x="0" y="1428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9678A90A-96E4-C82E-6195-E078FFB2C7DB}"/>
              </a:ext>
            </a:extLst>
          </p:cNvPr>
          <p:cNvSpPr/>
          <p:nvPr/>
        </p:nvSpPr>
        <p:spPr>
          <a:xfrm>
            <a:off x="4099810" y="5377721"/>
            <a:ext cx="554636" cy="337279"/>
          </a:xfrm>
          <a:custGeom>
            <a:avLst/>
            <a:gdLst>
              <a:gd name="connsiteX0" fmla="*/ 59960 w 554636"/>
              <a:gd name="connsiteY0" fmla="*/ 0 h 337279"/>
              <a:gd name="connsiteX1" fmla="*/ 0 w 554636"/>
              <a:gd name="connsiteY1" fmla="*/ 93689 h 337279"/>
              <a:gd name="connsiteX2" fmla="*/ 307298 w 554636"/>
              <a:gd name="connsiteY2" fmla="*/ 221105 h 337279"/>
              <a:gd name="connsiteX3" fmla="*/ 277318 w 554636"/>
              <a:gd name="connsiteY3" fmla="*/ 284813 h 337279"/>
              <a:gd name="connsiteX4" fmla="*/ 397239 w 554636"/>
              <a:gd name="connsiteY4" fmla="*/ 337279 h 337279"/>
              <a:gd name="connsiteX5" fmla="*/ 442210 w 554636"/>
              <a:gd name="connsiteY5" fmla="*/ 258581 h 337279"/>
              <a:gd name="connsiteX6" fmla="*/ 430967 w 554636"/>
              <a:gd name="connsiteY6" fmla="*/ 198620 h 337279"/>
              <a:gd name="connsiteX7" fmla="*/ 554636 w 554636"/>
              <a:gd name="connsiteY7" fmla="*/ 48718 h 337279"/>
              <a:gd name="connsiteX8" fmla="*/ 453452 w 554636"/>
              <a:gd name="connsiteY8" fmla="*/ 22486 h 337279"/>
              <a:gd name="connsiteX9" fmla="*/ 356016 w 554636"/>
              <a:gd name="connsiteY9" fmla="*/ 153649 h 337279"/>
              <a:gd name="connsiteX10" fmla="*/ 59960 w 554636"/>
              <a:gd name="connsiteY10" fmla="*/ 0 h 33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636" h="337279">
                <a:moveTo>
                  <a:pt x="59960" y="0"/>
                </a:moveTo>
                <a:lnTo>
                  <a:pt x="0" y="93689"/>
                </a:lnTo>
                <a:lnTo>
                  <a:pt x="307298" y="221105"/>
                </a:lnTo>
                <a:lnTo>
                  <a:pt x="277318" y="284813"/>
                </a:lnTo>
                <a:lnTo>
                  <a:pt x="397239" y="337279"/>
                </a:lnTo>
                <a:lnTo>
                  <a:pt x="442210" y="258581"/>
                </a:lnTo>
                <a:lnTo>
                  <a:pt x="430967" y="198620"/>
                </a:lnTo>
                <a:lnTo>
                  <a:pt x="554636" y="48718"/>
                </a:lnTo>
                <a:lnTo>
                  <a:pt x="453452" y="22486"/>
                </a:lnTo>
                <a:lnTo>
                  <a:pt x="356016" y="153649"/>
                </a:lnTo>
                <a:lnTo>
                  <a:pt x="5996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9D0E610F-277C-D793-8E72-AAD0A80021A1}"/>
              </a:ext>
            </a:extLst>
          </p:cNvPr>
          <p:cNvSpPr/>
          <p:nvPr/>
        </p:nvSpPr>
        <p:spPr>
          <a:xfrm>
            <a:off x="1730375" y="2847975"/>
            <a:ext cx="450850" cy="339725"/>
          </a:xfrm>
          <a:custGeom>
            <a:avLst/>
            <a:gdLst>
              <a:gd name="connsiteX0" fmla="*/ 79375 w 450850"/>
              <a:gd name="connsiteY0" fmla="*/ 15875 h 339725"/>
              <a:gd name="connsiteX1" fmla="*/ 66675 w 450850"/>
              <a:gd name="connsiteY1" fmla="*/ 50800 h 339725"/>
              <a:gd name="connsiteX2" fmla="*/ 0 w 450850"/>
              <a:gd name="connsiteY2" fmla="*/ 50800 h 339725"/>
              <a:gd name="connsiteX3" fmla="*/ 25400 w 450850"/>
              <a:gd name="connsiteY3" fmla="*/ 149225 h 339725"/>
              <a:gd name="connsiteX4" fmla="*/ 107950 w 450850"/>
              <a:gd name="connsiteY4" fmla="*/ 127000 h 339725"/>
              <a:gd name="connsiteX5" fmla="*/ 111125 w 450850"/>
              <a:gd name="connsiteY5" fmla="*/ 177800 h 339725"/>
              <a:gd name="connsiteX6" fmla="*/ 53975 w 450850"/>
              <a:gd name="connsiteY6" fmla="*/ 187325 h 339725"/>
              <a:gd name="connsiteX7" fmla="*/ 44450 w 450850"/>
              <a:gd name="connsiteY7" fmla="*/ 222250 h 339725"/>
              <a:gd name="connsiteX8" fmla="*/ 44450 w 450850"/>
              <a:gd name="connsiteY8" fmla="*/ 307975 h 339725"/>
              <a:gd name="connsiteX9" fmla="*/ 120650 w 450850"/>
              <a:gd name="connsiteY9" fmla="*/ 339725 h 339725"/>
              <a:gd name="connsiteX10" fmla="*/ 171450 w 450850"/>
              <a:gd name="connsiteY10" fmla="*/ 330200 h 339725"/>
              <a:gd name="connsiteX11" fmla="*/ 184150 w 450850"/>
              <a:gd name="connsiteY11" fmla="*/ 282575 h 339725"/>
              <a:gd name="connsiteX12" fmla="*/ 381000 w 450850"/>
              <a:gd name="connsiteY12" fmla="*/ 273050 h 339725"/>
              <a:gd name="connsiteX13" fmla="*/ 419100 w 450850"/>
              <a:gd name="connsiteY13" fmla="*/ 314325 h 339725"/>
              <a:gd name="connsiteX14" fmla="*/ 450850 w 450850"/>
              <a:gd name="connsiteY14" fmla="*/ 276225 h 339725"/>
              <a:gd name="connsiteX15" fmla="*/ 450850 w 450850"/>
              <a:gd name="connsiteY15" fmla="*/ 231775 h 339725"/>
              <a:gd name="connsiteX16" fmla="*/ 450850 w 450850"/>
              <a:gd name="connsiteY16" fmla="*/ 196850 h 339725"/>
              <a:gd name="connsiteX17" fmla="*/ 419100 w 450850"/>
              <a:gd name="connsiteY17" fmla="*/ 63500 h 339725"/>
              <a:gd name="connsiteX18" fmla="*/ 450850 w 450850"/>
              <a:gd name="connsiteY18" fmla="*/ 66675 h 339725"/>
              <a:gd name="connsiteX19" fmla="*/ 403225 w 450850"/>
              <a:gd name="connsiteY19" fmla="*/ 0 h 339725"/>
              <a:gd name="connsiteX20" fmla="*/ 263525 w 450850"/>
              <a:gd name="connsiteY20" fmla="*/ 12700 h 339725"/>
              <a:gd name="connsiteX21" fmla="*/ 285750 w 450850"/>
              <a:gd name="connsiteY21" fmla="*/ 120650 h 339725"/>
              <a:gd name="connsiteX22" fmla="*/ 355600 w 450850"/>
              <a:gd name="connsiteY22" fmla="*/ 120650 h 339725"/>
              <a:gd name="connsiteX23" fmla="*/ 358775 w 450850"/>
              <a:gd name="connsiteY23" fmla="*/ 177800 h 339725"/>
              <a:gd name="connsiteX24" fmla="*/ 200025 w 450850"/>
              <a:gd name="connsiteY24" fmla="*/ 196850 h 339725"/>
              <a:gd name="connsiteX25" fmla="*/ 174625 w 450850"/>
              <a:gd name="connsiteY25" fmla="*/ 41275 h 339725"/>
              <a:gd name="connsiteX26" fmla="*/ 139700 w 450850"/>
              <a:gd name="connsiteY26" fmla="*/ 15875 h 339725"/>
              <a:gd name="connsiteX27" fmla="*/ 79375 w 450850"/>
              <a:gd name="connsiteY27" fmla="*/ 158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0850" h="339725">
                <a:moveTo>
                  <a:pt x="79375" y="15875"/>
                </a:moveTo>
                <a:lnTo>
                  <a:pt x="66675" y="50800"/>
                </a:lnTo>
                <a:lnTo>
                  <a:pt x="0" y="50800"/>
                </a:lnTo>
                <a:lnTo>
                  <a:pt x="25400" y="149225"/>
                </a:lnTo>
                <a:lnTo>
                  <a:pt x="107950" y="127000"/>
                </a:lnTo>
                <a:lnTo>
                  <a:pt x="111125" y="177800"/>
                </a:lnTo>
                <a:lnTo>
                  <a:pt x="53975" y="187325"/>
                </a:lnTo>
                <a:lnTo>
                  <a:pt x="44450" y="222250"/>
                </a:lnTo>
                <a:lnTo>
                  <a:pt x="44450" y="307975"/>
                </a:lnTo>
                <a:lnTo>
                  <a:pt x="120650" y="339725"/>
                </a:lnTo>
                <a:lnTo>
                  <a:pt x="171450" y="330200"/>
                </a:lnTo>
                <a:lnTo>
                  <a:pt x="184150" y="282575"/>
                </a:lnTo>
                <a:lnTo>
                  <a:pt x="381000" y="273050"/>
                </a:lnTo>
                <a:lnTo>
                  <a:pt x="419100" y="314325"/>
                </a:lnTo>
                <a:lnTo>
                  <a:pt x="450850" y="276225"/>
                </a:lnTo>
                <a:lnTo>
                  <a:pt x="450850" y="231775"/>
                </a:lnTo>
                <a:lnTo>
                  <a:pt x="450850" y="196850"/>
                </a:lnTo>
                <a:lnTo>
                  <a:pt x="419100" y="63500"/>
                </a:lnTo>
                <a:lnTo>
                  <a:pt x="450850" y="66675"/>
                </a:lnTo>
                <a:lnTo>
                  <a:pt x="403225" y="0"/>
                </a:lnTo>
                <a:lnTo>
                  <a:pt x="263525" y="12700"/>
                </a:lnTo>
                <a:lnTo>
                  <a:pt x="285750" y="120650"/>
                </a:lnTo>
                <a:lnTo>
                  <a:pt x="355600" y="120650"/>
                </a:lnTo>
                <a:lnTo>
                  <a:pt x="358775" y="177800"/>
                </a:lnTo>
                <a:lnTo>
                  <a:pt x="200025" y="196850"/>
                </a:lnTo>
                <a:lnTo>
                  <a:pt x="174625" y="41275"/>
                </a:lnTo>
                <a:lnTo>
                  <a:pt x="139700" y="15875"/>
                </a:lnTo>
                <a:lnTo>
                  <a:pt x="79375" y="15875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4E91B5E-483C-853A-EC48-614A93A934D0}"/>
              </a:ext>
            </a:extLst>
          </p:cNvPr>
          <p:cNvCxnSpPr>
            <a:cxnSpLocks/>
          </p:cNvCxnSpPr>
          <p:nvPr/>
        </p:nvCxnSpPr>
        <p:spPr>
          <a:xfrm>
            <a:off x="457200" y="4343400"/>
            <a:ext cx="533400" cy="228600"/>
          </a:xfrm>
          <a:prstGeom prst="line">
            <a:avLst/>
          </a:prstGeom>
          <a:ln w="76200">
            <a:solidFill>
              <a:srgbClr val="FF0000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B12891D-21AD-873F-889F-B2FC78D4AF90}"/>
              </a:ext>
            </a:extLst>
          </p:cNvPr>
          <p:cNvSpPr txBox="1"/>
          <p:nvPr/>
        </p:nvSpPr>
        <p:spPr>
          <a:xfrm>
            <a:off x="5105400" y="11430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Guterman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A13D65E-8AB1-A421-822B-B0EDC9E042A1}"/>
              </a:ext>
            </a:extLst>
          </p:cNvPr>
          <p:cNvCxnSpPr>
            <a:cxnSpLocks/>
          </p:cNvCxnSpPr>
          <p:nvPr/>
        </p:nvCxnSpPr>
        <p:spPr>
          <a:xfrm flipV="1">
            <a:off x="6096000" y="1143000"/>
            <a:ext cx="68580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88D79DF-6EEE-9EE8-B511-2DEDBF7CFC54}"/>
              </a:ext>
            </a:extLst>
          </p:cNvPr>
          <p:cNvSpPr txBox="1"/>
          <p:nvPr/>
        </p:nvSpPr>
        <p:spPr>
          <a:xfrm>
            <a:off x="3505200" y="23622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 Project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EDD4072-BAC5-752A-4942-8B103414891C}"/>
              </a:ext>
            </a:extLst>
          </p:cNvPr>
          <p:cNvCxnSpPr>
            <a:cxnSpLocks/>
          </p:cNvCxnSpPr>
          <p:nvPr/>
        </p:nvCxnSpPr>
        <p:spPr>
          <a:xfrm>
            <a:off x="4191000" y="2690919"/>
            <a:ext cx="838200" cy="128481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828C7981-4D98-01DD-0066-FBAD2B770D11}"/>
              </a:ext>
            </a:extLst>
          </p:cNvPr>
          <p:cNvSpPr/>
          <p:nvPr/>
        </p:nvSpPr>
        <p:spPr>
          <a:xfrm>
            <a:off x="4376057" y="6346371"/>
            <a:ext cx="653143" cy="391886"/>
          </a:xfrm>
          <a:custGeom>
            <a:avLst/>
            <a:gdLst>
              <a:gd name="connsiteX0" fmla="*/ 0 w 653143"/>
              <a:gd name="connsiteY0" fmla="*/ 0 h 391886"/>
              <a:gd name="connsiteX1" fmla="*/ 206829 w 653143"/>
              <a:gd name="connsiteY1" fmla="*/ 130629 h 391886"/>
              <a:gd name="connsiteX2" fmla="*/ 478972 w 653143"/>
              <a:gd name="connsiteY2" fmla="*/ 239486 h 391886"/>
              <a:gd name="connsiteX3" fmla="*/ 653143 w 653143"/>
              <a:gd name="connsiteY3" fmla="*/ 293915 h 391886"/>
              <a:gd name="connsiteX4" fmla="*/ 544286 w 653143"/>
              <a:gd name="connsiteY4" fmla="*/ 391886 h 391886"/>
              <a:gd name="connsiteX5" fmla="*/ 130629 w 653143"/>
              <a:gd name="connsiteY5" fmla="*/ 206829 h 391886"/>
              <a:gd name="connsiteX6" fmla="*/ 10886 w 653143"/>
              <a:gd name="connsiteY6" fmla="*/ 76200 h 391886"/>
              <a:gd name="connsiteX7" fmla="*/ 0 w 653143"/>
              <a:gd name="connsiteY7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143" h="391886">
                <a:moveTo>
                  <a:pt x="0" y="0"/>
                </a:moveTo>
                <a:lnTo>
                  <a:pt x="206829" y="130629"/>
                </a:lnTo>
                <a:lnTo>
                  <a:pt x="478972" y="239486"/>
                </a:lnTo>
                <a:lnTo>
                  <a:pt x="653143" y="293915"/>
                </a:lnTo>
                <a:lnTo>
                  <a:pt x="544286" y="391886"/>
                </a:lnTo>
                <a:lnTo>
                  <a:pt x="130629" y="206829"/>
                </a:lnTo>
                <a:lnTo>
                  <a:pt x="10886" y="762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284E48-A72C-B5DB-CE9C-265587E0C4BC}"/>
              </a:ext>
            </a:extLst>
          </p:cNvPr>
          <p:cNvSpPr txBox="1"/>
          <p:nvPr/>
        </p:nvSpPr>
        <p:spPr>
          <a:xfrm>
            <a:off x="3581400" y="647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717D86-BBD6-0277-38EC-2CE0398FB85E}"/>
              </a:ext>
            </a:extLst>
          </p:cNvPr>
          <p:cNvCxnSpPr>
            <a:cxnSpLocks/>
          </p:cNvCxnSpPr>
          <p:nvPr/>
        </p:nvCxnSpPr>
        <p:spPr>
          <a:xfrm>
            <a:off x="4191000" y="6629400"/>
            <a:ext cx="3810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DCA3BA1-F23F-CAE9-E3F1-7CCE71D5DBEE}"/>
              </a:ext>
            </a:extLst>
          </p:cNvPr>
          <p:cNvSpPr txBox="1"/>
          <p:nvPr/>
        </p:nvSpPr>
        <p:spPr>
          <a:xfrm>
            <a:off x="4419600" y="2209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 Hall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AE5CF7-1543-7209-03B1-174978B45CA7}"/>
              </a:ext>
            </a:extLst>
          </p:cNvPr>
          <p:cNvCxnSpPr>
            <a:cxnSpLocks/>
          </p:cNvCxnSpPr>
          <p:nvPr/>
        </p:nvCxnSpPr>
        <p:spPr>
          <a:xfrm>
            <a:off x="4876800" y="2438400"/>
            <a:ext cx="381000" cy="3048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DDACB183-BA34-74D8-A669-CDCA244F4558}"/>
              </a:ext>
            </a:extLst>
          </p:cNvPr>
          <p:cNvSpPr/>
          <p:nvPr/>
        </p:nvSpPr>
        <p:spPr>
          <a:xfrm>
            <a:off x="4655127" y="5181600"/>
            <a:ext cx="145473" cy="182554"/>
          </a:xfrm>
          <a:custGeom>
            <a:avLst/>
            <a:gdLst>
              <a:gd name="connsiteX0" fmla="*/ 112467 w 303170"/>
              <a:gd name="connsiteY0" fmla="*/ 0 h 259161"/>
              <a:gd name="connsiteX1" fmla="*/ 303170 w 303170"/>
              <a:gd name="connsiteY1" fmla="*/ 88017 h 259161"/>
              <a:gd name="connsiteX2" fmla="*/ 180924 w 303170"/>
              <a:gd name="connsiteY2" fmla="*/ 259161 h 259161"/>
              <a:gd name="connsiteX3" fmla="*/ 0 w 303170"/>
              <a:gd name="connsiteY3" fmla="*/ 190703 h 259161"/>
              <a:gd name="connsiteX4" fmla="*/ 112467 w 303170"/>
              <a:gd name="connsiteY4" fmla="*/ 0 h 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0" h="259161">
                <a:moveTo>
                  <a:pt x="112467" y="0"/>
                </a:moveTo>
                <a:lnTo>
                  <a:pt x="303170" y="88017"/>
                </a:lnTo>
                <a:lnTo>
                  <a:pt x="180924" y="259161"/>
                </a:lnTo>
                <a:lnTo>
                  <a:pt x="0" y="190703"/>
                </a:lnTo>
                <a:lnTo>
                  <a:pt x="112467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1ABF92-FA1F-7C9B-815C-E3B9E011FE64}"/>
              </a:ext>
            </a:extLst>
          </p:cNvPr>
          <p:cNvSpPr txBox="1"/>
          <p:nvPr/>
        </p:nvSpPr>
        <p:spPr>
          <a:xfrm>
            <a:off x="5029200" y="5181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Sage Hall Dining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0DBBC50-3C97-A39E-3D78-FECBB237D257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5257800"/>
            <a:ext cx="228600" cy="7620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99A8ACED-D31E-0194-E983-0BCBF442E1B7}"/>
              </a:ext>
            </a:extLst>
          </p:cNvPr>
          <p:cNvSpPr/>
          <p:nvPr/>
        </p:nvSpPr>
        <p:spPr>
          <a:xfrm>
            <a:off x="3135087" y="3886200"/>
            <a:ext cx="141514" cy="104847"/>
          </a:xfrm>
          <a:custGeom>
            <a:avLst/>
            <a:gdLst>
              <a:gd name="connsiteX0" fmla="*/ 0 w 261257"/>
              <a:gd name="connsiteY0" fmla="*/ 130628 h 213131"/>
              <a:gd name="connsiteX1" fmla="*/ 185630 w 261257"/>
              <a:gd name="connsiteY1" fmla="*/ 213131 h 213131"/>
              <a:gd name="connsiteX2" fmla="*/ 261257 w 261257"/>
              <a:gd name="connsiteY2" fmla="*/ 130628 h 213131"/>
              <a:gd name="connsiteX3" fmla="*/ 223443 w 261257"/>
              <a:gd name="connsiteY3" fmla="*/ 85940 h 213131"/>
              <a:gd name="connsiteX4" fmla="*/ 254382 w 261257"/>
              <a:gd name="connsiteY4" fmla="*/ 27501 h 213131"/>
              <a:gd name="connsiteX5" fmla="*/ 209693 w 261257"/>
              <a:gd name="connsiteY5" fmla="*/ 0 h 213131"/>
              <a:gd name="connsiteX6" fmla="*/ 0 w 261257"/>
              <a:gd name="connsiteY6" fmla="*/ 130628 h 21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57" h="213131">
                <a:moveTo>
                  <a:pt x="0" y="130628"/>
                </a:moveTo>
                <a:lnTo>
                  <a:pt x="185630" y="213131"/>
                </a:lnTo>
                <a:lnTo>
                  <a:pt x="261257" y="130628"/>
                </a:lnTo>
                <a:lnTo>
                  <a:pt x="223443" y="85940"/>
                </a:lnTo>
                <a:lnTo>
                  <a:pt x="254382" y="27501"/>
                </a:lnTo>
                <a:lnTo>
                  <a:pt x="209693" y="0"/>
                </a:lnTo>
                <a:lnTo>
                  <a:pt x="0" y="130628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1E3D64-0325-A1F5-4A56-D7D94AD69251}"/>
              </a:ext>
            </a:extLst>
          </p:cNvPr>
          <p:cNvSpPr txBox="1"/>
          <p:nvPr/>
        </p:nvSpPr>
        <p:spPr>
          <a:xfrm>
            <a:off x="3581400" y="3581400"/>
            <a:ext cx="108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Rockefeller 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CE3086-9065-68D5-6844-4A0074A96473}"/>
              </a:ext>
            </a:extLst>
          </p:cNvPr>
          <p:cNvCxnSpPr>
            <a:cxnSpLocks/>
          </p:cNvCxnSpPr>
          <p:nvPr/>
        </p:nvCxnSpPr>
        <p:spPr>
          <a:xfrm flipH="1">
            <a:off x="1981200" y="3124200"/>
            <a:ext cx="304800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CAC5EA-5EFB-2CCC-EF36-8289A84172F7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3256118" y="3733800"/>
            <a:ext cx="325282" cy="194677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DDB1174F-51DB-D1E9-AB25-C513E63F2C02}"/>
              </a:ext>
            </a:extLst>
          </p:cNvPr>
          <p:cNvSpPr/>
          <p:nvPr/>
        </p:nvSpPr>
        <p:spPr>
          <a:xfrm>
            <a:off x="5167086" y="2485571"/>
            <a:ext cx="573314" cy="275772"/>
          </a:xfrm>
          <a:custGeom>
            <a:avLst/>
            <a:gdLst>
              <a:gd name="connsiteX0" fmla="*/ 293914 w 573314"/>
              <a:gd name="connsiteY0" fmla="*/ 275772 h 275772"/>
              <a:gd name="connsiteX1" fmla="*/ 0 w 573314"/>
              <a:gd name="connsiteY1" fmla="*/ 163286 h 275772"/>
              <a:gd name="connsiteX2" fmla="*/ 163285 w 573314"/>
              <a:gd name="connsiteY2" fmla="*/ 97972 h 275772"/>
              <a:gd name="connsiteX3" fmla="*/ 333828 w 573314"/>
              <a:gd name="connsiteY3" fmla="*/ 72572 h 275772"/>
              <a:gd name="connsiteX4" fmla="*/ 573314 w 573314"/>
              <a:gd name="connsiteY4" fmla="*/ 0 h 275772"/>
              <a:gd name="connsiteX5" fmla="*/ 293914 w 573314"/>
              <a:gd name="connsiteY5" fmla="*/ 275772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314" h="275772">
                <a:moveTo>
                  <a:pt x="293914" y="275772"/>
                </a:moveTo>
                <a:lnTo>
                  <a:pt x="0" y="163286"/>
                </a:lnTo>
                <a:lnTo>
                  <a:pt x="163285" y="97972"/>
                </a:lnTo>
                <a:lnTo>
                  <a:pt x="333828" y="72572"/>
                </a:lnTo>
                <a:lnTo>
                  <a:pt x="573314" y="0"/>
                </a:lnTo>
                <a:lnTo>
                  <a:pt x="293914" y="275772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B6C8C299-CD08-03D9-284C-43B75FDF0129}"/>
              </a:ext>
            </a:extLst>
          </p:cNvPr>
          <p:cNvSpPr/>
          <p:nvPr/>
        </p:nvSpPr>
        <p:spPr>
          <a:xfrm>
            <a:off x="4267200" y="5303846"/>
            <a:ext cx="221673" cy="182554"/>
          </a:xfrm>
          <a:custGeom>
            <a:avLst/>
            <a:gdLst>
              <a:gd name="connsiteX0" fmla="*/ 112467 w 303170"/>
              <a:gd name="connsiteY0" fmla="*/ 0 h 259161"/>
              <a:gd name="connsiteX1" fmla="*/ 303170 w 303170"/>
              <a:gd name="connsiteY1" fmla="*/ 88017 h 259161"/>
              <a:gd name="connsiteX2" fmla="*/ 180924 w 303170"/>
              <a:gd name="connsiteY2" fmla="*/ 259161 h 259161"/>
              <a:gd name="connsiteX3" fmla="*/ 0 w 303170"/>
              <a:gd name="connsiteY3" fmla="*/ 190703 h 259161"/>
              <a:gd name="connsiteX4" fmla="*/ 112467 w 303170"/>
              <a:gd name="connsiteY4" fmla="*/ 0 h 2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70" h="259161">
                <a:moveTo>
                  <a:pt x="112467" y="0"/>
                </a:moveTo>
                <a:lnTo>
                  <a:pt x="303170" y="88017"/>
                </a:lnTo>
                <a:lnTo>
                  <a:pt x="180924" y="259161"/>
                </a:lnTo>
                <a:lnTo>
                  <a:pt x="0" y="190703"/>
                </a:lnTo>
                <a:lnTo>
                  <a:pt x="112467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051F5BD-0A1B-C605-E370-9A6881C54EA5}"/>
              </a:ext>
            </a:extLst>
          </p:cNvPr>
          <p:cNvCxnSpPr>
            <a:cxnSpLocks/>
          </p:cNvCxnSpPr>
          <p:nvPr/>
        </p:nvCxnSpPr>
        <p:spPr>
          <a:xfrm>
            <a:off x="4114800" y="5303846"/>
            <a:ext cx="152400" cy="182554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8E8110-A692-D1DC-577E-A6608618D0AF}"/>
              </a:ext>
            </a:extLst>
          </p:cNvPr>
          <p:cNvCxnSpPr>
            <a:cxnSpLocks/>
          </p:cNvCxnSpPr>
          <p:nvPr/>
        </p:nvCxnSpPr>
        <p:spPr>
          <a:xfrm>
            <a:off x="2154936" y="3989832"/>
            <a:ext cx="1447800" cy="533400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>
            <a:extLst>
              <a:ext uri="{FF2B5EF4-FFF2-40B4-BE49-F238E27FC236}">
                <a16:creationId xmlns:a16="http://schemas.microsoft.com/office/drawing/2014/main" id="{021A0C53-C8EE-8DD6-0A65-28AB6557B296}"/>
              </a:ext>
            </a:extLst>
          </p:cNvPr>
          <p:cNvSpPr/>
          <p:nvPr/>
        </p:nvSpPr>
        <p:spPr>
          <a:xfrm>
            <a:off x="5050420" y="2804932"/>
            <a:ext cx="227636" cy="200627"/>
          </a:xfrm>
          <a:custGeom>
            <a:avLst/>
            <a:gdLst>
              <a:gd name="connsiteX0" fmla="*/ 0 w 227636"/>
              <a:gd name="connsiteY0" fmla="*/ 0 h 200627"/>
              <a:gd name="connsiteX1" fmla="*/ 111889 w 227636"/>
              <a:gd name="connsiteY1" fmla="*/ 42440 h 200627"/>
              <a:gd name="connsiteX2" fmla="*/ 111889 w 227636"/>
              <a:gd name="connsiteY2" fmla="*/ 104172 h 200627"/>
              <a:gd name="connsiteX3" fmla="*/ 119605 w 227636"/>
              <a:gd name="connsiteY3" fmla="*/ 181336 h 200627"/>
              <a:gd name="connsiteX4" fmla="*/ 146613 w 227636"/>
              <a:gd name="connsiteY4" fmla="*/ 200627 h 200627"/>
              <a:gd name="connsiteX5" fmla="*/ 227636 w 227636"/>
              <a:gd name="connsiteY5" fmla="*/ 96455 h 200627"/>
              <a:gd name="connsiteX6" fmla="*/ 0 w 227636"/>
              <a:gd name="connsiteY6" fmla="*/ 0 h 20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36" h="200627">
                <a:moveTo>
                  <a:pt x="0" y="0"/>
                </a:moveTo>
                <a:lnTo>
                  <a:pt x="111889" y="42440"/>
                </a:lnTo>
                <a:lnTo>
                  <a:pt x="111889" y="104172"/>
                </a:lnTo>
                <a:lnTo>
                  <a:pt x="119605" y="181336"/>
                </a:lnTo>
                <a:lnTo>
                  <a:pt x="146613" y="200627"/>
                </a:lnTo>
                <a:lnTo>
                  <a:pt x="227636" y="964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0896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58440"/>
            <a:ext cx="32004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371600"/>
            <a:ext cx="84582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  <a:buSzPct val="44000"/>
              <a:tabLst>
                <a:tab pos="4572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-PM Lessons Learned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fontAlgn="base">
              <a:buSzPct val="44000"/>
              <a:tabLst>
                <a:tab pos="13716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Ruth Howell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ct val="44000"/>
              <a:tabLst>
                <a:tab pos="4572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-Storm Water Presentation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fontAlgn="base">
              <a:buSzPct val="44000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 Bugis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ct val="44000"/>
              <a:tabLst>
                <a:tab pos="4572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-Asbestos – Facilities/Environmental Program Presentation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fontAlgn="base">
              <a:buSzPct val="44000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Thomas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SzPct val="44000"/>
              <a:tabLst>
                <a:tab pos="457200" algn="l"/>
              </a:tabLs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-Summer Construction Updates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fontAlgn="base">
              <a:buSzPct val="44000"/>
              <a:tabLst>
                <a:tab pos="457200" algn="l"/>
              </a:tabLs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Magré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533400"/>
          </a:xfrm>
        </p:spPr>
        <p:txBody>
          <a:bodyPr>
            <a:noAutofit/>
          </a:bodyPr>
          <a:lstStyle/>
          <a:p>
            <a:pPr algn="ctr"/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 Lessons Learned – PM Presence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A picture containing tent, outdoor object&#10;&#10;Description automatically generated">
            <a:extLst>
              <a:ext uri="{FF2B5EF4-FFF2-40B4-BE49-F238E27FC236}">
                <a16:creationId xmlns:a16="http://schemas.microsoft.com/office/drawing/2014/main" id="{6F46E5B1-C535-467B-A8E5-447F744AE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2286000" cy="3048000"/>
          </a:xfrm>
          <a:prstGeom prst="rect">
            <a:avLst/>
          </a:prstGeom>
        </p:spPr>
      </p:pic>
      <p:pic>
        <p:nvPicPr>
          <p:cNvPr id="13" name="Picture 12" descr="A picture containing text, ground, outdoor, person&#10;&#10;Description automatically generated">
            <a:extLst>
              <a:ext uri="{FF2B5EF4-FFF2-40B4-BE49-F238E27FC236}">
                <a16:creationId xmlns:a16="http://schemas.microsoft.com/office/drawing/2014/main" id="{77578CDC-98C0-4304-B126-297C593DE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286000" cy="3048000"/>
          </a:xfrm>
          <a:prstGeom prst="rect">
            <a:avLst/>
          </a:prstGeom>
        </p:spPr>
      </p:pic>
      <p:pic>
        <p:nvPicPr>
          <p:cNvPr id="17" name="Picture 16" descr="A picture containing ground, outdoor, rock, dirt&#10;&#10;Description automatically generated">
            <a:extLst>
              <a:ext uri="{FF2B5EF4-FFF2-40B4-BE49-F238E27FC236}">
                <a16:creationId xmlns:a16="http://schemas.microsoft.com/office/drawing/2014/main" id="{0EC6A85E-B278-47C5-9E4D-20A233AEA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2353733" cy="304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15ECD0-59D2-4A94-9BAA-23C23D37E582}"/>
              </a:ext>
            </a:extLst>
          </p:cNvPr>
          <p:cNvSpPr txBox="1"/>
          <p:nvPr/>
        </p:nvSpPr>
        <p:spPr>
          <a:xfrm>
            <a:off x="381000" y="4419600"/>
            <a:ext cx="830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Project Manager’s presence on the job site is essential to quality performance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specific site safety plans (PSSSP)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that you read them and understand the parameters the Contractor said they would be following – then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Trust but Verify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Contractors will provide detailed plans but then not follow through, it is our responsibility to ensure that they do.  Engage EHS for a site visit early on </a:t>
            </a:r>
          </a:p>
        </p:txBody>
      </p:sp>
    </p:spTree>
    <p:extLst>
      <p:ext uri="{BB962C8B-B14F-4D97-AF65-F5344CB8AC3E}">
        <p14:creationId xmlns:p14="http://schemas.microsoft.com/office/powerpoint/2010/main" val="201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71CC-06D7-475F-9D1D-FFD61851D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492443"/>
          </a:xfrm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PM Lessons Learned – Incident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023EB-22E8-4471-A4CE-9FD40E964C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B6F15528-21DE-4FAA-801E-634DDDAF4B2B}" type="slidenum">
              <a:rPr lang="en-US" sz="1200" smtClean="0"/>
              <a:t>4</a:t>
            </a:fld>
            <a:endParaRPr lang="en-US" sz="1200" dirty="0"/>
          </a:p>
        </p:txBody>
      </p:sp>
      <p:pic>
        <p:nvPicPr>
          <p:cNvPr id="5" name="Picture 4" descr="A picture containing grass, tree, outdoor, park&#10;&#10;Description automatically generated">
            <a:extLst>
              <a:ext uri="{FF2B5EF4-FFF2-40B4-BE49-F238E27FC236}">
                <a16:creationId xmlns:a16="http://schemas.microsoft.com/office/drawing/2014/main" id="{1FEF946C-24E5-44B5-B91E-6D1322290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25550"/>
            <a:ext cx="3305175" cy="440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5B1BF9-874C-4F65-9A4D-00478112348A}"/>
              </a:ext>
            </a:extLst>
          </p:cNvPr>
          <p:cNvSpPr txBox="1"/>
          <p:nvPr/>
        </p:nvSpPr>
        <p:spPr>
          <a:xfrm>
            <a:off x="4343400" y="1196961"/>
            <a:ext cx="373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Job site vandalism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photos &amp; assess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CUPD @ 255-1111 to report incident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will respond to site or take information via phone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CUPD uses info for trending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Contractor should include incident in daily log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2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2705100"/>
            <a:ext cx="5600700" cy="1447800"/>
          </a:xfrm>
        </p:spPr>
        <p:txBody>
          <a:bodyPr>
            <a:noAutofit/>
          </a:bodyPr>
          <a:lstStyle/>
          <a:p>
            <a:pPr algn="ctr"/>
            <a:r>
              <a:rPr lang="en-US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Storm Water Presentation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647950"/>
            <a:ext cx="5029200" cy="781050"/>
          </a:xfrm>
        </p:spPr>
        <p:txBody>
          <a:bodyPr>
            <a:noAutofit/>
          </a:bodyPr>
          <a:lstStyle/>
          <a:p>
            <a:pPr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Asbestos Presentation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96388</TotalTime>
  <Words>311</Words>
  <Application>Microsoft Office PowerPoint</Application>
  <PresentationFormat>On-screen Show (4:3)</PresentationFormat>
  <Paragraphs>95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</vt:lpstr>
      <vt:lpstr>Times</vt:lpstr>
      <vt:lpstr>Times New Roman</vt:lpstr>
      <vt:lpstr>Office Theme</vt:lpstr>
      <vt:lpstr>2_Office Theme</vt:lpstr>
      <vt:lpstr>PowerPoint Presentation</vt:lpstr>
      <vt:lpstr>Today’s Agenda</vt:lpstr>
      <vt:lpstr>PM Lessons Learned – PM Presence</vt:lpstr>
      <vt:lpstr>PM Lessons Learned – Incident Reporting</vt:lpstr>
      <vt:lpstr>PowerPoint Presentation</vt:lpstr>
      <vt:lpstr>Storm Water Presentation</vt:lpstr>
      <vt:lpstr>PowerPoint Presentation</vt:lpstr>
      <vt:lpstr>Asbestos Presentation</vt:lpstr>
      <vt:lpstr>PowerPoint Presentation</vt:lpstr>
      <vt:lpstr>Summer Construction Updates</vt:lpstr>
      <vt:lpstr>Summer Construction Activity Overview 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270</cp:revision>
  <dcterms:created xsi:type="dcterms:W3CDTF">2020-02-13T14:27:06Z</dcterms:created>
  <dcterms:modified xsi:type="dcterms:W3CDTF">2022-05-23T14:49:29Z</dcterms:modified>
</cp:coreProperties>
</file>