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317" r:id="rId3"/>
    <p:sldId id="370" r:id="rId4"/>
    <p:sldId id="443" r:id="rId5"/>
    <p:sldId id="438" r:id="rId6"/>
    <p:sldId id="440" r:id="rId7"/>
    <p:sldId id="430" r:id="rId8"/>
    <p:sldId id="429" r:id="rId9"/>
    <p:sldId id="427" r:id="rId10"/>
    <p:sldId id="441" r:id="rId11"/>
    <p:sldId id="442" r:id="rId12"/>
    <p:sldId id="428" r:id="rId13"/>
    <p:sldId id="433" r:id="rId14"/>
    <p:sldId id="435" r:id="rId15"/>
    <p:sldId id="436" r:id="rId16"/>
    <p:sldId id="437" r:id="rId17"/>
    <p:sldId id="425" r:id="rId18"/>
    <p:sldId id="431" r:id="rId19"/>
    <p:sldId id="432" r:id="rId20"/>
    <p:sldId id="439" r:id="rId21"/>
    <p:sldId id="42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A9D18E"/>
    <a:srgbClr val="EEEFF3"/>
    <a:srgbClr val="BFBFB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980" autoAdjust="0"/>
  </p:normalViewPr>
  <p:slideViewPr>
    <p:cSldViewPr snapToGrid="0">
      <p:cViewPr varScale="1">
        <p:scale>
          <a:sx n="113" d="100"/>
          <a:sy n="113" d="100"/>
        </p:scale>
        <p:origin x="2176" y="184"/>
      </p:cViewPr>
      <p:guideLst>
        <p:guide orient="horz" pos="2160"/>
        <p:guide pos="2880"/>
      </p:guideLst>
    </p:cSldViewPr>
  </p:slideViewPr>
  <p:notesTextViewPr>
    <p:cViewPr>
      <p:scale>
        <a:sx n="1" d="1"/>
        <a:sy n="1" d="1"/>
      </p:scale>
      <p:origin x="0" y="0"/>
    </p:cViewPr>
  </p:notesTextViewPr>
  <p:sorterViewPr>
    <p:cViewPr>
      <p:scale>
        <a:sx n="72" d="100"/>
        <a:sy n="72" d="100"/>
      </p:scale>
      <p:origin x="0" y="-2004"/>
    </p:cViewPr>
  </p:sorterViewPr>
  <p:notesViewPr>
    <p:cSldViewPr snapToGrid="0">
      <p:cViewPr varScale="1">
        <p:scale>
          <a:sx n="53" d="100"/>
          <a:sy n="53" d="100"/>
        </p:scale>
        <p:origin x="266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0D25D8-4995-4347-AF0D-E920FACF1C63}" type="datetimeFigureOut">
              <a:rPr lang="en-US" smtClean="0"/>
              <a:t>4/26/22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FFC8C5-4DF2-4608-9B2C-FDAB67392B33}" type="slidenum">
              <a:rPr lang="en-US" smtClean="0"/>
              <a:t>‹#›</a:t>
            </a:fld>
            <a:endParaRPr lang="en-US"/>
          </a:p>
        </p:txBody>
      </p:sp>
    </p:spTree>
    <p:extLst>
      <p:ext uri="{BB962C8B-B14F-4D97-AF65-F5344CB8AC3E}">
        <p14:creationId xmlns:p14="http://schemas.microsoft.com/office/powerpoint/2010/main" val="11482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2057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Blowout OPC prior to bidding or Bid results way out of control – can feel stressful, overtime period, crushed, tough or unpopular decisions, BUT - still room for collaboration and input </a:t>
            </a:r>
            <a:endParaRPr kumimoji="0" lang="en-US" sz="1200" b="0" i="0" u="none" strike="noStrike" kern="1200" cap="none" spc="0" normalizeH="0" baseline="0" noProof="0" dirty="0">
              <a:ln>
                <a:noFill/>
              </a:ln>
              <a:solidFill>
                <a:prstClr val="black"/>
              </a:solidFill>
              <a:effectLst/>
              <a:uLnTx/>
              <a:uFillTx/>
              <a:cs typeface="Calibri"/>
            </a:endParaRPr>
          </a:p>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10</a:t>
            </a:fld>
            <a:endParaRPr lang="en-US"/>
          </a:p>
        </p:txBody>
      </p:sp>
    </p:spTree>
    <p:extLst>
      <p:ext uri="{BB962C8B-B14F-4D97-AF65-F5344CB8AC3E}">
        <p14:creationId xmlns:p14="http://schemas.microsoft.com/office/powerpoint/2010/main" val="378301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11</a:t>
            </a:fld>
            <a:endParaRPr lang="en-US"/>
          </a:p>
        </p:txBody>
      </p:sp>
    </p:spTree>
    <p:extLst>
      <p:ext uri="{BB962C8B-B14F-4D97-AF65-F5344CB8AC3E}">
        <p14:creationId xmlns:p14="http://schemas.microsoft.com/office/powerpoint/2010/main" val="97812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a:solidFill>
                  <a:schemeClr val="tx1"/>
                </a:solidFill>
                <a:effectLst/>
                <a:latin typeface="+mn-lt"/>
                <a:ea typeface="+mn-ea"/>
                <a:cs typeface="+mn-cs"/>
              </a:rPr>
              <a:t>Owner</a:t>
            </a:r>
            <a:r>
              <a:rPr lang="en-US" sz="1200" kern="1200" baseline="30000" dirty="0">
                <a:solidFill>
                  <a:schemeClr val="tx1"/>
                </a:solidFill>
                <a:effectLst/>
                <a:latin typeface="+mn-lt"/>
                <a:ea typeface="+mn-ea"/>
                <a:cs typeface="+mn-cs"/>
              </a:rPr>
              <a:t> varies at Cornell University depending on the subject:</a:t>
            </a:r>
          </a:p>
          <a:p>
            <a:pPr lvl="0"/>
            <a:r>
              <a:rPr lang="en-US" sz="1200" kern="1200" dirty="0">
                <a:solidFill>
                  <a:schemeClr val="tx1"/>
                </a:solidFill>
                <a:effectLst/>
                <a:latin typeface="+mn-lt"/>
                <a:ea typeface="+mn-ea"/>
                <a:cs typeface="+mn-cs"/>
              </a:rPr>
              <a:t>Academic Program – College/Unit and the Sub-Department, etc.</a:t>
            </a:r>
          </a:p>
          <a:p>
            <a:pPr lvl="0"/>
            <a:r>
              <a:rPr lang="en-US" sz="1200" kern="1200" dirty="0">
                <a:solidFill>
                  <a:schemeClr val="tx1"/>
                </a:solidFill>
                <a:effectLst/>
                <a:latin typeface="+mn-lt"/>
                <a:ea typeface="+mn-ea"/>
                <a:cs typeface="+mn-cs"/>
              </a:rPr>
              <a:t>Building Systems – FE, E&amp;S, and FM (Plus College/Unit program function/needs)</a:t>
            </a:r>
          </a:p>
          <a:p>
            <a:pPr lvl="0"/>
            <a:r>
              <a:rPr lang="en-US" sz="1200" kern="1200" dirty="0">
                <a:solidFill>
                  <a:schemeClr val="tx1"/>
                </a:solidFill>
                <a:effectLst/>
                <a:latin typeface="+mn-lt"/>
                <a:ea typeface="+mn-ea"/>
                <a:cs typeface="+mn-cs"/>
              </a:rPr>
              <a:t>Exterior Building and Site Esthetic – OUA (Plus College/Unit program function/needs)</a:t>
            </a:r>
          </a:p>
          <a:p>
            <a:r>
              <a:rPr lang="en-US" sz="1200" b="1" kern="1200" dirty="0">
                <a:solidFill>
                  <a:schemeClr val="tx1"/>
                </a:solidFill>
                <a:effectLst/>
                <a:latin typeface="+mn-lt"/>
                <a:ea typeface="+mn-ea"/>
                <a:cs typeface="+mn-cs"/>
              </a:rPr>
              <a:t>Opportunity to Deliver Value: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Scaled to the type and size of project – but the meaning is the same.</a:t>
            </a:r>
          </a:p>
          <a:p>
            <a:r>
              <a:rPr lang="en-US" sz="1200" kern="1200" dirty="0">
                <a:solidFill>
                  <a:schemeClr val="tx1"/>
                </a:solidFill>
                <a:effectLst/>
                <a:latin typeface="+mn-lt"/>
                <a:ea typeface="+mn-ea"/>
                <a:cs typeface="+mn-cs"/>
              </a:rPr>
              <a:t>VE options to cut a small amount of the cost overage is often not effective. (Example: $10M project is over by $2M.  Ideas to save $5 - $10k are not significant enough to address the overage.  Initially focus on solutions that produce much higher cost savings)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12</a:t>
            </a:fld>
            <a:endParaRPr lang="en-US"/>
          </a:p>
        </p:txBody>
      </p:sp>
    </p:spTree>
    <p:extLst>
      <p:ext uri="{BB962C8B-B14F-4D97-AF65-F5344CB8AC3E}">
        <p14:creationId xmlns:p14="http://schemas.microsoft.com/office/powerpoint/2010/main" val="378494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Weak Plays to be Eliminated: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Before presenting VE options to a broader committee or group, the Core Team and Design Professionals need to perform a level of investigation to determine if the intended outcome is true.  This weeds out ideas that will not yield the intended results better than other strategies.</a:t>
            </a:r>
          </a:p>
          <a:p>
            <a:r>
              <a:rPr lang="en-US" sz="1200" kern="1200" dirty="0">
                <a:solidFill>
                  <a:schemeClr val="tx1"/>
                </a:solidFill>
                <a:effectLst/>
                <a:latin typeface="+mn-lt"/>
                <a:ea typeface="+mn-ea"/>
                <a:cs typeface="+mn-cs"/>
              </a:rPr>
              <a:t>Example: VE option to eliminate a suspended ceiling system in a high-bay research addition to save costs.  After the AE team evaluated that idea, they found that it would cost the project more.  (Would then need to fireproof steel, increase volume of conditioned space, impact acoustics and lighting, etc.). (Weak Play)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13</a:t>
            </a:fld>
            <a:endParaRPr lang="en-US"/>
          </a:p>
        </p:txBody>
      </p:sp>
    </p:spTree>
    <p:extLst>
      <p:ext uri="{BB962C8B-B14F-4D97-AF65-F5344CB8AC3E}">
        <p14:creationId xmlns:p14="http://schemas.microsoft.com/office/powerpoint/2010/main" val="19011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Owner</a:t>
            </a:r>
            <a:r>
              <a:rPr lang="en-US" sz="1200" kern="1200" dirty="0">
                <a:solidFill>
                  <a:schemeClr val="tx1"/>
                </a:solidFill>
                <a:effectLst/>
                <a:latin typeface="+mn-lt"/>
                <a:ea typeface="+mn-ea"/>
                <a:cs typeface="+mn-cs"/>
              </a:rPr>
              <a:t> varies at Cornell University depending on the subject:</a:t>
            </a:r>
          </a:p>
          <a:p>
            <a:pPr lvl="0"/>
            <a:r>
              <a:rPr lang="en-US" sz="1200" kern="1200" dirty="0">
                <a:solidFill>
                  <a:schemeClr val="tx1"/>
                </a:solidFill>
                <a:effectLst/>
                <a:latin typeface="+mn-lt"/>
                <a:ea typeface="+mn-ea"/>
                <a:cs typeface="+mn-cs"/>
              </a:rPr>
              <a:t>Academic Program – College/Unit and the Sub-Department, etc.</a:t>
            </a:r>
          </a:p>
          <a:p>
            <a:pPr lvl="0"/>
            <a:r>
              <a:rPr lang="en-US" sz="1200" kern="1200" dirty="0">
                <a:solidFill>
                  <a:schemeClr val="tx1"/>
                </a:solidFill>
                <a:effectLst/>
                <a:latin typeface="+mn-lt"/>
                <a:ea typeface="+mn-ea"/>
                <a:cs typeface="+mn-cs"/>
              </a:rPr>
              <a:t>Building Systems – FE, E&amp;S, and FM (Plus College/Unit program function/needs)</a:t>
            </a:r>
          </a:p>
          <a:p>
            <a:r>
              <a:rPr lang="en-US" sz="1200" kern="1200" dirty="0">
                <a:solidFill>
                  <a:schemeClr val="tx1"/>
                </a:solidFill>
                <a:effectLst/>
                <a:latin typeface="+mn-lt"/>
                <a:ea typeface="+mn-ea"/>
                <a:cs typeface="+mn-cs"/>
              </a:rPr>
              <a:t>Exterior Building and Site Esthetic – OUA (Plus College/Unit program function/needs)</a:t>
            </a:r>
            <a:r>
              <a:rPr lang="en-US" dirty="0">
                <a:effectLst/>
              </a:rPr>
              <a:t> </a:t>
            </a:r>
          </a:p>
          <a:p>
            <a:endParaRPr lang="en-US" dirty="0">
              <a:effectLst/>
            </a:endParaRPr>
          </a:p>
          <a:p>
            <a:r>
              <a:rPr lang="en-US" dirty="0">
                <a:effectLst/>
              </a:rPr>
              <a:t>Reducing the performance of the building envelope and reducing exterior solar shading devices may increase the heating and cooling loads, size of MEP equipment, require the introduction of interior window treatments, not meet EUI goals, etc.</a:t>
            </a:r>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14</a:t>
            </a:fld>
            <a:endParaRPr lang="en-US"/>
          </a:p>
        </p:txBody>
      </p:sp>
    </p:spTree>
    <p:extLst>
      <p:ext uri="{BB962C8B-B14F-4D97-AF65-F5344CB8AC3E}">
        <p14:creationId xmlns:p14="http://schemas.microsoft.com/office/powerpoint/2010/main" val="428931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period to make decisions on the VE items with a boarder group to ensure buy-in and sign off.  Hopefully, people have been engaged earlier in the process, so this is not a total surprise to anyone.</a:t>
            </a:r>
          </a:p>
        </p:txBody>
      </p:sp>
      <p:sp>
        <p:nvSpPr>
          <p:cNvPr id="4" name="Slide Number Placeholder 3"/>
          <p:cNvSpPr>
            <a:spLocks noGrp="1"/>
          </p:cNvSpPr>
          <p:nvPr>
            <p:ph type="sldNum" sz="quarter" idx="10"/>
          </p:nvPr>
        </p:nvSpPr>
        <p:spPr/>
        <p:txBody>
          <a:bodyPr/>
          <a:lstStyle/>
          <a:p>
            <a:fld id="{D9FFC8C5-4DF2-4608-9B2C-FDAB67392B33}" type="slidenum">
              <a:rPr lang="en-US" smtClean="0"/>
              <a:t>15</a:t>
            </a:fld>
            <a:endParaRPr lang="en-US"/>
          </a:p>
        </p:txBody>
      </p:sp>
    </p:spTree>
    <p:extLst>
      <p:ext uri="{BB962C8B-B14F-4D97-AF65-F5344CB8AC3E}">
        <p14:creationId xmlns:p14="http://schemas.microsoft.com/office/powerpoint/2010/main" val="254041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VE Spreadsheet.  Many AE teams or Pre-Construction Firms may have their own documents to track changes and associated costs.  The important take away here is the identification of impact and who internally has to “approve” the item if we plan to take it. </a:t>
            </a:r>
          </a:p>
          <a:p>
            <a:endParaRPr lang="en-US" dirty="0"/>
          </a:p>
          <a:p>
            <a:r>
              <a:rPr lang="en-US" dirty="0"/>
              <a:t>If there are going to be a lot of VE items – for ease of review by FE and FM – it is preferred to group them based on Uniformat </a:t>
            </a:r>
          </a:p>
          <a:p>
            <a:endParaRPr lang="en-US" dirty="0"/>
          </a:p>
          <a:p>
            <a:r>
              <a:rPr lang="en-US" dirty="0"/>
              <a:t>Where to save this file so everyone is working off the same VE list?  During design – save in the Design Submission folder.  In the Bid phase – save in the VE folder in that phase.</a:t>
            </a:r>
          </a:p>
        </p:txBody>
      </p:sp>
      <p:sp>
        <p:nvSpPr>
          <p:cNvPr id="4" name="Slide Number Placeholder 3"/>
          <p:cNvSpPr>
            <a:spLocks noGrp="1"/>
          </p:cNvSpPr>
          <p:nvPr>
            <p:ph type="sldNum" sz="quarter" idx="5"/>
          </p:nvPr>
        </p:nvSpPr>
        <p:spPr/>
        <p:txBody>
          <a:bodyPr/>
          <a:lstStyle/>
          <a:p>
            <a:fld id="{D9FFC8C5-4DF2-4608-9B2C-FDAB67392B33}" type="slidenum">
              <a:rPr lang="en-US" smtClean="0"/>
              <a:t>16</a:t>
            </a:fld>
            <a:endParaRPr lang="en-US"/>
          </a:p>
        </p:txBody>
      </p:sp>
    </p:spTree>
    <p:extLst>
      <p:ext uri="{BB962C8B-B14F-4D97-AF65-F5344CB8AC3E}">
        <p14:creationId xmlns:p14="http://schemas.microsoft.com/office/powerpoint/2010/main" val="389652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items to evaluate the VE list under – and does it have any impact?</a:t>
            </a:r>
          </a:p>
        </p:txBody>
      </p:sp>
      <p:sp>
        <p:nvSpPr>
          <p:cNvPr id="4" name="Slide Number Placeholder 3"/>
          <p:cNvSpPr>
            <a:spLocks noGrp="1"/>
          </p:cNvSpPr>
          <p:nvPr>
            <p:ph type="sldNum" sz="quarter" idx="5"/>
          </p:nvPr>
        </p:nvSpPr>
        <p:spPr/>
        <p:txBody>
          <a:bodyPr/>
          <a:lstStyle/>
          <a:p>
            <a:fld id="{D9FFC8C5-4DF2-4608-9B2C-FDAB67392B33}" type="slidenum">
              <a:rPr lang="en-US" smtClean="0"/>
              <a:t>17</a:t>
            </a:fld>
            <a:endParaRPr lang="en-US"/>
          </a:p>
        </p:txBody>
      </p:sp>
    </p:spTree>
    <p:extLst>
      <p:ext uri="{BB962C8B-B14F-4D97-AF65-F5344CB8AC3E}">
        <p14:creationId xmlns:p14="http://schemas.microsoft.com/office/powerpoint/2010/main" val="94815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in the VE Spreadsheet for assistance on grouping items for consideration</a:t>
            </a:r>
          </a:p>
        </p:txBody>
      </p:sp>
      <p:sp>
        <p:nvSpPr>
          <p:cNvPr id="4" name="Slide Number Placeholder 3"/>
          <p:cNvSpPr>
            <a:spLocks noGrp="1"/>
          </p:cNvSpPr>
          <p:nvPr>
            <p:ph type="sldNum" sz="quarter" idx="5"/>
          </p:nvPr>
        </p:nvSpPr>
        <p:spPr/>
        <p:txBody>
          <a:bodyPr/>
          <a:lstStyle/>
          <a:p>
            <a:fld id="{D9FFC8C5-4DF2-4608-9B2C-FDAB67392B33}" type="slidenum">
              <a:rPr lang="en-US" smtClean="0"/>
              <a:t>18</a:t>
            </a:fld>
            <a:endParaRPr lang="en-US"/>
          </a:p>
        </p:txBody>
      </p:sp>
    </p:spTree>
    <p:extLst>
      <p:ext uri="{BB962C8B-B14F-4D97-AF65-F5344CB8AC3E}">
        <p14:creationId xmlns:p14="http://schemas.microsoft.com/office/powerpoint/2010/main" val="3702856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examples of VE items.  A very limited scope maintenance project will have less VE ideas than a large gut renovation project for example.</a:t>
            </a:r>
          </a:p>
        </p:txBody>
      </p:sp>
      <p:sp>
        <p:nvSpPr>
          <p:cNvPr id="4" name="Slide Number Placeholder 3"/>
          <p:cNvSpPr>
            <a:spLocks noGrp="1"/>
          </p:cNvSpPr>
          <p:nvPr>
            <p:ph type="sldNum" sz="quarter" idx="5"/>
          </p:nvPr>
        </p:nvSpPr>
        <p:spPr/>
        <p:txBody>
          <a:bodyPr/>
          <a:lstStyle/>
          <a:p>
            <a:fld id="{D9FFC8C5-4DF2-4608-9B2C-FDAB67392B33}" type="slidenum">
              <a:rPr lang="en-US" smtClean="0"/>
              <a:t>19</a:t>
            </a:fld>
            <a:endParaRPr lang="en-US"/>
          </a:p>
        </p:txBody>
      </p:sp>
    </p:spTree>
    <p:extLst>
      <p:ext uri="{BB962C8B-B14F-4D97-AF65-F5344CB8AC3E}">
        <p14:creationId xmlns:p14="http://schemas.microsoft.com/office/powerpoint/2010/main" val="161415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r>
              <a:rPr lang="en-US" dirty="0"/>
              <a:t>Key focus on Value Engineering – not making project “cheaper”, but optimizing choices made to meet needs.  Stewardship of funding AND deliver projects that meet or exceed requirements.</a:t>
            </a:r>
          </a:p>
        </p:txBody>
      </p:sp>
      <p:sp>
        <p:nvSpPr>
          <p:cNvPr id="4" name="Slide Number Placeholder 3"/>
          <p:cNvSpPr>
            <a:spLocks noGrp="1"/>
          </p:cNvSpPr>
          <p:nvPr>
            <p:ph type="sldNum" sz="quarter" idx="10"/>
          </p:nvPr>
        </p:nvSpPr>
        <p:spPr/>
        <p:txBody>
          <a:bodyPr/>
          <a:lstStyle/>
          <a:p>
            <a:fld id="{D9FFC8C5-4DF2-4608-9B2C-FDAB67392B33}" type="slidenum">
              <a:rPr lang="en-US" smtClean="0"/>
              <a:t>2</a:t>
            </a:fld>
            <a:endParaRPr lang="en-US"/>
          </a:p>
        </p:txBody>
      </p:sp>
    </p:spTree>
    <p:extLst>
      <p:ext uri="{BB962C8B-B14F-4D97-AF65-F5344CB8AC3E}">
        <p14:creationId xmlns:p14="http://schemas.microsoft.com/office/powerpoint/2010/main" val="284550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969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r>
              <a:rPr lang="en-US" dirty="0"/>
              <a:t>Key focus on Value Engineering – not making project “cheaper”, but optimizing choices made to meet needs.  Stewardship of funding AND deliver projects that meet or exceed requirements.</a:t>
            </a:r>
          </a:p>
        </p:txBody>
      </p:sp>
      <p:sp>
        <p:nvSpPr>
          <p:cNvPr id="4" name="Slide Number Placeholder 3"/>
          <p:cNvSpPr>
            <a:spLocks noGrp="1"/>
          </p:cNvSpPr>
          <p:nvPr>
            <p:ph type="sldNum" sz="quarter" idx="10"/>
          </p:nvPr>
        </p:nvSpPr>
        <p:spPr/>
        <p:txBody>
          <a:bodyPr/>
          <a:lstStyle/>
          <a:p>
            <a:fld id="{D9FFC8C5-4DF2-4608-9B2C-FDAB67392B33}" type="slidenum">
              <a:rPr lang="en-US" smtClean="0"/>
              <a:t>3</a:t>
            </a:fld>
            <a:endParaRPr lang="en-US"/>
          </a:p>
        </p:txBody>
      </p:sp>
    </p:spTree>
    <p:extLst>
      <p:ext uri="{BB962C8B-B14F-4D97-AF65-F5344CB8AC3E}">
        <p14:creationId xmlns:p14="http://schemas.microsoft.com/office/powerpoint/2010/main" val="87758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4</a:t>
            </a:fld>
            <a:endParaRPr lang="en-US"/>
          </a:p>
        </p:txBody>
      </p:sp>
    </p:spTree>
    <p:extLst>
      <p:ext uri="{BB962C8B-B14F-4D97-AF65-F5344CB8AC3E}">
        <p14:creationId xmlns:p14="http://schemas.microsoft.com/office/powerpoint/2010/main" val="28017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r>
              <a:rPr lang="en-US" dirty="0"/>
              <a:t>PM Resources – there is both a </a:t>
            </a:r>
            <a:r>
              <a:rPr lang="en-US" dirty="0" err="1"/>
              <a:t>GDoc</a:t>
            </a:r>
            <a:r>
              <a:rPr lang="en-US" dirty="0"/>
              <a:t> on Value Engineering and a suggested Excel Spreadsheet</a:t>
            </a:r>
          </a:p>
        </p:txBody>
      </p:sp>
      <p:sp>
        <p:nvSpPr>
          <p:cNvPr id="4" name="Slide Number Placeholder 3"/>
          <p:cNvSpPr>
            <a:spLocks noGrp="1"/>
          </p:cNvSpPr>
          <p:nvPr>
            <p:ph type="sldNum" sz="quarter" idx="10"/>
          </p:nvPr>
        </p:nvSpPr>
        <p:spPr/>
        <p:txBody>
          <a:bodyPr/>
          <a:lstStyle/>
          <a:p>
            <a:fld id="{D9FFC8C5-4DF2-4608-9B2C-FDAB67392B33}" type="slidenum">
              <a:rPr lang="en-US" smtClean="0"/>
              <a:t>5</a:t>
            </a:fld>
            <a:endParaRPr lang="en-US"/>
          </a:p>
        </p:txBody>
      </p:sp>
    </p:spTree>
    <p:extLst>
      <p:ext uri="{BB962C8B-B14F-4D97-AF65-F5344CB8AC3E}">
        <p14:creationId xmlns:p14="http://schemas.microsoft.com/office/powerpoint/2010/main" val="280686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r>
              <a:rPr lang="en-US" dirty="0"/>
              <a:t>PM is constantly facilitating meetings and design reviews where the AE team develops the Basis of Design and then solutions to best meet the needs of the project. Evaluation on approach is a continuous process with broader ideas presented early and fine tuned later in design.</a:t>
            </a:r>
          </a:p>
        </p:txBody>
      </p:sp>
      <p:sp>
        <p:nvSpPr>
          <p:cNvPr id="4" name="Slide Number Placeholder 3"/>
          <p:cNvSpPr>
            <a:spLocks noGrp="1"/>
          </p:cNvSpPr>
          <p:nvPr>
            <p:ph type="sldNum" sz="quarter" idx="10"/>
          </p:nvPr>
        </p:nvSpPr>
        <p:spPr/>
        <p:txBody>
          <a:bodyPr/>
          <a:lstStyle/>
          <a:p>
            <a:fld id="{D9FFC8C5-4DF2-4608-9B2C-FDAB67392B33}" type="slidenum">
              <a:rPr lang="en-US" smtClean="0"/>
              <a:t>6</a:t>
            </a:fld>
            <a:endParaRPr lang="en-US"/>
          </a:p>
        </p:txBody>
      </p:sp>
    </p:spTree>
    <p:extLst>
      <p:ext uri="{BB962C8B-B14F-4D97-AF65-F5344CB8AC3E}">
        <p14:creationId xmlns:p14="http://schemas.microsoft.com/office/powerpoint/2010/main" val="404170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 </a:t>
            </a:r>
            <a:endParaRPr kumimoji="0" lang="en-US" sz="1200" b="0" i="0" u="none" strike="noStrike" kern="1200" cap="none" spc="0" normalizeH="0" baseline="0" noProof="0" dirty="0">
              <a:ln>
                <a:noFill/>
              </a:ln>
              <a:solidFill>
                <a:prstClr val="black"/>
              </a:solidFill>
              <a:effectLst/>
              <a:uLnTx/>
              <a:uFillTx/>
              <a:cs typeface="Calibri"/>
            </a:endParaRPr>
          </a:p>
          <a:p>
            <a:r>
              <a:rPr lang="en-US" dirty="0"/>
              <a:t>Value engineering has a diminishing return on “investment” (Of time/effort) as you get further into design for example.  The opportunity to combine programs spaces or simplify building footprint, etc. gets more difficult after concept phase, etc.</a:t>
            </a:r>
          </a:p>
        </p:txBody>
      </p:sp>
      <p:sp>
        <p:nvSpPr>
          <p:cNvPr id="4" name="Slide Number Placeholder 3"/>
          <p:cNvSpPr>
            <a:spLocks noGrp="1"/>
          </p:cNvSpPr>
          <p:nvPr>
            <p:ph type="sldNum" sz="quarter" idx="10"/>
          </p:nvPr>
        </p:nvSpPr>
        <p:spPr/>
        <p:txBody>
          <a:bodyPr/>
          <a:lstStyle/>
          <a:p>
            <a:fld id="{D9FFC8C5-4DF2-4608-9B2C-FDAB67392B33}" type="slidenum">
              <a:rPr lang="en-US" smtClean="0"/>
              <a:t>7</a:t>
            </a:fld>
            <a:endParaRPr lang="en-US"/>
          </a:p>
        </p:txBody>
      </p:sp>
    </p:spTree>
    <p:extLst>
      <p:ext uri="{BB962C8B-B14F-4D97-AF65-F5344CB8AC3E}">
        <p14:creationId xmlns:p14="http://schemas.microsoft.com/office/powerpoint/2010/main" val="1562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Illustrates the importance of earlier decisions versus re-directing efforts later.  Cost of VE during construction often get pennies on the dollar. Creating additional bid alternates may make project more complicated to estimator and incur additional AE fees, etc.</a:t>
            </a:r>
            <a:endParaRPr kumimoji="0" lang="en-US" sz="1200" b="0" i="0" u="none" strike="noStrike" kern="1200" cap="none" spc="0" normalizeH="0" baseline="0" noProof="0" dirty="0">
              <a:ln>
                <a:noFill/>
              </a:ln>
              <a:solidFill>
                <a:prstClr val="black"/>
              </a:solidFill>
              <a:effectLst/>
              <a:uLnTx/>
              <a:uFillTx/>
              <a:cs typeface="Calibri"/>
            </a:endParaRPr>
          </a:p>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8</a:t>
            </a:fld>
            <a:endParaRPr lang="en-US"/>
          </a:p>
        </p:txBody>
      </p:sp>
    </p:spTree>
    <p:extLst>
      <p:ext uri="{BB962C8B-B14F-4D97-AF65-F5344CB8AC3E}">
        <p14:creationId xmlns:p14="http://schemas.microsoft.com/office/powerpoint/2010/main" val="327362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alibri"/>
              </a:rPr>
              <a:t>VE in early phases still has time on their side to pull together meetings, gather addition ideas and associated costs/implications, etc.  </a:t>
            </a:r>
            <a:endParaRPr kumimoji="0" lang="en-US" sz="1200" b="0" i="0" u="none" strike="noStrike" kern="1200" cap="none" spc="0" normalizeH="0" baseline="0" noProof="0" dirty="0">
              <a:ln>
                <a:noFill/>
              </a:ln>
              <a:solidFill>
                <a:prstClr val="black"/>
              </a:solidFill>
              <a:effectLst/>
              <a:uLnTx/>
              <a:uFillTx/>
              <a:cs typeface="Calibri"/>
            </a:endParaRPr>
          </a:p>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9</a:t>
            </a:fld>
            <a:endParaRPr lang="en-US"/>
          </a:p>
        </p:txBody>
      </p:sp>
    </p:spTree>
    <p:extLst>
      <p:ext uri="{BB962C8B-B14F-4D97-AF65-F5344CB8AC3E}">
        <p14:creationId xmlns:p14="http://schemas.microsoft.com/office/powerpoint/2010/main" val="19248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4/26/22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452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4/26/22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5360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4/26/22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34916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tint val="75000"/>
                  </a:prstClr>
                </a:solidFill>
              </a:rPr>
              <a:t>March 10, 2016</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187073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32076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19837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17747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11663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2027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4/26/22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118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C7F4BC-514B-4257-8240-C9FD4E92E7CB}" type="datetimeFigureOut">
              <a:rPr lang="en-US" smtClean="0"/>
              <a:t>4/26/22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7010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7F4BC-514B-4257-8240-C9FD4E92E7CB}" type="datetimeFigureOut">
              <a:rPr lang="en-US" smtClean="0"/>
              <a:t>4/26/22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3712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7F4BC-514B-4257-8240-C9FD4E92E7CB}" type="datetimeFigureOut">
              <a:rPr lang="en-US" smtClean="0"/>
              <a:t>4/26/22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59004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7F4BC-514B-4257-8240-C9FD4E92E7CB}" type="datetimeFigureOut">
              <a:rPr lang="en-US" smtClean="0"/>
              <a:t>4/26/22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29177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7F4BC-514B-4257-8240-C9FD4E92E7CB}" type="datetimeFigureOut">
              <a:rPr lang="en-US" smtClean="0"/>
              <a:t>4/26/22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199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7F4BC-514B-4257-8240-C9FD4E92E7CB}" type="datetimeFigureOut">
              <a:rPr lang="en-US" smtClean="0"/>
              <a:t>4/26/22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6384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7F4BC-514B-4257-8240-C9FD4E92E7CB}" type="datetimeFigureOut">
              <a:rPr lang="en-US" smtClean="0"/>
              <a:t>4/26/22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25496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7F4BC-514B-4257-8240-C9FD4E92E7CB}" type="datetimeFigureOut">
              <a:rPr lang="en-US" smtClean="0"/>
              <a:t>4/26/22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7FA96-BD88-41F2-AC88-C71A06C7817F}" type="slidenum">
              <a:rPr lang="en-US" smtClean="0"/>
              <a:t>‹#›</a:t>
            </a:fld>
            <a:endParaRPr lang="en-US"/>
          </a:p>
        </p:txBody>
      </p:sp>
    </p:spTree>
    <p:extLst>
      <p:ext uri="{BB962C8B-B14F-4D97-AF65-F5344CB8AC3E}">
        <p14:creationId xmlns:p14="http://schemas.microsoft.com/office/powerpoint/2010/main" val="4162378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3"/>
                </a:moveTo>
                <a:lnTo>
                  <a:pt x="9144000" y="222503"/>
                </a:lnTo>
                <a:lnTo>
                  <a:pt x="9144000" y="0"/>
                </a:lnTo>
                <a:lnTo>
                  <a:pt x="0" y="0"/>
                </a:lnTo>
                <a:lnTo>
                  <a:pt x="0" y="222503"/>
                </a:lnTo>
                <a:close/>
              </a:path>
            </a:pathLst>
          </a:custGeom>
          <a:solidFill>
            <a:srgbClr val="B31B1B"/>
          </a:solidFill>
        </p:spPr>
        <p:txBody>
          <a:bodyPr wrap="square" lIns="0" tIns="0" rIns="0" bIns="0" rtlCol="0"/>
          <a:lstStyle/>
          <a:p>
            <a:endParaRPr/>
          </a:p>
        </p:txBody>
      </p:sp>
      <p:sp>
        <p:nvSpPr>
          <p:cNvPr id="17" name="bk object 17"/>
          <p:cNvSpPr/>
          <p:nvPr/>
        </p:nvSpPr>
        <p:spPr>
          <a:xfrm>
            <a:off x="3870959" y="0"/>
            <a:ext cx="1356487" cy="3657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226567"/>
            <a:ext cx="8529319" cy="84137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23164" y="1072515"/>
            <a:ext cx="8697671" cy="216535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4/26/22</a:t>
            </a:fld>
            <a:endParaRPr lang="en-US"/>
          </a:p>
        </p:txBody>
      </p:sp>
      <p:sp>
        <p:nvSpPr>
          <p:cNvPr id="6" name="Holder 6"/>
          <p:cNvSpPr>
            <a:spLocks noGrp="1"/>
          </p:cNvSpPr>
          <p:nvPr>
            <p:ph type="sldNum" sz="quarter" idx="7"/>
          </p:nvPr>
        </p:nvSpPr>
        <p:spPr>
          <a:xfrm>
            <a:off x="8313039" y="6460594"/>
            <a:ext cx="135890" cy="1828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2384">
              <a:lnSpc>
                <a:spcPts val="1275"/>
              </a:lnSpc>
            </a:pPr>
            <a:fld id="{81D60167-4931-47E6-BA6A-407CBD079E47}" type="slidenum">
              <a:rPr dirty="0"/>
              <a:t>‹#›</a:t>
            </a:fld>
            <a:endParaRPr dirty="0"/>
          </a:p>
        </p:txBody>
      </p:sp>
    </p:spTree>
    <p:extLst>
      <p:ext uri="{BB962C8B-B14F-4D97-AF65-F5344CB8AC3E}">
        <p14:creationId xmlns:p14="http://schemas.microsoft.com/office/powerpoint/2010/main" val="14718772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95" y="2244445"/>
            <a:ext cx="6688107" cy="1143000"/>
          </a:xfrm>
        </p:spPr>
        <p:txBody>
          <a:bodyPr>
            <a:normAutofit/>
          </a:bodyPr>
          <a:lstStyle/>
          <a:p>
            <a:r>
              <a:rPr lang="en-US" sz="3200" b="0" dirty="0">
                <a:latin typeface="Georgia"/>
              </a:rPr>
              <a:t>PMPD Presentation on </a:t>
            </a:r>
            <a:br>
              <a:rPr lang="en-US" sz="3200" b="0" dirty="0">
                <a:latin typeface="Georgia"/>
              </a:rPr>
            </a:br>
            <a:r>
              <a:rPr lang="en-US" sz="3200" b="0" dirty="0">
                <a:latin typeface="Georgia"/>
              </a:rPr>
              <a:t>Value Engineering</a:t>
            </a:r>
          </a:p>
        </p:txBody>
      </p:sp>
      <p:sp>
        <p:nvSpPr>
          <p:cNvPr id="3" name="Text Placeholder 2"/>
          <p:cNvSpPr>
            <a:spLocks noGrp="1"/>
          </p:cNvSpPr>
          <p:nvPr>
            <p:ph type="body" sz="quarter" idx="13"/>
          </p:nvPr>
        </p:nvSpPr>
        <p:spPr>
          <a:xfrm>
            <a:off x="324045" y="3736101"/>
            <a:ext cx="6005037" cy="1066800"/>
          </a:xfrm>
        </p:spPr>
        <p:txBody>
          <a:bodyPr/>
          <a:lstStyle/>
          <a:p>
            <a:r>
              <a:rPr lang="en-US" sz="2400" dirty="0">
                <a:latin typeface="Georgia"/>
              </a:rPr>
              <a:t> </a:t>
            </a:r>
          </a:p>
          <a:p>
            <a:endParaRPr lang="en-US" sz="1941" b="0" dirty="0">
              <a:latin typeface="Georgia"/>
            </a:endParaRPr>
          </a:p>
          <a:p>
            <a:endParaRPr lang="en-US" sz="1941" dirty="0">
              <a:latin typeface="Georgia"/>
            </a:endParaRPr>
          </a:p>
          <a:p>
            <a:endParaRPr lang="en-US" sz="1941" b="0" dirty="0">
              <a:latin typeface="Georgia"/>
            </a:endParaRPr>
          </a:p>
          <a:p>
            <a:endParaRPr lang="en-US" sz="1941" b="0" dirty="0">
              <a:latin typeface="Georgia"/>
            </a:endParaRPr>
          </a:p>
          <a:p>
            <a:r>
              <a:rPr lang="en-US" sz="2400" b="0" dirty="0">
                <a:latin typeface="Georgia"/>
              </a:rPr>
              <a:t>E&amp;PM</a:t>
            </a:r>
            <a:endParaRPr lang="en-US" sz="2400" dirty="0">
              <a:latin typeface="Georgia"/>
            </a:endParaRPr>
          </a:p>
          <a:p>
            <a:r>
              <a:rPr lang="en-US" sz="2400" b="0" dirty="0">
                <a:latin typeface="Georgia"/>
              </a:rPr>
              <a:t>April 26, 2022</a:t>
            </a:r>
          </a:p>
          <a:p>
            <a:endParaRPr lang="en-US" sz="1941" dirty="0">
              <a:latin typeface="Georgia"/>
            </a:endParaRPr>
          </a:p>
        </p:txBody>
      </p:sp>
      <p:sp>
        <p:nvSpPr>
          <p:cNvPr id="4" name="Slide Number Placeholder 3"/>
          <p:cNvSpPr>
            <a:spLocks noGrp="1"/>
          </p:cNvSpPr>
          <p:nvPr>
            <p:ph type="sldNum" sz="quarter" idx="12"/>
          </p:nvPr>
        </p:nvSpPr>
        <p:spPr/>
        <p:txBody>
          <a:bodyPr/>
          <a:lstStyle/>
          <a:p>
            <a:fld id="{6315554C-9387-4378-80C2-5F7076CAC95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51165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3957" y="254543"/>
            <a:ext cx="11029244"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Value Engineering – Late (</a:t>
            </a:r>
            <a:r>
              <a:rPr lang="en-US" b="0" spc="-10" dirty="0">
                <a:solidFill>
                  <a:srgbClr val="FF0000"/>
                </a:solidFill>
                <a:latin typeface="Calibri"/>
                <a:cs typeface="Calibri"/>
              </a:rPr>
              <a:t>N0</a:t>
            </a:r>
            <a:r>
              <a:rPr lang="en-US" b="0" spc="-10" dirty="0">
                <a:solidFill>
                  <a:srgbClr val="7E7E7E"/>
                </a:solidFill>
                <a:latin typeface="Calibri"/>
                <a:cs typeface="Calibri"/>
              </a:rPr>
              <a:t> – Still Need Collaboration)</a:t>
            </a:r>
            <a:endParaRPr b="0" spc="-15" dirty="0">
              <a:solidFill>
                <a:srgbClr val="7E7E7E"/>
              </a:solidFill>
              <a:latin typeface="Calibri"/>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pic>
        <p:nvPicPr>
          <p:cNvPr id="5" name="Picture 4" descr="A group of hockey players in a match&#10;&#10;Description automatically generated with low confidence">
            <a:extLst>
              <a:ext uri="{FF2B5EF4-FFF2-40B4-BE49-F238E27FC236}">
                <a16:creationId xmlns:a16="http://schemas.microsoft.com/office/drawing/2014/main" id="{5B6118B3-325E-EAA5-506E-14BADB466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12" y="1030110"/>
            <a:ext cx="8866575" cy="5192885"/>
          </a:xfrm>
          <a:prstGeom prst="rect">
            <a:avLst/>
          </a:prstGeom>
        </p:spPr>
      </p:pic>
    </p:spTree>
    <p:extLst>
      <p:ext uri="{BB962C8B-B14F-4D97-AF65-F5344CB8AC3E}">
        <p14:creationId xmlns:p14="http://schemas.microsoft.com/office/powerpoint/2010/main" val="368224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What Value Engineering is Not</a:t>
            </a:r>
            <a:endParaRPr b="0" spc="-15" dirty="0">
              <a:solidFill>
                <a:srgbClr val="7E7E7E"/>
              </a:solidFill>
              <a:latin typeface="Calibri"/>
              <a:cs typeface="Calibri"/>
            </a:endParaRPr>
          </a:p>
        </p:txBody>
      </p:sp>
      <p:sp>
        <p:nvSpPr>
          <p:cNvPr id="3" name="object 3"/>
          <p:cNvSpPr txBox="1"/>
          <p:nvPr/>
        </p:nvSpPr>
        <p:spPr>
          <a:xfrm>
            <a:off x="350010" y="1023998"/>
            <a:ext cx="8585646" cy="1949252"/>
          </a:xfrm>
          <a:prstGeom prst="rect">
            <a:avLst/>
          </a:prstGeom>
        </p:spPr>
        <p:txBody>
          <a:bodyPr vert="horz" wrap="square" lIns="0" tIns="0" rIns="0" bIns="0" rtlCol="0">
            <a:spAutoFit/>
          </a:bodyPr>
          <a:lstStyle/>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kumimoji="0" lang="en-US" sz="2200" i="0" u="none" strike="noStrike" kern="1200" cap="none" spc="-15" normalizeH="0" baseline="0" noProof="0" dirty="0">
                <a:ln>
                  <a:noFill/>
                </a:ln>
                <a:solidFill>
                  <a:prstClr val="black"/>
                </a:solidFill>
                <a:effectLst/>
                <a:uLnTx/>
                <a:uFillTx/>
                <a:cs typeface="Calibri"/>
              </a:rPr>
              <a:t>Not compromised safety, building code, health and well-being of people</a:t>
            </a:r>
          </a:p>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lang="en-US" sz="2200" spc="-15" dirty="0">
                <a:solidFill>
                  <a:prstClr val="black"/>
                </a:solidFill>
                <a:cs typeface="Calibri"/>
              </a:rPr>
              <a:t>Not a knee-jerk reaction to avoid going over budget.  Maximize function at the lowest possible cost.</a:t>
            </a:r>
          </a:p>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kumimoji="0" lang="en-US" sz="2200" i="0" u="none" strike="noStrike" kern="1200" cap="none" spc="-15" normalizeH="0" baseline="0" noProof="0" dirty="0">
                <a:ln>
                  <a:noFill/>
                </a:ln>
                <a:solidFill>
                  <a:prstClr val="black"/>
                </a:solidFill>
                <a:effectLst/>
                <a:uLnTx/>
                <a:uFillTx/>
                <a:cs typeface="Calibri"/>
              </a:rPr>
              <a:t>Not reducing quality and increasing operational cost</a:t>
            </a:r>
            <a:r>
              <a:rPr lang="en-US" sz="2200" spc="-15" dirty="0">
                <a:solidFill>
                  <a:prstClr val="black"/>
                </a:solidFill>
                <a:cs typeface="Calibri"/>
              </a:rPr>
              <a:t>s. (Not over-paying for quality when an equally effective, less expensive option exists)</a:t>
            </a:r>
            <a:endParaRPr kumimoji="0" lang="en-US" sz="2200" i="0" u="none" strike="noStrike" kern="1200" cap="none" spc="-15" normalizeH="0" baseline="0" noProof="0" dirty="0">
              <a:ln>
                <a:noFill/>
              </a:ln>
              <a:solidFill>
                <a:prstClr val="black"/>
              </a:solidFill>
              <a:effectLst/>
              <a:uLnTx/>
              <a:uFillTx/>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pic>
        <p:nvPicPr>
          <p:cNvPr id="6" name="Picture 5" descr="A picture containing indoor&#10;&#10;Description automatically generated">
            <a:extLst>
              <a:ext uri="{FF2B5EF4-FFF2-40B4-BE49-F238E27FC236}">
                <a16:creationId xmlns:a16="http://schemas.microsoft.com/office/drawing/2014/main" id="{F6FB324F-C1C4-B2E8-14EC-032E44328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84" y="3232713"/>
            <a:ext cx="3227917" cy="3168264"/>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90D6608-EC20-9B51-EF58-72DBFF14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627" y="4069215"/>
            <a:ext cx="6208889" cy="1646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38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Methodology:</a:t>
            </a:r>
            <a:endParaRPr b="0" spc="-15" dirty="0">
              <a:solidFill>
                <a:srgbClr val="7E7E7E"/>
              </a:solidFill>
              <a:latin typeface="Calibri"/>
              <a:cs typeface="Calibri"/>
            </a:endParaRPr>
          </a:p>
        </p:txBody>
      </p:sp>
      <p:sp>
        <p:nvSpPr>
          <p:cNvPr id="3" name="object 3"/>
          <p:cNvSpPr txBox="1"/>
          <p:nvPr/>
        </p:nvSpPr>
        <p:spPr>
          <a:xfrm>
            <a:off x="350011" y="764535"/>
            <a:ext cx="8585646" cy="3662541"/>
          </a:xfrm>
          <a:prstGeom prst="rect">
            <a:avLst/>
          </a:prstGeom>
        </p:spPr>
        <p:txBody>
          <a:bodyPr vert="horz" wrap="square" lIns="0" tIns="0" rIns="0" bIns="0" rtlCol="0">
            <a:spAutoFit/>
          </a:bodyPr>
          <a:lstStyle/>
          <a:p>
            <a:r>
              <a:rPr lang="en-US" b="1" dirty="0"/>
              <a:t> </a:t>
            </a:r>
            <a:endParaRPr lang="en-US" sz="2200" dirty="0"/>
          </a:p>
          <a:p>
            <a:r>
              <a:rPr lang="en-US" sz="2200" b="1" dirty="0"/>
              <a:t>Step 1: Information Gathering Phase</a:t>
            </a:r>
            <a:endParaRPr lang="en-US" sz="2200" dirty="0"/>
          </a:p>
          <a:p>
            <a:pPr marL="342900" lvl="0" indent="-342900">
              <a:buFont typeface="Arial" panose="020B0604020202020204" pitchFamily="34" charset="0"/>
              <a:buChar char="•"/>
            </a:pPr>
            <a:r>
              <a:rPr lang="en-US" sz="2200" dirty="0"/>
              <a:t>Collect data and get a clear understanding of the project. (Milestone when owner requirements, drawings, specifications, cost estimate, etc. are available to fully understand project)</a:t>
            </a:r>
          </a:p>
          <a:p>
            <a:r>
              <a:rPr lang="en-US" sz="2200" b="1" dirty="0"/>
              <a:t> </a:t>
            </a:r>
            <a:endParaRPr lang="en-US" sz="2200" dirty="0"/>
          </a:p>
          <a:p>
            <a:r>
              <a:rPr lang="en-US" sz="2200" b="1" dirty="0"/>
              <a:t>Step 2: Function Analysis Phase</a:t>
            </a:r>
            <a:endParaRPr lang="en-US" sz="2200" dirty="0"/>
          </a:p>
          <a:p>
            <a:pPr marL="342900" lvl="0" indent="-342900">
              <a:buFont typeface="Arial" panose="020B0604020202020204" pitchFamily="34" charset="0"/>
              <a:buChar char="•"/>
            </a:pPr>
            <a:r>
              <a:rPr lang="en-US" sz="2200" dirty="0"/>
              <a:t>Analyze the functions of the elements identified in the previous step and evaluate their necessity to the goals of the project.</a:t>
            </a:r>
          </a:p>
          <a:p>
            <a:pPr marL="342900" lvl="0" indent="-342900">
              <a:buFont typeface="Arial" panose="020B0604020202020204" pitchFamily="34" charset="0"/>
              <a:buChar char="•"/>
            </a:pPr>
            <a:r>
              <a:rPr lang="en-US" sz="2200" dirty="0"/>
              <a:t>Primary Functions – vital to the existence of the final product/project</a:t>
            </a:r>
          </a:p>
          <a:p>
            <a:pPr marL="342900" lvl="0" indent="-342900">
              <a:buFont typeface="Arial" panose="020B0604020202020204" pitchFamily="34" charset="0"/>
              <a:buChar char="•"/>
            </a:pPr>
            <a:r>
              <a:rPr lang="en-US" sz="2200" dirty="0"/>
              <a:t>Secondary Functions – notable but not critical to the core of the project</a:t>
            </a: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289934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Methodology:</a:t>
            </a:r>
            <a:endParaRPr b="0" spc="-15" dirty="0">
              <a:solidFill>
                <a:srgbClr val="7E7E7E"/>
              </a:solidFill>
              <a:latin typeface="Calibri"/>
              <a:cs typeface="Calibri"/>
            </a:endParaRPr>
          </a:p>
        </p:txBody>
      </p:sp>
      <p:sp>
        <p:nvSpPr>
          <p:cNvPr id="3" name="object 3"/>
          <p:cNvSpPr txBox="1"/>
          <p:nvPr/>
        </p:nvSpPr>
        <p:spPr>
          <a:xfrm>
            <a:off x="350011" y="495551"/>
            <a:ext cx="8585646" cy="4339650"/>
          </a:xfrm>
          <a:prstGeom prst="rect">
            <a:avLst/>
          </a:prstGeom>
        </p:spPr>
        <p:txBody>
          <a:bodyPr vert="horz" wrap="square" lIns="0" tIns="0" rIns="0" bIns="0" rtlCol="0">
            <a:spAutoFit/>
          </a:bodyPr>
          <a:lstStyle/>
          <a:p>
            <a:r>
              <a:rPr lang="en-US" b="1" dirty="0"/>
              <a:t> </a:t>
            </a:r>
            <a:endParaRPr lang="en-US" sz="2200" dirty="0"/>
          </a:p>
          <a:p>
            <a:r>
              <a:rPr lang="en-US" sz="2200" b="1" dirty="0"/>
              <a:t> </a:t>
            </a:r>
            <a:endParaRPr lang="en-US" sz="2200" dirty="0"/>
          </a:p>
          <a:p>
            <a:r>
              <a:rPr lang="en-US" sz="2200" b="1" dirty="0"/>
              <a:t>Step 3: Creative (Speculation) Phase</a:t>
            </a:r>
            <a:endParaRPr lang="en-US" sz="2200" dirty="0"/>
          </a:p>
          <a:p>
            <a:pPr marL="342900" lvl="0" indent="-342900">
              <a:buFont typeface="Arial" panose="020B0604020202020204" pitchFamily="34" charset="0"/>
              <a:buChar char="•"/>
            </a:pPr>
            <a:r>
              <a:rPr lang="en-US" sz="2200" dirty="0"/>
              <a:t>Develop alternative solutions for delivering necessary building functions. The value engineering team brainstorms to generate potential design solutions to reach the project functions.</a:t>
            </a:r>
          </a:p>
          <a:p>
            <a:pPr marL="342900" lvl="0" indent="-342900">
              <a:buFont typeface="Arial" panose="020B0604020202020204" pitchFamily="34" charset="0"/>
              <a:buChar char="•"/>
            </a:pPr>
            <a:r>
              <a:rPr lang="en-US" sz="2200" dirty="0"/>
              <a:t>Focus on the big-ticket items that have the most opportunity to deliver value.</a:t>
            </a:r>
          </a:p>
          <a:p>
            <a:pPr marL="342900" lvl="0" indent="-342900">
              <a:buFont typeface="Arial" panose="020B0604020202020204" pitchFamily="34" charset="0"/>
              <a:buChar char="•"/>
            </a:pPr>
            <a:r>
              <a:rPr lang="en-US" sz="2200" dirty="0"/>
              <a:t>All viable options are outlined at this step.</a:t>
            </a:r>
          </a:p>
          <a:p>
            <a:pPr marL="342900" lvl="0" indent="-342900">
              <a:buFont typeface="Arial" panose="020B0604020202020204" pitchFamily="34" charset="0"/>
              <a:buChar char="•"/>
            </a:pPr>
            <a:r>
              <a:rPr lang="en-US" sz="2200" dirty="0"/>
              <a:t>Next, designers and their team will eliminate the “weak plays” to present only the strongest options in Step 4.</a:t>
            </a:r>
          </a:p>
          <a:p>
            <a:pPr lvl="0"/>
            <a:endParaRPr lang="en-US" sz="2200" dirty="0"/>
          </a:p>
          <a:p>
            <a:pPr lvl="0"/>
            <a:endParaRPr lang="en-US" sz="2200" dirty="0"/>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17017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Methodology:</a:t>
            </a:r>
            <a:endParaRPr b="0" spc="-15" dirty="0">
              <a:solidFill>
                <a:srgbClr val="7E7E7E"/>
              </a:solidFill>
              <a:latin typeface="Calibri"/>
              <a:cs typeface="Calibri"/>
            </a:endParaRPr>
          </a:p>
        </p:txBody>
      </p:sp>
      <p:sp>
        <p:nvSpPr>
          <p:cNvPr id="3" name="object 3"/>
          <p:cNvSpPr txBox="1"/>
          <p:nvPr/>
        </p:nvSpPr>
        <p:spPr>
          <a:xfrm>
            <a:off x="350011" y="495551"/>
            <a:ext cx="8585646" cy="5355312"/>
          </a:xfrm>
          <a:prstGeom prst="rect">
            <a:avLst/>
          </a:prstGeom>
        </p:spPr>
        <p:txBody>
          <a:bodyPr vert="horz" wrap="square" lIns="0" tIns="0" rIns="0" bIns="0" rtlCol="0">
            <a:spAutoFit/>
          </a:bodyPr>
          <a:lstStyle/>
          <a:p>
            <a:r>
              <a:rPr lang="en-US" b="1" dirty="0"/>
              <a:t> </a:t>
            </a:r>
            <a:endParaRPr lang="en-US" sz="2200" dirty="0"/>
          </a:p>
          <a:p>
            <a:r>
              <a:rPr lang="en-US" sz="2200" b="1" dirty="0"/>
              <a:t> </a:t>
            </a:r>
            <a:endParaRPr lang="en-US" sz="2200" dirty="0"/>
          </a:p>
          <a:p>
            <a:r>
              <a:rPr lang="en-US" sz="2200" b="1" dirty="0"/>
              <a:t>Step 4: Evaluation Phase</a:t>
            </a:r>
            <a:endParaRPr lang="en-US" sz="2200" dirty="0"/>
          </a:p>
          <a:p>
            <a:pPr marL="342900" lvl="0" indent="-342900">
              <a:buFont typeface="Arial" panose="020B0604020202020204" pitchFamily="34" charset="0"/>
              <a:buChar char="•"/>
            </a:pPr>
            <a:r>
              <a:rPr lang="en-US" sz="2200" dirty="0"/>
              <a:t>Assess the alternative solutions.  Subject matter experts evaluate and question the available options and weigh them against each other.</a:t>
            </a:r>
          </a:p>
          <a:p>
            <a:pPr marL="342900" lvl="0" indent="-342900">
              <a:buFont typeface="Arial" panose="020B0604020202020204" pitchFamily="34" charset="0"/>
              <a:buChar char="•"/>
            </a:pPr>
            <a:r>
              <a:rPr lang="en-US" sz="2200" dirty="0"/>
              <a:t>How well can each alternative perform the function of the original solution?</a:t>
            </a:r>
          </a:p>
          <a:p>
            <a:pPr marL="342900" lvl="0" indent="-342900">
              <a:buFont typeface="Arial" panose="020B0604020202020204" pitchFamily="34" charset="0"/>
              <a:buChar char="•"/>
            </a:pPr>
            <a:r>
              <a:rPr lang="en-US" sz="2200" dirty="0"/>
              <a:t>Owner expectations also matter and must be discussed.</a:t>
            </a:r>
          </a:p>
          <a:p>
            <a:pPr marL="342900" lvl="0" indent="-342900">
              <a:buFont typeface="Arial" panose="020B0604020202020204" pitchFamily="34" charset="0"/>
              <a:buChar char="•"/>
            </a:pPr>
            <a:r>
              <a:rPr lang="en-US" sz="2200" dirty="0"/>
              <a:t>Holistic evaluation of each choice since a change in one area of a facility can affect any or all other areas of a facility.</a:t>
            </a:r>
          </a:p>
          <a:p>
            <a:r>
              <a:rPr lang="en-US" sz="2200" b="1" dirty="0"/>
              <a:t> </a:t>
            </a:r>
            <a:endParaRPr lang="en-US" sz="2200" dirty="0"/>
          </a:p>
          <a:p>
            <a:r>
              <a:rPr lang="en-US" sz="2200" b="1" dirty="0"/>
              <a:t>Step 5: Cost Analysis</a:t>
            </a:r>
            <a:endParaRPr lang="en-US" sz="2200" dirty="0"/>
          </a:p>
          <a:p>
            <a:pPr marL="342900" lvl="0" indent="-342900">
              <a:buFont typeface="Arial" panose="020B0604020202020204" pitchFamily="34" charset="0"/>
              <a:buChar char="•"/>
            </a:pPr>
            <a:r>
              <a:rPr lang="en-US" sz="2200" dirty="0"/>
              <a:t>Allocate costs to the alternative solutions (First cost and over facility’s life cycle)</a:t>
            </a:r>
          </a:p>
          <a:p>
            <a:pPr lvl="0"/>
            <a:endParaRPr lang="en-US" sz="2200" dirty="0"/>
          </a:p>
          <a:p>
            <a:pPr lvl="0"/>
            <a:endParaRPr lang="en-US" sz="2200" dirty="0"/>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6346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Methodology:</a:t>
            </a:r>
            <a:endParaRPr b="0" spc="-15" dirty="0">
              <a:solidFill>
                <a:srgbClr val="7E7E7E"/>
              </a:solidFill>
              <a:latin typeface="Calibri"/>
              <a:cs typeface="Calibri"/>
            </a:endParaRPr>
          </a:p>
        </p:txBody>
      </p:sp>
      <p:sp>
        <p:nvSpPr>
          <p:cNvPr id="3" name="object 3"/>
          <p:cNvSpPr txBox="1"/>
          <p:nvPr/>
        </p:nvSpPr>
        <p:spPr>
          <a:xfrm>
            <a:off x="350011" y="495551"/>
            <a:ext cx="8585646" cy="6370975"/>
          </a:xfrm>
          <a:prstGeom prst="rect">
            <a:avLst/>
          </a:prstGeom>
        </p:spPr>
        <p:txBody>
          <a:bodyPr vert="horz" wrap="square" lIns="0" tIns="0" rIns="0" bIns="0" rtlCol="0">
            <a:spAutoFit/>
          </a:bodyPr>
          <a:lstStyle/>
          <a:p>
            <a:r>
              <a:rPr lang="en-US" b="1" dirty="0"/>
              <a:t> </a:t>
            </a:r>
            <a:endParaRPr lang="en-US" sz="2200" dirty="0"/>
          </a:p>
          <a:p>
            <a:r>
              <a:rPr lang="en-US" sz="2200" b="1" dirty="0"/>
              <a:t> </a:t>
            </a:r>
            <a:endParaRPr lang="en-US" sz="2200" dirty="0"/>
          </a:p>
          <a:p>
            <a:r>
              <a:rPr lang="en-US" sz="2200" b="1" dirty="0"/>
              <a:t>Step 6: Development Phase</a:t>
            </a:r>
            <a:endParaRPr lang="en-US" sz="2200" dirty="0"/>
          </a:p>
          <a:p>
            <a:pPr marL="342900" lvl="0" indent="-342900">
              <a:buFont typeface="Arial" panose="020B0604020202020204" pitchFamily="34" charset="0"/>
              <a:buChar char="•"/>
            </a:pPr>
            <a:r>
              <a:rPr lang="en-US" sz="2200" dirty="0"/>
              <a:t>Team assembles all recommendations, their advantages, disadvantages and implements plans to present to the project stakeholders.</a:t>
            </a:r>
          </a:p>
          <a:p>
            <a:pPr marL="342900" lvl="0" indent="-342900">
              <a:buFont typeface="Arial" panose="020B0604020202020204" pitchFamily="34" charset="0"/>
              <a:buChar char="•"/>
            </a:pPr>
            <a:r>
              <a:rPr lang="en-US" sz="2200" dirty="0"/>
              <a:t>Decisions are made on which VE options to incorporate into the documents. </a:t>
            </a:r>
          </a:p>
          <a:p>
            <a:pPr lvl="0"/>
            <a:endParaRPr lang="en-US" sz="2200" dirty="0"/>
          </a:p>
          <a:p>
            <a:pPr marL="342900" lvl="0" indent="-342900">
              <a:buFont typeface="Arial" panose="020B0604020202020204" pitchFamily="34" charset="0"/>
              <a:buChar char="•"/>
            </a:pPr>
            <a:endParaRPr lang="en-US" sz="2200" dirty="0"/>
          </a:p>
          <a:p>
            <a:pPr marL="342900" lvl="0" indent="-342900">
              <a:buFont typeface="Arial" panose="020B0604020202020204" pitchFamily="34" charset="0"/>
              <a:buChar char="•"/>
            </a:pPr>
            <a:r>
              <a:rPr lang="en-US" sz="2200" dirty="0"/>
              <a:t>Deciders typically involve core project team and SME’s based on VE scope.</a:t>
            </a:r>
          </a:p>
          <a:p>
            <a:pPr marL="342900" lvl="0" indent="-342900">
              <a:buFont typeface="Arial" panose="020B0604020202020204" pitchFamily="34" charset="0"/>
              <a:buChar char="•"/>
            </a:pPr>
            <a:r>
              <a:rPr lang="en-US" sz="2200" dirty="0"/>
              <a:t>Some ideas may allow them to be incorporated as a bid alternate. (Either an alternative product or distinct scope that could be added or removed depending on bid results or if alternative funding becoming available, etc.).  </a:t>
            </a:r>
          </a:p>
          <a:p>
            <a:pPr marL="342900" lvl="0" indent="-342900">
              <a:buFont typeface="Arial" panose="020B0604020202020204" pitchFamily="34" charset="0"/>
              <a:buChar char="•"/>
            </a:pPr>
            <a:r>
              <a:rPr lang="en-US" sz="2200" dirty="0"/>
              <a:t>Post-bid addendum can also be used when bids come in high, but less effective and delays project award. </a:t>
            </a:r>
          </a:p>
          <a:p>
            <a:pPr lvl="0"/>
            <a:endParaRPr lang="en-US" sz="2200" dirty="0"/>
          </a:p>
          <a:p>
            <a:pPr lvl="0"/>
            <a:endParaRPr lang="en-US" sz="2200" dirty="0"/>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148673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38E3BA-2767-14B4-F3C2-042E5902BCFC}"/>
              </a:ext>
            </a:extLst>
          </p:cNvPr>
          <p:cNvGraphicFramePr>
            <a:graphicFrameLocks noChangeAspect="1"/>
          </p:cNvGraphicFramePr>
          <p:nvPr>
            <p:extLst>
              <p:ext uri="{D42A27DB-BD31-4B8C-83A1-F6EECF244321}">
                <p14:modId xmlns:p14="http://schemas.microsoft.com/office/powerpoint/2010/main" val="713590348"/>
              </p:ext>
            </p:extLst>
          </p:nvPr>
        </p:nvGraphicFramePr>
        <p:xfrm>
          <a:off x="168707" y="1219199"/>
          <a:ext cx="8923381" cy="4478215"/>
        </p:xfrm>
        <a:graphic>
          <a:graphicData uri="http://schemas.openxmlformats.org/presentationml/2006/ole">
            <mc:AlternateContent xmlns:mc="http://schemas.openxmlformats.org/markup-compatibility/2006">
              <mc:Choice xmlns:v="urn:schemas-microsoft-com:vml" Requires="v">
                <p:oleObj spid="_x0000_s4117" name="Worksheet" r:id="rId4" imgW="13690600" imgH="6870700" progId="Excel.Sheet.12">
                  <p:embed/>
                </p:oleObj>
              </mc:Choice>
              <mc:Fallback>
                <p:oleObj name="Worksheet" r:id="rId4" imgW="13690600" imgH="6870700" progId="Excel.Sheet.12">
                  <p:embed/>
                  <p:pic>
                    <p:nvPicPr>
                      <p:cNvPr id="0" name=""/>
                      <p:cNvPicPr/>
                      <p:nvPr/>
                    </p:nvPicPr>
                    <p:blipFill>
                      <a:blip r:embed="rId5"/>
                      <a:stretch>
                        <a:fillRect/>
                      </a:stretch>
                    </p:blipFill>
                    <p:spPr>
                      <a:xfrm>
                        <a:off x="168707" y="1219199"/>
                        <a:ext cx="8923381" cy="4478215"/>
                      </a:xfrm>
                      <a:prstGeom prst="rect">
                        <a:avLst/>
                      </a:prstGeom>
                    </p:spPr>
                  </p:pic>
                </p:oleObj>
              </mc:Fallback>
            </mc:AlternateContent>
          </a:graphicData>
        </a:graphic>
      </p:graphicFrame>
      <p:sp>
        <p:nvSpPr>
          <p:cNvPr id="3" name="object 2">
            <a:extLst>
              <a:ext uri="{FF2B5EF4-FFF2-40B4-BE49-F238E27FC236}">
                <a16:creationId xmlns:a16="http://schemas.microsoft.com/office/drawing/2014/main" id="{2AC153BC-E1C1-0994-6991-319756BDEE4E}"/>
              </a:ext>
            </a:extLst>
          </p:cNvPr>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Spreadsheet:</a:t>
            </a:r>
            <a:endParaRPr b="0" spc="-15" dirty="0">
              <a:solidFill>
                <a:srgbClr val="7E7E7E"/>
              </a:solidFill>
              <a:latin typeface="Calibri"/>
              <a:cs typeface="Calibri"/>
            </a:endParaRPr>
          </a:p>
        </p:txBody>
      </p:sp>
    </p:spTree>
    <p:extLst>
      <p:ext uri="{BB962C8B-B14F-4D97-AF65-F5344CB8AC3E}">
        <p14:creationId xmlns:p14="http://schemas.microsoft.com/office/powerpoint/2010/main" val="38132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E0AABF91-9D71-2743-D312-E3A95FD43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02" y="457198"/>
            <a:ext cx="4234376" cy="6049109"/>
          </a:xfrm>
          <a:prstGeom prst="rect">
            <a:avLst/>
          </a:prstGeom>
        </p:spPr>
      </p:pic>
      <p:pic>
        <p:nvPicPr>
          <p:cNvPr id="10" name="Picture 9" descr="Table&#10;&#10;Description automatically generated">
            <a:extLst>
              <a:ext uri="{FF2B5EF4-FFF2-40B4-BE49-F238E27FC236}">
                <a16:creationId xmlns:a16="http://schemas.microsoft.com/office/drawing/2014/main" id="{E0DA6564-205D-0734-8EEA-790EB9780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876" y="4338301"/>
            <a:ext cx="3864707" cy="2168006"/>
          </a:xfrm>
          <a:prstGeom prst="rect">
            <a:avLst/>
          </a:prstGeom>
        </p:spPr>
      </p:pic>
      <p:sp>
        <p:nvSpPr>
          <p:cNvPr id="11" name="object 3">
            <a:extLst>
              <a:ext uri="{FF2B5EF4-FFF2-40B4-BE49-F238E27FC236}">
                <a16:creationId xmlns:a16="http://schemas.microsoft.com/office/drawing/2014/main" id="{718F38EA-3941-3819-E798-CE26CDDECE7E}"/>
              </a:ext>
            </a:extLst>
          </p:cNvPr>
          <p:cNvSpPr txBox="1"/>
          <p:nvPr/>
        </p:nvSpPr>
        <p:spPr>
          <a:xfrm>
            <a:off x="4970584" y="457198"/>
            <a:ext cx="3965071" cy="1821011"/>
          </a:xfrm>
          <a:prstGeom prst="rect">
            <a:avLst/>
          </a:prstGeom>
        </p:spPr>
        <p:txBody>
          <a:bodyPr vert="horz" wrap="square" lIns="0" tIns="0" rIns="0" bIns="0" rtlCol="0">
            <a:spAutoFit/>
          </a:bodyPr>
          <a:lstStyle/>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kumimoji="0" lang="en-US" sz="2200" i="0" u="none" strike="noStrike" kern="1200" cap="none" spc="-15" normalizeH="0" baseline="0" noProof="0" dirty="0">
                <a:ln>
                  <a:noFill/>
                </a:ln>
                <a:solidFill>
                  <a:prstClr val="black"/>
                </a:solidFill>
                <a:effectLst/>
                <a:uLnTx/>
                <a:uFillTx/>
                <a:cs typeface="Calibri"/>
              </a:rPr>
              <a:t>Primary Function: vital to the existence of final project.</a:t>
            </a:r>
          </a:p>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lang="en-US" sz="2200" spc="-15" dirty="0">
                <a:solidFill>
                  <a:prstClr val="black"/>
                </a:solidFill>
                <a:cs typeface="Calibri"/>
              </a:rPr>
              <a:t>Secondary Function: notable but not critical to the core of the project.</a:t>
            </a:r>
          </a:p>
        </p:txBody>
      </p:sp>
    </p:spTree>
    <p:extLst>
      <p:ext uri="{BB962C8B-B14F-4D97-AF65-F5344CB8AC3E}">
        <p14:creationId xmlns:p14="http://schemas.microsoft.com/office/powerpoint/2010/main" val="26206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718F38EA-3941-3819-E798-CE26CDDECE7E}"/>
              </a:ext>
            </a:extLst>
          </p:cNvPr>
          <p:cNvSpPr txBox="1"/>
          <p:nvPr/>
        </p:nvSpPr>
        <p:spPr>
          <a:xfrm>
            <a:off x="463061" y="480644"/>
            <a:ext cx="8217877" cy="805349"/>
          </a:xfrm>
          <a:prstGeom prst="rect">
            <a:avLst/>
          </a:prstGeom>
        </p:spPr>
        <p:txBody>
          <a:bodyPr vert="horz" wrap="square" lIns="0" tIns="0" rIns="0" bIns="0" rtlCol="0">
            <a:spAutoFit/>
          </a:bodyPr>
          <a:lstStyle/>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kumimoji="0" lang="en-US" sz="2200" i="0" u="none" strike="noStrike" kern="1200" cap="none" spc="-15" normalizeH="0" baseline="0" noProof="0" dirty="0">
                <a:ln>
                  <a:noFill/>
                </a:ln>
                <a:solidFill>
                  <a:prstClr val="black"/>
                </a:solidFill>
                <a:effectLst/>
                <a:uLnTx/>
                <a:uFillTx/>
                <a:cs typeface="Calibri"/>
              </a:rPr>
              <a:t>Long VE lists – group around Uniformat II</a:t>
            </a:r>
          </a:p>
          <a:p>
            <a:pPr marL="12700" marR="6985" lvl="0" algn="l" defTabSz="914400" rtl="0" eaLnBrk="1" fontAlgn="auto" latinLnBrk="0" hangingPunct="1">
              <a:lnSpc>
                <a:spcPct val="100000"/>
              </a:lnSpc>
              <a:spcBef>
                <a:spcPts val="1005"/>
              </a:spcBef>
              <a:spcAft>
                <a:spcPts val="0"/>
              </a:spcAft>
              <a:buClrTx/>
              <a:buSzTx/>
              <a:tabLst/>
              <a:defRPr/>
            </a:pPr>
            <a:r>
              <a:rPr lang="en-US" sz="2200" spc="-15" dirty="0">
                <a:solidFill>
                  <a:prstClr val="black"/>
                </a:solidFill>
                <a:cs typeface="Calibri"/>
              </a:rPr>
              <a:t>.</a:t>
            </a:r>
          </a:p>
        </p:txBody>
      </p:sp>
      <p:pic>
        <p:nvPicPr>
          <p:cNvPr id="3" name="Picture 2" descr="Table&#10;&#10;Description automatically generated">
            <a:extLst>
              <a:ext uri="{FF2B5EF4-FFF2-40B4-BE49-F238E27FC236}">
                <a16:creationId xmlns:a16="http://schemas.microsoft.com/office/drawing/2014/main" id="{0A1713DA-8663-0B8B-1C54-6046F5C43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3" y="1038305"/>
            <a:ext cx="8534400" cy="5181247"/>
          </a:xfrm>
          <a:prstGeom prst="rect">
            <a:avLst/>
          </a:prstGeom>
        </p:spPr>
      </p:pic>
    </p:spTree>
    <p:extLst>
      <p:ext uri="{BB962C8B-B14F-4D97-AF65-F5344CB8AC3E}">
        <p14:creationId xmlns:p14="http://schemas.microsoft.com/office/powerpoint/2010/main" val="3986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718F38EA-3941-3819-E798-CE26CDDECE7E}"/>
              </a:ext>
            </a:extLst>
          </p:cNvPr>
          <p:cNvSpPr txBox="1"/>
          <p:nvPr/>
        </p:nvSpPr>
        <p:spPr>
          <a:xfrm>
            <a:off x="463061" y="480644"/>
            <a:ext cx="8217877" cy="805349"/>
          </a:xfrm>
          <a:prstGeom prst="rect">
            <a:avLst/>
          </a:prstGeom>
        </p:spPr>
        <p:txBody>
          <a:bodyPr vert="horz" wrap="square" lIns="0" tIns="0" rIns="0" bIns="0" rtlCol="0">
            <a:spAutoFit/>
          </a:bodyPr>
          <a:lstStyle/>
          <a:p>
            <a:pPr marL="355600" marR="6985" lvl="0" indent="-342900" algn="l" defTabSz="914400" rtl="0" eaLnBrk="1" fontAlgn="auto" latinLnBrk="0" hangingPunct="1">
              <a:lnSpc>
                <a:spcPct val="100000"/>
              </a:lnSpc>
              <a:spcBef>
                <a:spcPts val="1005"/>
              </a:spcBef>
              <a:spcAft>
                <a:spcPts val="0"/>
              </a:spcAft>
              <a:buClrTx/>
              <a:buSzTx/>
              <a:buFont typeface="Arial" panose="020B0604020202020204" pitchFamily="34" charset="0"/>
              <a:buChar char="•"/>
              <a:tabLst/>
              <a:defRPr/>
            </a:pPr>
            <a:r>
              <a:rPr kumimoji="0" lang="en-US" sz="2200" i="0" u="none" strike="noStrike" kern="1200" cap="none" spc="-15" normalizeH="0" baseline="0" noProof="0" dirty="0">
                <a:ln>
                  <a:noFill/>
                </a:ln>
                <a:solidFill>
                  <a:prstClr val="black"/>
                </a:solidFill>
                <a:effectLst/>
                <a:uLnTx/>
                <a:uFillTx/>
                <a:cs typeface="Calibri"/>
              </a:rPr>
              <a:t>VE Examples</a:t>
            </a:r>
          </a:p>
          <a:p>
            <a:pPr marL="12700" marR="6985" lvl="0" algn="l" defTabSz="914400" rtl="0" eaLnBrk="1" fontAlgn="auto" latinLnBrk="0" hangingPunct="1">
              <a:lnSpc>
                <a:spcPct val="100000"/>
              </a:lnSpc>
              <a:spcBef>
                <a:spcPts val="1005"/>
              </a:spcBef>
              <a:spcAft>
                <a:spcPts val="0"/>
              </a:spcAft>
              <a:buClrTx/>
              <a:buSzTx/>
              <a:tabLst/>
              <a:defRPr/>
            </a:pPr>
            <a:r>
              <a:rPr lang="en-US" sz="2200" spc="-15" dirty="0">
                <a:solidFill>
                  <a:prstClr val="black"/>
                </a:solidFill>
                <a:cs typeface="Calibri"/>
              </a:rPr>
              <a:t> </a:t>
            </a:r>
          </a:p>
        </p:txBody>
      </p:sp>
      <p:pic>
        <p:nvPicPr>
          <p:cNvPr id="4" name="Picture 3" descr="Diagram&#10;&#10;Description automatically generated">
            <a:extLst>
              <a:ext uri="{FF2B5EF4-FFF2-40B4-BE49-F238E27FC236}">
                <a16:creationId xmlns:a16="http://schemas.microsoft.com/office/drawing/2014/main" id="{F698CE5B-E91D-84F0-EFB3-97BECF167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03"/>
            <a:ext cx="9144000" cy="6007794"/>
          </a:xfrm>
          <a:prstGeom prst="rect">
            <a:avLst/>
          </a:prstGeom>
        </p:spPr>
      </p:pic>
    </p:spTree>
    <p:extLst>
      <p:ext uri="{BB962C8B-B14F-4D97-AF65-F5344CB8AC3E}">
        <p14:creationId xmlns:p14="http://schemas.microsoft.com/office/powerpoint/2010/main" val="135742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585" y="290315"/>
            <a:ext cx="8529319" cy="537968"/>
          </a:xfrm>
          <a:prstGeom prst="rect">
            <a:avLst/>
          </a:prstGeom>
        </p:spPr>
        <p:txBody>
          <a:bodyPr vert="horz" wrap="square" lIns="0" tIns="106045" rIns="0" bIns="0" rtlCol="0">
            <a:spAutoFit/>
          </a:bodyPr>
          <a:lstStyle/>
          <a:p>
            <a:pPr marL="1921510" algn="ctr">
              <a:lnSpc>
                <a:spcPct val="100000"/>
              </a:lnSpc>
            </a:pPr>
            <a:r>
              <a:rPr lang="en-US" spc="-10" dirty="0">
                <a:solidFill>
                  <a:srgbClr val="7E7E7E"/>
                </a:solidFill>
                <a:latin typeface="Calibri"/>
                <a:cs typeface="Calibri"/>
              </a:rPr>
              <a:t>Let’s Get Started!</a:t>
            </a:r>
            <a:endParaRPr b="0" spc="-15" dirty="0">
              <a:solidFill>
                <a:srgbClr val="7E7E7E"/>
              </a:solidFill>
              <a:latin typeface="Calibri"/>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
        <p:nvSpPr>
          <p:cNvPr id="7" name="TextBox 6">
            <a:extLst>
              <a:ext uri="{FF2B5EF4-FFF2-40B4-BE49-F238E27FC236}">
                <a16:creationId xmlns:a16="http://schemas.microsoft.com/office/drawing/2014/main" id="{1B0CEB83-8F22-8DEC-2259-F809252FDBE2}"/>
              </a:ext>
            </a:extLst>
          </p:cNvPr>
          <p:cNvSpPr txBox="1"/>
          <p:nvPr/>
        </p:nvSpPr>
        <p:spPr>
          <a:xfrm>
            <a:off x="117232" y="1219200"/>
            <a:ext cx="9026768" cy="4278094"/>
          </a:xfrm>
          <a:prstGeom prst="rect">
            <a:avLst/>
          </a:prstGeom>
          <a:noFill/>
        </p:spPr>
        <p:txBody>
          <a:bodyPr wrap="square">
            <a:spAutoFit/>
          </a:bodyPr>
          <a:lstStyle/>
          <a:p>
            <a:pPr marR="0" lvl="0">
              <a:spcBef>
                <a:spcPts val="0"/>
              </a:spcBef>
              <a:spcAft>
                <a:spcPts val="0"/>
              </a:spcAft>
            </a:pPr>
            <a:r>
              <a:rPr lang="en-US" sz="2400" dirty="0">
                <a:latin typeface="Arial" panose="020B0604020202020204" pitchFamily="34" charset="0"/>
                <a:ea typeface="Arial" panose="020B0604020202020204" pitchFamily="34" charset="0"/>
                <a:cs typeface="Times New Roman" panose="02020603050405020304" pitchFamily="18" charset="0"/>
              </a:rPr>
              <a:t>OK – right out of the gate:</a:t>
            </a:r>
          </a:p>
          <a:p>
            <a:pPr marR="0" lvl="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pPr>
            <a:r>
              <a:rPr lang="en-US" sz="3200" b="1" dirty="0">
                <a:solidFill>
                  <a:srgbClr val="FF0000"/>
                </a:solidFill>
                <a:latin typeface="Arial" panose="020B0604020202020204" pitchFamily="34" charset="0"/>
                <a:ea typeface="Arial" panose="020B0604020202020204" pitchFamily="34" charset="0"/>
                <a:cs typeface="Times New Roman" panose="02020603050405020304" pitchFamily="18" charset="0"/>
              </a:rPr>
              <a:t>We are behind schedule and over budget!</a:t>
            </a:r>
          </a:p>
          <a:p>
            <a:pPr marR="0" lvl="0">
              <a:spcBef>
                <a:spcPts val="0"/>
              </a:spcBef>
              <a:spcAft>
                <a:spcPts val="0"/>
              </a:spcAft>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pPr>
            <a:r>
              <a:rPr lang="en-US" sz="2400" dirty="0">
                <a:latin typeface="Arial" panose="020B0604020202020204" pitchFamily="34" charset="0"/>
                <a:ea typeface="Arial" panose="020B0604020202020204" pitchFamily="34" charset="0"/>
                <a:cs typeface="Times New Roman" panose="02020603050405020304" pitchFamily="18" charset="0"/>
              </a:rPr>
              <a:t>Sound familiar?</a:t>
            </a:r>
          </a:p>
          <a:p>
            <a:pPr marR="0" lvl="0">
              <a:spcBef>
                <a:spcPts val="0"/>
              </a:spcBef>
              <a:spcAft>
                <a:spcPts val="0"/>
              </a:spcAft>
            </a:pPr>
            <a:endParaRPr lang="en-US" sz="2400" dirty="0">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pPr>
            <a:r>
              <a:rPr lang="en-US" sz="2400" dirty="0">
                <a:latin typeface="Arial" panose="020B0604020202020204" pitchFamily="34" charset="0"/>
                <a:ea typeface="Arial" panose="020B0604020202020204" pitchFamily="34" charset="0"/>
                <a:cs typeface="Times New Roman" panose="02020603050405020304" pitchFamily="18" charset="0"/>
              </a:rPr>
              <a:t>This is not where Value Engineering should begin!  Take the time early in the project to understand the goals/expectations and the budget. Was this a placeholder budget and schedule that needs to be updated? From the time of the feasibility study, were the costs escalated to the projected construction mid-point?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8661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95" y="2244445"/>
            <a:ext cx="6688107" cy="1143000"/>
          </a:xfrm>
        </p:spPr>
        <p:txBody>
          <a:bodyPr>
            <a:normAutofit/>
          </a:bodyPr>
          <a:lstStyle/>
          <a:p>
            <a:r>
              <a:rPr lang="en-US" sz="3200" b="0" dirty="0">
                <a:latin typeface="Georgia"/>
              </a:rPr>
              <a:t>PMPD Presentation on </a:t>
            </a:r>
            <a:br>
              <a:rPr lang="en-US" sz="3200" b="0" dirty="0">
                <a:latin typeface="Georgia"/>
              </a:rPr>
            </a:br>
            <a:r>
              <a:rPr lang="en-US" sz="3200" b="0" dirty="0">
                <a:latin typeface="Georgia"/>
              </a:rPr>
              <a:t>Value Engineering</a:t>
            </a:r>
          </a:p>
        </p:txBody>
      </p:sp>
      <p:sp>
        <p:nvSpPr>
          <p:cNvPr id="3" name="Text Placeholder 2"/>
          <p:cNvSpPr>
            <a:spLocks noGrp="1"/>
          </p:cNvSpPr>
          <p:nvPr>
            <p:ph type="body" sz="quarter" idx="13"/>
          </p:nvPr>
        </p:nvSpPr>
        <p:spPr>
          <a:xfrm>
            <a:off x="324045" y="3736101"/>
            <a:ext cx="6005037" cy="1066800"/>
          </a:xfrm>
        </p:spPr>
        <p:txBody>
          <a:bodyPr/>
          <a:lstStyle/>
          <a:p>
            <a:r>
              <a:rPr lang="en-US" sz="2400" dirty="0">
                <a:latin typeface="Georgia"/>
              </a:rPr>
              <a:t> </a:t>
            </a:r>
          </a:p>
          <a:p>
            <a:r>
              <a:rPr lang="en-US" sz="4400" b="0" dirty="0">
                <a:latin typeface="Georgia"/>
              </a:rPr>
              <a:t>Questions?</a:t>
            </a:r>
          </a:p>
          <a:p>
            <a:endParaRPr lang="en-US" sz="1941" dirty="0">
              <a:latin typeface="Georgia"/>
            </a:endParaRPr>
          </a:p>
          <a:p>
            <a:r>
              <a:rPr lang="en-US" sz="2400" b="0" dirty="0">
                <a:latin typeface="Georgia"/>
              </a:rPr>
              <a:t>E&amp;PM</a:t>
            </a:r>
            <a:endParaRPr lang="en-US" sz="2400" dirty="0">
              <a:latin typeface="Georgia"/>
            </a:endParaRPr>
          </a:p>
          <a:p>
            <a:r>
              <a:rPr lang="en-US" sz="2400" b="0" dirty="0">
                <a:latin typeface="Georgia"/>
              </a:rPr>
              <a:t>April 26, 2022</a:t>
            </a:r>
          </a:p>
          <a:p>
            <a:endParaRPr lang="en-US" sz="1941" dirty="0">
              <a:latin typeface="Georgia"/>
            </a:endParaRPr>
          </a:p>
        </p:txBody>
      </p:sp>
      <p:sp>
        <p:nvSpPr>
          <p:cNvPr id="4" name="Slide Number Placeholder 3"/>
          <p:cNvSpPr>
            <a:spLocks noGrp="1"/>
          </p:cNvSpPr>
          <p:nvPr>
            <p:ph type="sldNum" sz="quarter" idx="12"/>
          </p:nvPr>
        </p:nvSpPr>
        <p:spPr/>
        <p:txBody>
          <a:bodyPr/>
          <a:lstStyle/>
          <a:p>
            <a:fld id="{6315554C-9387-4378-80C2-5F7076CAC952}"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75379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585" y="290315"/>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Value Engineering Definitions: </a:t>
            </a:r>
            <a:endParaRPr b="0" spc="-15" dirty="0">
              <a:solidFill>
                <a:srgbClr val="7E7E7E"/>
              </a:solidFill>
              <a:latin typeface="Calibri"/>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
        <p:nvSpPr>
          <p:cNvPr id="7" name="TextBox 6">
            <a:extLst>
              <a:ext uri="{FF2B5EF4-FFF2-40B4-BE49-F238E27FC236}">
                <a16:creationId xmlns:a16="http://schemas.microsoft.com/office/drawing/2014/main" id="{1B0CEB83-8F22-8DEC-2259-F809252FDBE2}"/>
              </a:ext>
            </a:extLst>
          </p:cNvPr>
          <p:cNvSpPr txBox="1"/>
          <p:nvPr/>
        </p:nvSpPr>
        <p:spPr>
          <a:xfrm>
            <a:off x="117232" y="1219200"/>
            <a:ext cx="9026768" cy="5078313"/>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Value Engineering</a:t>
            </a:r>
            <a:r>
              <a:rPr lang="en-US" sz="1800" dirty="0">
                <a:effectLst/>
                <a:latin typeface="Arial" panose="020B0604020202020204" pitchFamily="34" charset="0"/>
                <a:ea typeface="Arial" panose="020B0604020202020204" pitchFamily="34" charset="0"/>
                <a:cs typeface="Arial" panose="020B0604020202020204" pitchFamily="34" charset="0"/>
              </a:rPr>
              <a:t> as a function-oriented, systematic, team approach to provide value in a product, system, or service. </a:t>
            </a:r>
            <a:r>
              <a:rPr lang="en-US" sz="1800" i="1" dirty="0">
                <a:effectLst/>
                <a:latin typeface="Arial" panose="020B0604020202020204" pitchFamily="34" charset="0"/>
                <a:ea typeface="Arial" panose="020B0604020202020204" pitchFamily="34" charset="0"/>
                <a:cs typeface="Arial" panose="020B0604020202020204" pitchFamily="34" charset="0"/>
              </a:rPr>
              <a:t>(The Society of American Value Engineers International)</a:t>
            </a: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Value Engineering</a:t>
            </a:r>
            <a:r>
              <a:rPr lang="en-US" sz="1800" dirty="0">
                <a:effectLst/>
                <a:latin typeface="Arial" panose="020B0604020202020204" pitchFamily="34" charset="0"/>
                <a:ea typeface="Arial" panose="020B0604020202020204" pitchFamily="34" charset="0"/>
                <a:cs typeface="Arial" panose="020B0604020202020204" pitchFamily="34" charset="0"/>
              </a:rPr>
              <a:t> is a conscious and explicit set of disciplined procedures designed to seek out optimum value for both initial and long-term investment. </a:t>
            </a:r>
            <a:r>
              <a:rPr lang="en-US" sz="1800" i="1" dirty="0">
                <a:effectLst/>
                <a:latin typeface="Arial" panose="020B0604020202020204" pitchFamily="34" charset="0"/>
                <a:ea typeface="Arial" panose="020B0604020202020204" pitchFamily="34" charset="0"/>
                <a:cs typeface="Arial" panose="020B0604020202020204" pitchFamily="34" charset="0"/>
              </a:rPr>
              <a:t>(National Institute for Building Sciences)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Value Engineering</a:t>
            </a:r>
            <a:r>
              <a:rPr lang="en-US" sz="1800" dirty="0">
                <a:effectLst/>
                <a:latin typeface="Arial" panose="020B0604020202020204" pitchFamily="34" charset="0"/>
                <a:ea typeface="Arial" panose="020B0604020202020204" pitchFamily="34" charset="0"/>
                <a:cs typeface="Arial" panose="020B0604020202020204" pitchFamily="34" charset="0"/>
              </a:rPr>
              <a:t> can be defined as an organized effort directed at analyzing designed building features, systems, equipment, and material selections for the purpose of achieving essential functions at the lowest life cycle cost consistent with required performance, quality, reliability, and safety.  </a:t>
            </a:r>
            <a:r>
              <a:rPr lang="en-US" sz="1800" i="1" dirty="0">
                <a:effectLst/>
                <a:latin typeface="Arial" panose="020B0604020202020204" pitchFamily="34" charset="0"/>
                <a:ea typeface="Arial" panose="020B0604020202020204" pitchFamily="34" charset="0"/>
                <a:cs typeface="Arial" panose="020B0604020202020204" pitchFamily="34" charset="0"/>
              </a:rPr>
              <a:t>(U.S. General Services Administration)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Value Engineering</a:t>
            </a:r>
            <a:r>
              <a:rPr lang="en-US" sz="1800" dirty="0">
                <a:effectLst/>
                <a:latin typeface="Arial" panose="020B0604020202020204" pitchFamily="34" charset="0"/>
                <a:ea typeface="Arial" panose="020B0604020202020204" pitchFamily="34" charset="0"/>
                <a:cs typeface="Arial" panose="020B0604020202020204" pitchFamily="34" charset="0"/>
              </a:rPr>
              <a:t> can have a positive outcome for all stakeholders (architects, designers, building-product manufacturers) when everyone embraces and actively participates in the value analysis.  Creativity can be used in many ways to meet the overall goal.  This process is used to solve problems, identify, and eliminate unwanted costs and improve function and quality.  The set of disciplined steps in the value engineering process is meant to </a:t>
            </a:r>
            <a:r>
              <a:rPr lang="en-US" sz="1800" u="sng" dirty="0">
                <a:effectLst/>
                <a:latin typeface="Arial" panose="020B0604020202020204" pitchFamily="34" charset="0"/>
                <a:ea typeface="Arial" panose="020B0604020202020204" pitchFamily="34" charset="0"/>
                <a:cs typeface="Arial" panose="020B0604020202020204" pitchFamily="34" charset="0"/>
              </a:rPr>
              <a:t>optimize initial and long-term investment</a:t>
            </a:r>
            <a:r>
              <a:rPr lang="en-US" sz="1800" dirty="0">
                <a:effectLst/>
                <a:latin typeface="Arial" panose="020B0604020202020204" pitchFamily="34" charset="0"/>
                <a:ea typeface="Arial" panose="020B0604020202020204" pitchFamily="34" charset="0"/>
                <a:cs typeface="Arial" panose="020B0604020202020204" pitchFamily="34" charset="0"/>
              </a:rPr>
              <a:t>, seeking the best possible value for the lowest cost.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4828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Beginning of Value Engineering - History</a:t>
            </a:r>
            <a:endParaRPr b="0" spc="-15" dirty="0">
              <a:solidFill>
                <a:srgbClr val="7E7E7E"/>
              </a:solidFill>
              <a:latin typeface="Calibri"/>
              <a:cs typeface="Calibri"/>
            </a:endParaRPr>
          </a:p>
        </p:txBody>
      </p:sp>
      <p:sp>
        <p:nvSpPr>
          <p:cNvPr id="3" name="object 3"/>
          <p:cNvSpPr txBox="1"/>
          <p:nvPr/>
        </p:nvSpPr>
        <p:spPr>
          <a:xfrm>
            <a:off x="350010" y="1023998"/>
            <a:ext cx="8585646" cy="4529445"/>
          </a:xfrm>
          <a:prstGeom prst="rect">
            <a:avLst/>
          </a:prstGeom>
        </p:spPr>
        <p:txBody>
          <a:bodyPr vert="horz" wrap="square" lIns="0" tIns="0" rIns="0" bIns="0" rtlCol="0">
            <a:spAutoFit/>
          </a:bodyPr>
          <a:lstStyle/>
          <a:p>
            <a:pPr marL="12700" marR="6985" lvl="0" indent="0" algn="l" defTabSz="914400" rtl="0" eaLnBrk="1" fontAlgn="auto" latinLnBrk="0" hangingPunct="1">
              <a:lnSpc>
                <a:spcPct val="100000"/>
              </a:lnSpc>
              <a:spcBef>
                <a:spcPts val="1005"/>
              </a:spcBef>
              <a:spcAft>
                <a:spcPts val="0"/>
              </a:spcAft>
              <a:buClrTx/>
              <a:buSzTx/>
              <a:buFontTx/>
              <a:buNone/>
              <a:tabLst/>
              <a:defRPr/>
            </a:pPr>
            <a:r>
              <a:rPr kumimoji="0" lang="en-US" sz="2200" b="1" i="0" u="none" strike="noStrike" kern="1200" cap="none" spc="-15" normalizeH="0" baseline="0" noProof="0" dirty="0">
                <a:ln>
                  <a:noFill/>
                </a:ln>
                <a:solidFill>
                  <a:prstClr val="black"/>
                </a:solidFill>
                <a:effectLst/>
                <a:uLnTx/>
                <a:uFillTx/>
                <a:cs typeface="Calibri"/>
              </a:rPr>
              <a:t>Created in a Crises</a:t>
            </a:r>
            <a:r>
              <a:rPr kumimoji="0" lang="en-US" sz="2200" b="0" i="0" u="none" strike="noStrike" kern="1200" cap="none" spc="-15" normalizeH="0" baseline="0" noProof="0" dirty="0">
                <a:ln>
                  <a:noFill/>
                </a:ln>
                <a:solidFill>
                  <a:prstClr val="black"/>
                </a:solidFill>
                <a:effectLst/>
                <a:uLnTx/>
                <a:uFillTx/>
                <a:cs typeface="Calibri"/>
              </a:rPr>
              <a:t>:</a:t>
            </a:r>
          </a:p>
          <a:p>
            <a:pPr marL="355600" marR="6985" lvl="0" indent="-342900" defTabSz="914400">
              <a:spcBef>
                <a:spcPts val="1005"/>
              </a:spcBef>
              <a:buFont typeface="Arial" panose="020B0604020202020204" pitchFamily="34" charset="0"/>
              <a:buChar char="•"/>
            </a:pPr>
            <a:r>
              <a:rPr lang="en-US" sz="2200" spc="-5" dirty="0">
                <a:solidFill>
                  <a:prstClr val="black"/>
                </a:solidFill>
                <a:cs typeface="Calibri"/>
              </a:rPr>
              <a:t>World War II: Lawrence Miles with GE was responsible for purchasing raw materials and experienced extreme material shortages.  He searched for suitable alternatives that functioned similarly.  Found some substitutions that were more cost-effective AND performed better.  This new technique called “value analysis” is more commonly known today as value engineering.</a:t>
            </a:r>
          </a:p>
          <a:p>
            <a:pPr marL="12700" marR="508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5" normalizeH="0" baseline="0" noProof="0" dirty="0">
              <a:ln>
                <a:noFill/>
              </a:ln>
              <a:solidFill>
                <a:prstClr val="black"/>
              </a:solidFill>
              <a:effectLst/>
              <a:uLnTx/>
              <a:uFillTx/>
              <a:cs typeface="Calibri"/>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lang="en-US" sz="2200" b="1" spc="-5" dirty="0">
                <a:solidFill>
                  <a:prstClr val="black"/>
                </a:solidFill>
                <a:cs typeface="Calibri"/>
              </a:rPr>
              <a:t>PMs Typically Uses VE in a “Crises” – Project Budget Crises</a:t>
            </a:r>
            <a:r>
              <a:rPr lang="en-US" sz="2200" spc="-5" dirty="0">
                <a:solidFill>
                  <a:prstClr val="black"/>
                </a:solidFill>
                <a:cs typeface="Calibri"/>
              </a:rPr>
              <a:t>:</a:t>
            </a:r>
          </a:p>
          <a:p>
            <a:pPr marL="469900" marR="508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spc="-5" dirty="0">
                <a:solidFill>
                  <a:prstClr val="black"/>
                </a:solidFill>
                <a:cs typeface="Calibri"/>
              </a:rPr>
              <a:t>Structured VE process often conducted when a project estimate or bid is significantly over (no additional funds available) </a:t>
            </a:r>
          </a:p>
          <a:p>
            <a:pPr marL="469900" marR="508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spc="-5" dirty="0">
                <a:solidFill>
                  <a:prstClr val="black"/>
                </a:solidFill>
                <a:cs typeface="Calibri"/>
              </a:rPr>
              <a:t>Similar principals are applied during the study &amp; design of any project.</a:t>
            </a:r>
          </a:p>
          <a:p>
            <a:pPr marL="469900" marR="508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spc="-5" dirty="0">
                <a:solidFill>
                  <a:prstClr val="black"/>
                </a:solidFill>
                <a:cs typeface="Calibri"/>
              </a:rPr>
              <a:t>GSA and other entities conduct VE processes as a matter of course.</a:t>
            </a: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131679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FCS Stewardship Responsibility </a:t>
            </a:r>
            <a:endParaRPr b="0" spc="-15" dirty="0">
              <a:solidFill>
                <a:srgbClr val="7E7E7E"/>
              </a:solidFill>
              <a:latin typeface="Calibri"/>
              <a:cs typeface="Calibri"/>
            </a:endParaRPr>
          </a:p>
        </p:txBody>
      </p:sp>
      <p:sp>
        <p:nvSpPr>
          <p:cNvPr id="3" name="object 3"/>
          <p:cNvSpPr txBox="1"/>
          <p:nvPr/>
        </p:nvSpPr>
        <p:spPr>
          <a:xfrm>
            <a:off x="350010" y="846429"/>
            <a:ext cx="8585646" cy="1143903"/>
          </a:xfrm>
          <a:prstGeom prst="rect">
            <a:avLst/>
          </a:prstGeom>
        </p:spPr>
        <p:txBody>
          <a:bodyPr vert="horz" wrap="square" lIns="0" tIns="0" rIns="0" bIns="0" rtlCol="0">
            <a:spAutoFit/>
          </a:bodyPr>
          <a:lstStyle/>
          <a:p>
            <a:pPr marL="12700" marR="6985" lvl="0" indent="0" algn="l" defTabSz="914400" rtl="0" eaLnBrk="1" fontAlgn="auto" latinLnBrk="0" hangingPunct="1">
              <a:lnSpc>
                <a:spcPct val="100000"/>
              </a:lnSpc>
              <a:spcBef>
                <a:spcPts val="1005"/>
              </a:spcBef>
              <a:spcAft>
                <a:spcPts val="0"/>
              </a:spcAft>
              <a:buClrTx/>
              <a:buSzTx/>
              <a:buFontTx/>
              <a:buNone/>
              <a:tabLst/>
              <a:defRPr/>
            </a:pPr>
            <a:r>
              <a:rPr kumimoji="0" lang="en-US" sz="2200" b="1" i="0" u="none" strike="noStrike" kern="1200" cap="none" spc="-15" normalizeH="0" baseline="0" noProof="0" dirty="0">
                <a:ln>
                  <a:noFill/>
                </a:ln>
                <a:solidFill>
                  <a:prstClr val="black"/>
                </a:solidFill>
                <a:effectLst/>
                <a:uLnTx/>
                <a:uFillTx/>
                <a:cs typeface="Calibri"/>
              </a:rPr>
              <a:t>Part of Our PM Role</a:t>
            </a:r>
            <a:r>
              <a:rPr kumimoji="0" lang="en-US" sz="2200" b="0" i="0" u="none" strike="noStrike" kern="1200" cap="none" spc="-15" normalizeH="0" baseline="0" noProof="0" dirty="0">
                <a:ln>
                  <a:noFill/>
                </a:ln>
                <a:solidFill>
                  <a:prstClr val="black"/>
                </a:solidFill>
                <a:effectLst/>
                <a:uLnTx/>
                <a:uFillTx/>
                <a:cs typeface="Calibri"/>
              </a:rPr>
              <a:t>:</a:t>
            </a:r>
          </a:p>
          <a:p>
            <a:pPr marL="355600" marR="6985" lvl="0" indent="-342900" defTabSz="914400">
              <a:spcBef>
                <a:spcPts val="1005"/>
              </a:spcBef>
              <a:buFont typeface="Arial" panose="020B0604020202020204" pitchFamily="34" charset="0"/>
              <a:buChar char="•"/>
            </a:pPr>
            <a:r>
              <a:rPr lang="en-US" sz="2200" spc="-5" dirty="0">
                <a:solidFill>
                  <a:prstClr val="black"/>
                </a:solidFill>
                <a:cs typeface="Calibri"/>
              </a:rPr>
              <a:t>Facilitate a project to meet goals / expectations - while being mindful of the overall budget, longevity, sustainability, maintainability, etc.</a:t>
            </a: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pic>
        <p:nvPicPr>
          <p:cNvPr id="6" name="Picture 5" descr="Graphical user interface, text&#10;&#10;Description automatically generated">
            <a:extLst>
              <a:ext uri="{FF2B5EF4-FFF2-40B4-BE49-F238E27FC236}">
                <a16:creationId xmlns:a16="http://schemas.microsoft.com/office/drawing/2014/main" id="{A46F09E7-689C-E801-EB7F-F6F9918E7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0" y="2146725"/>
            <a:ext cx="8521700" cy="4673600"/>
          </a:xfrm>
          <a:prstGeom prst="rect">
            <a:avLst/>
          </a:prstGeom>
        </p:spPr>
      </p:pic>
    </p:spTree>
    <p:extLst>
      <p:ext uri="{BB962C8B-B14F-4D97-AF65-F5344CB8AC3E}">
        <p14:creationId xmlns:p14="http://schemas.microsoft.com/office/powerpoint/2010/main" val="17457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Design versus Value Engineering</a:t>
            </a:r>
            <a:endParaRPr b="0" spc="-15" dirty="0">
              <a:solidFill>
                <a:srgbClr val="7E7E7E"/>
              </a:solidFill>
              <a:latin typeface="Calibri"/>
              <a:cs typeface="Calibri"/>
            </a:endParaRPr>
          </a:p>
        </p:txBody>
      </p:sp>
      <p:sp>
        <p:nvSpPr>
          <p:cNvPr id="3" name="object 3"/>
          <p:cNvSpPr txBox="1"/>
          <p:nvPr/>
        </p:nvSpPr>
        <p:spPr>
          <a:xfrm>
            <a:off x="350010" y="1023998"/>
            <a:ext cx="8585646" cy="5929828"/>
          </a:xfrm>
          <a:prstGeom prst="rect">
            <a:avLst/>
          </a:prstGeom>
        </p:spPr>
        <p:txBody>
          <a:bodyPr vert="horz" wrap="square" lIns="0" tIns="0" rIns="0" bIns="0" rtlCol="0">
            <a:spAutoFit/>
          </a:bodyPr>
          <a:lstStyle/>
          <a:p>
            <a:pPr marL="12700" marR="6985" lvl="0" indent="0" algn="l" defTabSz="914400" rtl="0" eaLnBrk="1" fontAlgn="auto" latinLnBrk="0" hangingPunct="1">
              <a:lnSpc>
                <a:spcPct val="100000"/>
              </a:lnSpc>
              <a:spcBef>
                <a:spcPts val="1005"/>
              </a:spcBef>
              <a:spcAft>
                <a:spcPts val="0"/>
              </a:spcAft>
              <a:buClrTx/>
              <a:buSzTx/>
              <a:buFontTx/>
              <a:buNone/>
              <a:tabLst/>
              <a:defRPr/>
            </a:pPr>
            <a:r>
              <a:rPr kumimoji="0" lang="en-US" sz="2200" b="1" i="0" u="none" strike="noStrike" kern="1200" cap="none" spc="-15" normalizeH="0" baseline="0" noProof="0" dirty="0">
                <a:ln>
                  <a:noFill/>
                </a:ln>
                <a:solidFill>
                  <a:prstClr val="black"/>
                </a:solidFill>
                <a:effectLst/>
                <a:uLnTx/>
                <a:uFillTx/>
                <a:cs typeface="Calibri"/>
              </a:rPr>
              <a:t>We are Making </a:t>
            </a:r>
            <a:r>
              <a:rPr kumimoji="0" lang="en-US" sz="2200" b="1" i="1" u="none" strike="noStrike" kern="1200" cap="none" spc="-15" normalizeH="0" baseline="0" noProof="0" dirty="0">
                <a:ln>
                  <a:noFill/>
                </a:ln>
                <a:solidFill>
                  <a:prstClr val="black"/>
                </a:solidFill>
                <a:effectLst/>
                <a:uLnTx/>
                <a:uFillTx/>
                <a:cs typeface="Calibri"/>
              </a:rPr>
              <a:t>“Value Engineering Like” </a:t>
            </a:r>
            <a:r>
              <a:rPr kumimoji="0" lang="en-US" sz="2200" b="1" i="0" u="none" strike="noStrike" kern="1200" cap="none" spc="-15" normalizeH="0" baseline="0" noProof="0" dirty="0">
                <a:ln>
                  <a:noFill/>
                </a:ln>
                <a:solidFill>
                  <a:prstClr val="black"/>
                </a:solidFill>
                <a:effectLst/>
                <a:uLnTx/>
                <a:uFillTx/>
                <a:cs typeface="Calibri"/>
              </a:rPr>
              <a:t>Decisions All the Time:</a:t>
            </a:r>
            <a:endParaRPr kumimoji="0" lang="en-US" sz="2200" b="0" i="0" u="none" strike="noStrike" kern="1200" cap="none" spc="-15" normalizeH="0" baseline="0" noProof="0" dirty="0">
              <a:ln>
                <a:noFill/>
              </a:ln>
              <a:solidFill>
                <a:prstClr val="black"/>
              </a:solidFill>
              <a:effectLst/>
              <a:uLnTx/>
              <a:uFillTx/>
              <a:cs typeface="Calibri"/>
            </a:endParaRPr>
          </a:p>
          <a:p>
            <a:pPr marL="355600" marR="6985" lvl="0" indent="-342900" defTabSz="914400">
              <a:spcBef>
                <a:spcPts val="1005"/>
              </a:spcBef>
              <a:buFont typeface="Arial" panose="020B0604020202020204" pitchFamily="34" charset="0"/>
              <a:buChar char="•"/>
            </a:pPr>
            <a:r>
              <a:rPr lang="en-US" sz="2200" b="1" spc="-5" dirty="0">
                <a:solidFill>
                  <a:prstClr val="black"/>
                </a:solidFill>
                <a:cs typeface="Calibri"/>
              </a:rPr>
              <a:t>Feasibility or Space Study </a:t>
            </a:r>
            <a:r>
              <a:rPr lang="en-US" sz="2200" spc="-5" dirty="0">
                <a:solidFill>
                  <a:prstClr val="black"/>
                </a:solidFill>
                <a:cs typeface="Calibri"/>
              </a:rPr>
              <a:t>- explores multiple strategies , pros/cons, associated costs. Ultimately a preferred direction is stood up as the project.  Team evaluates effective solutions for the budget.</a:t>
            </a:r>
          </a:p>
          <a:p>
            <a:pPr marL="355600" marR="6985" lvl="0" indent="-342900" defTabSz="914400">
              <a:spcBef>
                <a:spcPts val="1005"/>
              </a:spcBef>
              <a:buFont typeface="Arial" panose="020B0604020202020204" pitchFamily="34" charset="0"/>
              <a:buChar char="•"/>
            </a:pPr>
            <a:r>
              <a:rPr lang="en-US" sz="2200" b="1" spc="-5" dirty="0">
                <a:solidFill>
                  <a:prstClr val="black"/>
                </a:solidFill>
                <a:cs typeface="Calibri"/>
              </a:rPr>
              <a:t>Pre-Schematic Design or Concept Phase </a:t>
            </a:r>
            <a:r>
              <a:rPr lang="en-US" sz="2200" spc="-5" dirty="0">
                <a:solidFill>
                  <a:prstClr val="black"/>
                </a:solidFill>
                <a:cs typeface="Calibri"/>
              </a:rPr>
              <a:t>– looks at multiple solutions (Often 3) to determine best path forward.  (Meeting criteria, life-cycle-cost, budget, sustainability, working with constraints, etc.)</a:t>
            </a:r>
          </a:p>
          <a:p>
            <a:pPr marL="355600" marR="6985" lvl="0" indent="-342900" defTabSz="914400">
              <a:spcBef>
                <a:spcPts val="1005"/>
              </a:spcBef>
              <a:buFont typeface="Arial" panose="020B0604020202020204" pitchFamily="34" charset="0"/>
              <a:buChar char="•"/>
            </a:pPr>
            <a:r>
              <a:rPr lang="en-US" sz="2200" b="1" spc="-5" dirty="0">
                <a:solidFill>
                  <a:prstClr val="black"/>
                </a:solidFill>
                <a:cs typeface="Calibri"/>
              </a:rPr>
              <a:t>Design Process </a:t>
            </a:r>
            <a:r>
              <a:rPr lang="en-US" sz="2200" spc="-5" dirty="0">
                <a:solidFill>
                  <a:prstClr val="black"/>
                </a:solidFill>
                <a:cs typeface="Calibri"/>
              </a:rPr>
              <a:t>– the Design and Stakeholder Team + subject matter expert’s review options during mtgs &amp; Design Milestones.  What is the appropriate roof or mechanical system, lab casework, or floor finish for the project?  Not done in a vacuum without understanding life cycle cost, energy performance, durability, and program/performance, etc.</a:t>
            </a:r>
          </a:p>
          <a:p>
            <a:pPr marL="355600" marR="6985" lvl="0" indent="-342900" defTabSz="914400">
              <a:spcBef>
                <a:spcPts val="1005"/>
              </a:spcBef>
              <a:buFont typeface="Arial" panose="020B0604020202020204" pitchFamily="34" charset="0"/>
              <a:buChar char="•"/>
            </a:pPr>
            <a:r>
              <a:rPr lang="en-US" sz="2200" b="1" spc="-5" dirty="0">
                <a:solidFill>
                  <a:prstClr val="black"/>
                </a:solidFill>
                <a:cs typeface="Calibri"/>
              </a:rPr>
              <a:t>Checking Scope </a:t>
            </a:r>
            <a:r>
              <a:rPr lang="en-US" sz="2200" spc="-5" dirty="0">
                <a:solidFill>
                  <a:prstClr val="black"/>
                </a:solidFill>
                <a:cs typeface="Calibri"/>
              </a:rPr>
              <a:t>back to key project goals/requirements and what is necessary </a:t>
            </a:r>
            <a:r>
              <a:rPr lang="en-US" sz="2200" b="1" spc="-5" dirty="0">
                <a:solidFill>
                  <a:prstClr val="black"/>
                </a:solidFill>
                <a:cs typeface="Calibri"/>
              </a:rPr>
              <a:t>versus</a:t>
            </a:r>
            <a:r>
              <a:rPr lang="en-US" sz="2200" spc="-5" dirty="0">
                <a:solidFill>
                  <a:prstClr val="black"/>
                </a:solidFill>
                <a:cs typeface="Calibri"/>
              </a:rPr>
              <a:t> nice to have.  What moves forward in design, as an add alternate, or parked until we have a better handle on budget.</a:t>
            </a:r>
          </a:p>
          <a:p>
            <a:pPr marL="12700" marR="508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5" normalizeH="0" baseline="0" noProof="0" dirty="0">
              <a:ln>
                <a:noFill/>
              </a:ln>
              <a:solidFill>
                <a:prstClr val="black"/>
              </a:solidFill>
              <a:effectLst/>
              <a:uLnTx/>
              <a:uFillTx/>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24252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Value Engineering – When to Conduct</a:t>
            </a:r>
            <a:endParaRPr b="0" spc="-15" dirty="0">
              <a:solidFill>
                <a:srgbClr val="7E7E7E"/>
              </a:solidFill>
              <a:latin typeface="Calibri"/>
              <a:cs typeface="Calibri"/>
            </a:endParaRPr>
          </a:p>
        </p:txBody>
      </p:sp>
      <p:sp>
        <p:nvSpPr>
          <p:cNvPr id="3" name="object 3"/>
          <p:cNvSpPr txBox="1"/>
          <p:nvPr/>
        </p:nvSpPr>
        <p:spPr>
          <a:xfrm>
            <a:off x="350010" y="1023998"/>
            <a:ext cx="8585646" cy="4447371"/>
          </a:xfrm>
          <a:prstGeom prst="rect">
            <a:avLst/>
          </a:prstGeom>
        </p:spPr>
        <p:txBody>
          <a:bodyPr vert="horz" wrap="square" lIns="0" tIns="0" rIns="0" bIns="0" rtlCol="0">
            <a:spAutoFit/>
          </a:bodyPr>
          <a:lstStyle/>
          <a:p>
            <a:pPr marL="12700" marR="6985" lvl="0" indent="0" algn="l" defTabSz="914400" rtl="0" eaLnBrk="1" fontAlgn="auto" latinLnBrk="0" hangingPunct="1">
              <a:lnSpc>
                <a:spcPct val="100000"/>
              </a:lnSpc>
              <a:spcBef>
                <a:spcPts val="1005"/>
              </a:spcBef>
              <a:spcAft>
                <a:spcPts val="0"/>
              </a:spcAft>
              <a:buClrTx/>
              <a:buSzTx/>
              <a:buFontTx/>
              <a:buNone/>
              <a:tabLst/>
              <a:defRPr/>
            </a:pPr>
            <a:r>
              <a:rPr kumimoji="0" lang="en-US" sz="2200" b="1" i="0" u="none" strike="noStrike" kern="1200" cap="none" spc="-15" normalizeH="0" baseline="0" noProof="0" dirty="0">
                <a:ln>
                  <a:noFill/>
                </a:ln>
                <a:solidFill>
                  <a:prstClr val="black"/>
                </a:solidFill>
                <a:effectLst/>
                <a:uLnTx/>
                <a:uFillTx/>
                <a:cs typeface="Calibri"/>
              </a:rPr>
              <a:t>Best Times </a:t>
            </a:r>
            <a:r>
              <a:rPr kumimoji="0" lang="en-US" sz="2200" b="0" i="0" u="none" strike="noStrike" kern="1200" cap="none" spc="-15" normalizeH="0" baseline="0" noProof="0" dirty="0">
                <a:ln>
                  <a:noFill/>
                </a:ln>
                <a:solidFill>
                  <a:prstClr val="black"/>
                </a:solidFill>
                <a:effectLst/>
                <a:uLnTx/>
                <a:uFillTx/>
                <a:cs typeface="Calibri"/>
              </a:rPr>
              <a:t>to conduct VE study:</a:t>
            </a:r>
          </a:p>
          <a:p>
            <a:pPr marL="469900" marR="6985" lvl="0" indent="-457200" algn="l" defTabSz="914400" rtl="0" eaLnBrk="1" fontAlgn="auto" latinLnBrk="0" hangingPunct="1">
              <a:lnSpc>
                <a:spcPct val="100000"/>
              </a:lnSpc>
              <a:spcBef>
                <a:spcPts val="1005"/>
              </a:spcBef>
              <a:spcAft>
                <a:spcPts val="0"/>
              </a:spcAft>
              <a:buClrTx/>
              <a:buSzTx/>
              <a:buFontTx/>
              <a:buAutoNum type="arabicPeriod"/>
              <a:tabLst/>
              <a:defRPr/>
            </a:pPr>
            <a:r>
              <a:rPr lang="en-US" sz="2200" spc="-15" dirty="0">
                <a:solidFill>
                  <a:prstClr val="black"/>
                </a:solidFill>
                <a:cs typeface="Calibri"/>
              </a:rPr>
              <a:t>Completion of </a:t>
            </a:r>
            <a:r>
              <a:rPr lang="en-US" sz="2200" b="1" spc="-15" dirty="0">
                <a:solidFill>
                  <a:prstClr val="black"/>
                </a:solidFill>
                <a:cs typeface="Calibri"/>
              </a:rPr>
              <a:t>Concept Design </a:t>
            </a:r>
            <a:r>
              <a:rPr lang="en-US" sz="2200" spc="-15" dirty="0">
                <a:solidFill>
                  <a:prstClr val="black"/>
                </a:solidFill>
                <a:cs typeface="Calibri"/>
              </a:rPr>
              <a:t>(Pre-Schematic, Feasibility Study)</a:t>
            </a:r>
            <a:endParaRPr lang="en-US" sz="2200" b="1" spc="-15" dirty="0">
              <a:solidFill>
                <a:prstClr val="black"/>
              </a:solidFill>
              <a:cs typeface="Calibri"/>
            </a:endParaRPr>
          </a:p>
          <a:p>
            <a:pPr marL="469900" marR="6985" lvl="0" indent="-457200" algn="l" defTabSz="914400" rtl="0" eaLnBrk="1" fontAlgn="auto" latinLnBrk="0" hangingPunct="1">
              <a:lnSpc>
                <a:spcPct val="100000"/>
              </a:lnSpc>
              <a:spcBef>
                <a:spcPts val="1005"/>
              </a:spcBef>
              <a:spcAft>
                <a:spcPts val="0"/>
              </a:spcAft>
              <a:buClrTx/>
              <a:buSzTx/>
              <a:buFontTx/>
              <a:buAutoNum type="arabicPeriod"/>
              <a:tabLst/>
              <a:defRPr/>
            </a:pPr>
            <a:r>
              <a:rPr kumimoji="0" lang="en-US" sz="2200" b="0" i="0" u="none" strike="noStrike" kern="1200" cap="none" spc="-15" normalizeH="0" baseline="0" noProof="0" dirty="0">
                <a:ln>
                  <a:noFill/>
                </a:ln>
                <a:solidFill>
                  <a:prstClr val="black"/>
                </a:solidFill>
                <a:effectLst/>
                <a:uLnTx/>
                <a:uFillTx/>
                <a:cs typeface="Calibri"/>
              </a:rPr>
              <a:t>Completion of </a:t>
            </a:r>
            <a:r>
              <a:rPr kumimoji="0" lang="en-US" sz="2200" b="1" i="0" u="none" strike="noStrike" kern="1200" cap="none" spc="-15" normalizeH="0" baseline="0" noProof="0" dirty="0">
                <a:ln>
                  <a:noFill/>
                </a:ln>
                <a:solidFill>
                  <a:prstClr val="black"/>
                </a:solidFill>
                <a:effectLst/>
                <a:uLnTx/>
                <a:uFillTx/>
                <a:cs typeface="Calibri"/>
              </a:rPr>
              <a:t>Design Development</a:t>
            </a:r>
            <a:endParaRPr kumimoji="0" lang="en-US" sz="2200" b="1" i="0" u="none" strike="noStrike" kern="1200" cap="none" spc="-5" normalizeH="0" baseline="0" noProof="0" dirty="0">
              <a:ln>
                <a:noFill/>
              </a:ln>
              <a:solidFill>
                <a:prstClr val="black"/>
              </a:solidFill>
              <a:effectLst/>
              <a:uLnTx/>
              <a:uFillTx/>
              <a:cs typeface="Calibri"/>
            </a:endParaRPr>
          </a:p>
          <a:p>
            <a:pPr marL="12700" marR="6985" lvl="0" defTabSz="914400">
              <a:spcBef>
                <a:spcPts val="1005"/>
              </a:spcBef>
            </a:pPr>
            <a:r>
              <a:rPr lang="en-US" sz="2200" spc="-5" dirty="0">
                <a:solidFill>
                  <a:prstClr val="black"/>
                </a:solidFill>
                <a:cs typeface="Calibri"/>
              </a:rPr>
              <a:t>VE Study to identify and evaluate changes (Or options) that could result in increased functional value (including stakeholder satisfaction) in the completed facility while reducing construction or operation and maintenance costs.  This effort should be scaled to the project size, complexity, and status.</a:t>
            </a:r>
          </a:p>
          <a:p>
            <a:pPr marL="12700" marR="508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5" normalizeH="0" baseline="0" noProof="0" dirty="0">
              <a:ln>
                <a:noFill/>
              </a:ln>
              <a:solidFill>
                <a:prstClr val="black"/>
              </a:solidFill>
              <a:effectLst/>
              <a:uLnTx/>
              <a:uFillTx/>
              <a:cs typeface="Calibri"/>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lang="en-US" sz="2200" b="1" spc="-5" dirty="0">
                <a:solidFill>
                  <a:prstClr val="black"/>
                </a:solidFill>
                <a:cs typeface="Calibri"/>
              </a:rPr>
              <a:t>Worst Times</a:t>
            </a:r>
            <a:r>
              <a:rPr lang="en-US" sz="2200" spc="-5" dirty="0">
                <a:solidFill>
                  <a:prstClr val="black"/>
                </a:solidFill>
                <a:cs typeface="Calibri"/>
              </a:rPr>
              <a:t>:</a:t>
            </a:r>
          </a:p>
          <a:p>
            <a:pPr marL="469900" marR="508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200" spc="-5" dirty="0">
                <a:solidFill>
                  <a:prstClr val="black"/>
                </a:solidFill>
                <a:cs typeface="Calibri"/>
              </a:rPr>
              <a:t>Conclusion of </a:t>
            </a:r>
            <a:r>
              <a:rPr lang="en-US" sz="2200" b="1" spc="-5" dirty="0">
                <a:solidFill>
                  <a:prstClr val="black"/>
                </a:solidFill>
                <a:cs typeface="Calibri"/>
              </a:rPr>
              <a:t>Construction Documents</a:t>
            </a:r>
          </a:p>
          <a:p>
            <a:pPr marL="469900" marR="508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i="0" u="none" strike="noStrike" kern="1200" cap="none" spc="-5" normalizeH="0" baseline="0" noProof="0" dirty="0">
                <a:ln>
                  <a:noFill/>
                </a:ln>
                <a:solidFill>
                  <a:prstClr val="black"/>
                </a:solidFill>
                <a:effectLst/>
                <a:uLnTx/>
                <a:uFillTx/>
                <a:cs typeface="Calibri"/>
              </a:rPr>
              <a:t>During or after </a:t>
            </a:r>
            <a:r>
              <a:rPr kumimoji="0" lang="en-US" sz="2200" b="1" i="0" u="none" strike="noStrike" kern="1200" cap="none" spc="-5" normalizeH="0" baseline="0" noProof="0" dirty="0">
                <a:ln>
                  <a:noFill/>
                </a:ln>
                <a:solidFill>
                  <a:prstClr val="black"/>
                </a:solidFill>
                <a:effectLst/>
                <a:uLnTx/>
                <a:uFillTx/>
                <a:cs typeface="Calibri"/>
              </a:rPr>
              <a:t>Bidding</a:t>
            </a:r>
            <a:r>
              <a:rPr kumimoji="0" lang="en-US" sz="2200" i="0" u="none" strike="noStrike" kern="1200" cap="none" spc="-5" normalizeH="0" baseline="0" noProof="0" dirty="0">
                <a:ln>
                  <a:noFill/>
                </a:ln>
                <a:solidFill>
                  <a:prstClr val="black"/>
                </a:solidFill>
                <a:effectLst/>
                <a:uLnTx/>
                <a:uFillTx/>
                <a:cs typeface="Calibri"/>
              </a:rPr>
              <a:t>, </a:t>
            </a:r>
            <a:r>
              <a:rPr kumimoji="0" lang="en-US" sz="2200" b="0" i="0" u="none" strike="noStrike" kern="1200" cap="none" spc="-5" normalizeH="0" baseline="0" noProof="0" dirty="0">
                <a:ln>
                  <a:noFill/>
                </a:ln>
                <a:solidFill>
                  <a:prstClr val="black"/>
                </a:solidFill>
                <a:effectLst/>
                <a:uLnTx/>
                <a:uFillTx/>
                <a:cs typeface="Calibri"/>
              </a:rPr>
              <a:t>requiring bid-addendum, etc.</a:t>
            </a: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spTree>
    <p:extLst>
      <p:ext uri="{BB962C8B-B14F-4D97-AF65-F5344CB8AC3E}">
        <p14:creationId xmlns:p14="http://schemas.microsoft.com/office/powerpoint/2010/main" val="187940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58" y="226567"/>
            <a:ext cx="8529319"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Value Engineering – Why Earlier is Better</a:t>
            </a:r>
            <a:endParaRPr b="0" spc="-15" dirty="0">
              <a:solidFill>
                <a:srgbClr val="7E7E7E"/>
              </a:solidFill>
              <a:latin typeface="Calibri"/>
              <a:cs typeface="Calibri"/>
            </a:endParaRPr>
          </a:p>
        </p:txBody>
      </p:sp>
      <p:sp>
        <p:nvSpPr>
          <p:cNvPr id="3" name="object 3"/>
          <p:cNvSpPr txBox="1"/>
          <p:nvPr/>
        </p:nvSpPr>
        <p:spPr>
          <a:xfrm>
            <a:off x="350011" y="894266"/>
            <a:ext cx="8585646" cy="1015663"/>
          </a:xfrm>
          <a:prstGeom prst="rect">
            <a:avLst/>
          </a:prstGeom>
        </p:spPr>
        <p:txBody>
          <a:bodyPr vert="horz" wrap="square" lIns="0" tIns="0" rIns="0" bIns="0" rtlCol="0">
            <a:spAutoFit/>
          </a:bodyPr>
          <a:lstStyle/>
          <a:p>
            <a:pPr marL="12700" marR="6985" lvl="0" indent="0" algn="l" defTabSz="914400" rtl="0" eaLnBrk="1" fontAlgn="auto" latinLnBrk="0" hangingPunct="1">
              <a:lnSpc>
                <a:spcPct val="100000"/>
              </a:lnSpc>
              <a:spcBef>
                <a:spcPts val="1005"/>
              </a:spcBef>
              <a:spcAft>
                <a:spcPts val="0"/>
              </a:spcAft>
              <a:buClrTx/>
              <a:buSzTx/>
              <a:buFontTx/>
              <a:buNone/>
              <a:tabLst/>
              <a:defRPr/>
            </a:pPr>
            <a:r>
              <a:rPr kumimoji="0" lang="en-US" sz="2200" i="0" u="none" strike="noStrike" kern="1200" cap="none" spc="-15" normalizeH="0" baseline="0" noProof="0" dirty="0">
                <a:ln>
                  <a:noFill/>
                </a:ln>
                <a:solidFill>
                  <a:prstClr val="black"/>
                </a:solidFill>
                <a:effectLst/>
                <a:uLnTx/>
                <a:uFillTx/>
                <a:cs typeface="Calibri"/>
              </a:rPr>
              <a:t>Concentrating value engineering efforts in the early stages of project design affords greater savings and allows a change </a:t>
            </a:r>
            <a:r>
              <a:rPr lang="en-US" sz="2200" spc="-15" dirty="0">
                <a:solidFill>
                  <a:prstClr val="black"/>
                </a:solidFill>
                <a:cs typeface="Calibri"/>
              </a:rPr>
              <a:t>of direction, if appropriate, without affecting project schedule. (Emphasis on max. life cycle value)</a:t>
            </a: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pic>
        <p:nvPicPr>
          <p:cNvPr id="6" name="Picture 5" descr="Chart, diagram, funnel chart&#10;&#10;Description automatically generated">
            <a:extLst>
              <a:ext uri="{FF2B5EF4-FFF2-40B4-BE49-F238E27FC236}">
                <a16:creationId xmlns:a16="http://schemas.microsoft.com/office/drawing/2014/main" id="{259B207E-6B55-3F4C-98EE-863D98745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6" y="1909929"/>
            <a:ext cx="8874379" cy="4850155"/>
          </a:xfrm>
          <a:prstGeom prst="rect">
            <a:avLst/>
          </a:prstGeom>
        </p:spPr>
      </p:pic>
    </p:spTree>
    <p:extLst>
      <p:ext uri="{BB962C8B-B14F-4D97-AF65-F5344CB8AC3E}">
        <p14:creationId xmlns:p14="http://schemas.microsoft.com/office/powerpoint/2010/main" val="15625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369" y="192719"/>
            <a:ext cx="9763831" cy="537968"/>
          </a:xfrm>
          <a:prstGeom prst="rect">
            <a:avLst/>
          </a:prstGeom>
        </p:spPr>
        <p:txBody>
          <a:bodyPr vert="horz" wrap="square" lIns="0" tIns="106045" rIns="0" bIns="0" rtlCol="0">
            <a:spAutoFit/>
          </a:bodyPr>
          <a:lstStyle/>
          <a:p>
            <a:pPr marL="1921510" algn="ctr">
              <a:lnSpc>
                <a:spcPct val="100000"/>
              </a:lnSpc>
            </a:pPr>
            <a:r>
              <a:rPr lang="en-US" b="0" spc="-10" dirty="0">
                <a:solidFill>
                  <a:srgbClr val="7E7E7E"/>
                </a:solidFill>
                <a:latin typeface="Calibri"/>
                <a:cs typeface="Calibri"/>
              </a:rPr>
              <a:t>Value Engineering – Early (Group Collaborating)</a:t>
            </a:r>
            <a:endParaRPr b="0" spc="-15" dirty="0">
              <a:solidFill>
                <a:srgbClr val="7E7E7E"/>
              </a:solidFill>
              <a:latin typeface="Calibri"/>
              <a:cs typeface="Calibri"/>
            </a:endParaRPr>
          </a:p>
        </p:txBody>
      </p:sp>
      <p:sp>
        <p:nvSpPr>
          <p:cNvPr id="4" name="object 4"/>
          <p:cNvSpPr txBox="1"/>
          <p:nvPr/>
        </p:nvSpPr>
        <p:spPr>
          <a:xfrm>
            <a:off x="350011" y="3830688"/>
            <a:ext cx="7946390" cy="4770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2384" marR="0" lvl="0" indent="0" algn="l" defTabSz="914400" rtl="0" eaLnBrk="1" fontAlgn="auto" latinLnBrk="0" hangingPunct="1">
              <a:lnSpc>
                <a:spcPts val="1275"/>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6</a:t>
            </a:r>
          </a:p>
        </p:txBody>
      </p:sp>
      <p:pic>
        <p:nvPicPr>
          <p:cNvPr id="7" name="Picture 6" descr="A group of people sitting on the grass in front of a building&#10;&#10;Description automatically generated">
            <a:extLst>
              <a:ext uri="{FF2B5EF4-FFF2-40B4-BE49-F238E27FC236}">
                <a16:creationId xmlns:a16="http://schemas.microsoft.com/office/drawing/2014/main" id="{7232425D-125C-4139-F0D0-A406D5C3B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27" y="777949"/>
            <a:ext cx="8799146" cy="5865524"/>
          </a:xfrm>
          <a:prstGeom prst="rect">
            <a:avLst/>
          </a:prstGeom>
        </p:spPr>
      </p:pic>
    </p:spTree>
    <p:extLst>
      <p:ext uri="{BB962C8B-B14F-4D97-AF65-F5344CB8AC3E}">
        <p14:creationId xmlns:p14="http://schemas.microsoft.com/office/powerpoint/2010/main" val="274595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32954</TotalTime>
  <Words>2218</Words>
  <Application>Microsoft Macintosh PowerPoint</Application>
  <PresentationFormat>On-screen Show (4:3)</PresentationFormat>
  <Paragraphs>186</Paragraphs>
  <Slides>20</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Calibri Light</vt:lpstr>
      <vt:lpstr>Georgia</vt:lpstr>
      <vt:lpstr>Symbol</vt:lpstr>
      <vt:lpstr>Times New Roman</vt:lpstr>
      <vt:lpstr>Office Theme</vt:lpstr>
      <vt:lpstr>1_Office Theme</vt:lpstr>
      <vt:lpstr>Worksheet</vt:lpstr>
      <vt:lpstr>PMPD Presentation on  Value Engineering</vt:lpstr>
      <vt:lpstr>Let’s Get Started!</vt:lpstr>
      <vt:lpstr>Value Engineering Definitions: </vt:lpstr>
      <vt:lpstr>Beginning of Value Engineering - History</vt:lpstr>
      <vt:lpstr>FCS Stewardship Responsibility </vt:lpstr>
      <vt:lpstr>Design versus Value Engineering</vt:lpstr>
      <vt:lpstr>Value Engineering – When to Conduct</vt:lpstr>
      <vt:lpstr>Value Engineering – Why Earlier is Better</vt:lpstr>
      <vt:lpstr>Value Engineering – Early (Group Collaborating)</vt:lpstr>
      <vt:lpstr>Value Engineering – Late (N0 – Still Need Collaboration)</vt:lpstr>
      <vt:lpstr>What Value Engineering is Not</vt:lpstr>
      <vt:lpstr>Methodology:</vt:lpstr>
      <vt:lpstr>Methodology:</vt:lpstr>
      <vt:lpstr>Methodology:</vt:lpstr>
      <vt:lpstr>Methodology:</vt:lpstr>
      <vt:lpstr>Spreadsheet:</vt:lpstr>
      <vt:lpstr>PowerPoint Presentation</vt:lpstr>
      <vt:lpstr>PowerPoint Presentation</vt:lpstr>
      <vt:lpstr>PowerPoint Presentation</vt:lpstr>
      <vt:lpstr>PMPD Presentation on  Value Engineering</vt:lpstr>
    </vt:vector>
  </TitlesOfParts>
  <Company>Cornell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MMCarney</dc:creator>
  <cp:lastModifiedBy>Brad Newhouse</cp:lastModifiedBy>
  <cp:revision>309</cp:revision>
  <cp:lastPrinted>2018-03-07T19:24:32Z</cp:lastPrinted>
  <dcterms:created xsi:type="dcterms:W3CDTF">2018-02-28T15:01:00Z</dcterms:created>
  <dcterms:modified xsi:type="dcterms:W3CDTF">2022-04-26T15:52:47Z</dcterms:modified>
</cp:coreProperties>
</file>