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434" r:id="rId6"/>
    <p:sldId id="441" r:id="rId7"/>
    <p:sldId id="445" r:id="rId8"/>
    <p:sldId id="435" r:id="rId9"/>
    <p:sldId id="436" r:id="rId10"/>
    <p:sldId id="437" r:id="rId11"/>
    <p:sldId id="43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1308" autoAdjust="0"/>
  </p:normalViewPr>
  <p:slideViewPr>
    <p:cSldViewPr>
      <p:cViewPr varScale="1">
        <p:scale>
          <a:sx n="58" d="100"/>
          <a:sy n="58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5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explained the new RFP process in eB</a:t>
            </a:r>
          </a:p>
          <a:p>
            <a:r>
              <a:rPr lang="en-US" dirty="0"/>
              <a:t>This process concludes with Contracts issuing RFP via email after which the process is managed through the Facilities Contracts inbox NOT eB.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6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uploading documents into the eB process it is critical to follow naming conventions</a:t>
            </a:r>
          </a:p>
          <a:p>
            <a:r>
              <a:rPr lang="en-US" dirty="0"/>
              <a:t>-Item 8. Attachments in the RFP must list all attachments with the same name as the documents that the PM provides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0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PM receives any RFIs during the solicitation period they should forward to FC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part of a fair and equitable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Contracts reviews for any missing requirements</a:t>
            </a:r>
          </a:p>
          <a:p>
            <a:r>
              <a:rPr lang="en-US" dirty="0"/>
              <a:t>Will also attach RFP, attachments, and RFI logs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to ensure that the proper procedures are followed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9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1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26, 2022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dirty="0"/>
              <a:t>Best Practices </a:t>
            </a:r>
          </a:p>
          <a:p>
            <a:r>
              <a:rPr lang="en-US" dirty="0"/>
              <a:t> RFP Attachments and Issuing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Processes in eBuilder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302E8-1FEA-4930-8C17-0BEA5AE43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38400"/>
            <a:ext cx="8763000" cy="2667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Facilities Contracts requires that all RFP documents are attached. The entire RFP process is managed by Facilities Contracts to ensure that a fair and equitable process is followed.</a:t>
            </a:r>
          </a:p>
          <a:p>
            <a:pPr algn="just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00BFF2-3793-419F-AC58-0F21D40A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6306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26C7A-414A-4BA0-907C-19F2DE871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76400"/>
            <a:ext cx="7848600" cy="44958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Request for Proposal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RFP_</a:t>
            </a:r>
            <a:r>
              <a:rPr lang="en-US" i="1" dirty="0" err="1"/>
              <a:t>Project</a:t>
            </a:r>
            <a:r>
              <a:rPr lang="en-US" i="1" dirty="0"/>
              <a:t> </a:t>
            </a:r>
            <a:r>
              <a:rPr lang="en-US" i="1" dirty="0" err="1"/>
              <a:t>Number_Type</a:t>
            </a:r>
            <a:r>
              <a:rPr lang="en-US" i="1" dirty="0"/>
              <a:t> of Service</a:t>
            </a:r>
          </a:p>
          <a:p>
            <a:pPr marL="1600200" lvl="2" indent="-457200"/>
            <a:r>
              <a:rPr lang="en-US" dirty="0"/>
              <a:t>E.g., RFP_00005_AEFullDesign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Design Agreement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Agreement_</a:t>
            </a:r>
            <a:r>
              <a:rPr lang="en-US" i="1" dirty="0" err="1"/>
              <a:t>Project</a:t>
            </a:r>
            <a:r>
              <a:rPr lang="en-US" i="1" dirty="0"/>
              <a:t> </a:t>
            </a:r>
            <a:r>
              <a:rPr lang="en-US" i="1" dirty="0" err="1"/>
              <a:t>Number</a:t>
            </a:r>
            <a:r>
              <a:rPr lang="en-US" dirty="0" err="1"/>
              <a:t>_</a:t>
            </a:r>
            <a:r>
              <a:rPr lang="en-US" i="1" dirty="0" err="1"/>
              <a:t>Type</a:t>
            </a:r>
            <a:r>
              <a:rPr lang="en-US" i="1" dirty="0"/>
              <a:t> of Service</a:t>
            </a:r>
          </a:p>
          <a:p>
            <a:pPr marL="1600200" lvl="2" indent="-457200"/>
            <a:r>
              <a:rPr lang="en-US" i="1" dirty="0"/>
              <a:t>E.g., Agreement_00005_Precon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attachments should be clearly labeled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Document name MUST match what is listed in the RFP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/>
              <a:t>Note</a:t>
            </a:r>
            <a:r>
              <a:rPr lang="en-US" dirty="0"/>
              <a:t>: Contracts will attach required State Forms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1DBEB1-850A-4E09-BB03-06D3199C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34" y="685800"/>
            <a:ext cx="9144000" cy="762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Naming Conventions</a:t>
            </a:r>
          </a:p>
        </p:txBody>
      </p:sp>
    </p:spTree>
    <p:extLst>
      <p:ext uri="{BB962C8B-B14F-4D97-AF65-F5344CB8AC3E}">
        <p14:creationId xmlns:p14="http://schemas.microsoft.com/office/powerpoint/2010/main" val="31430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981200"/>
            <a:ext cx="7772400" cy="4191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Facilities Contracts issues all RFPs from FC mailbox with all attachments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BCC’s the PM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RFI’s must go through the FC mailbox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RFI Logs are issued by Facilities Contracts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Reminder – all communications during the solicitation period must go through Facilities Contracts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Issuing RFPs and RFI Responses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848600" cy="44958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Proposals are submitted to the FC mailbox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Contracts uploads Proposal(s) to eBuilder in the 06.01.01 Folder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Contracts will notify PM that Proposals have been uploaded via 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PMs must notify all consultants of the selection results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sz="2400" dirty="0"/>
              <a:t>*Projects that require a separate Fee Proposal; they will not be uploaded until Contracts has received a completed technical matrix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Receipt of Proposals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73914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PM must check if the Contract Acknowledgement Form included any Contract Exceptions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If yes, then notify FC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FC will handle all negotiations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PM should never reach out to consultant directly regarding exceptions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2000"/>
            <a:ext cx="8001000" cy="60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Contract Acknowledgment Form Exceptions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a638347-5c04-42d2-a1c3-b7f28622775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12193</TotalTime>
  <Words>402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Times</vt:lpstr>
      <vt:lpstr>Office Theme</vt:lpstr>
      <vt:lpstr>PowerPoint Presentation</vt:lpstr>
      <vt:lpstr>Contract Processes in eBuilder</vt:lpstr>
      <vt:lpstr>Purpose</vt:lpstr>
      <vt:lpstr>Naming Conventions</vt:lpstr>
      <vt:lpstr>Issuing RFPs and RFI Responses</vt:lpstr>
      <vt:lpstr>Receipt of Proposals</vt:lpstr>
      <vt:lpstr>Contract Acknowledgment Form Exceptions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Hope Elizabeth Stebbins</cp:lastModifiedBy>
  <cp:revision>487</cp:revision>
  <cp:lastPrinted>2019-11-12T19:43:45Z</cp:lastPrinted>
  <dcterms:created xsi:type="dcterms:W3CDTF">2014-05-07T13:58:10Z</dcterms:created>
  <dcterms:modified xsi:type="dcterms:W3CDTF">2022-04-29T14:30:18Z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