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4" r:id="rId3"/>
    <p:sldId id="337" r:id="rId4"/>
    <p:sldId id="334" r:id="rId5"/>
    <p:sldId id="338" r:id="rId6"/>
    <p:sldId id="339" r:id="rId7"/>
    <p:sldId id="340" r:id="rId8"/>
    <p:sldId id="343" r:id="rId9"/>
    <p:sldId id="344" r:id="rId10"/>
    <p:sldId id="335" r:id="rId11"/>
    <p:sldId id="319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899" autoAdjust="0"/>
  </p:normalViewPr>
  <p:slideViewPr>
    <p:cSldViewPr snapToGrid="0">
      <p:cViewPr varScale="1">
        <p:scale>
          <a:sx n="62" d="100"/>
          <a:sy n="62" d="100"/>
        </p:scale>
        <p:origin x="96" y="828"/>
      </p:cViewPr>
      <p:guideLst/>
    </p:cSldViewPr>
  </p:slideViewPr>
  <p:outlineViewPr>
    <p:cViewPr>
      <p:scale>
        <a:sx n="33" d="100"/>
        <a:sy n="33" d="100"/>
      </p:scale>
      <p:origin x="0" y="-296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3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Step (top)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Step</a:t>
            </a:r>
            <a:r>
              <a:rPr lang="en-US" baseline="0" dirty="0"/>
              <a:t> (bottom) - Procurement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-buildergroup@cornell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4650658" y="424934"/>
            <a:ext cx="702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COMING SOON!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759D-1B3D-4BF3-AEEA-C1917409D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RFP Campus Let Final Review (RFPCL) Process</a:t>
            </a:r>
          </a:p>
          <a:p>
            <a:r>
              <a:rPr lang="en-US" dirty="0"/>
              <a:t>LOI Request (LOI) Process</a:t>
            </a:r>
          </a:p>
          <a:p>
            <a:r>
              <a:rPr lang="en-US" dirty="0"/>
              <a:t>Contract or Small Project Input (CSPI) Process (replacing PIR process)</a:t>
            </a:r>
          </a:p>
        </p:txBody>
      </p:sp>
    </p:spTree>
    <p:extLst>
      <p:ext uri="{BB962C8B-B14F-4D97-AF65-F5344CB8AC3E}">
        <p14:creationId xmlns:p14="http://schemas.microsoft.com/office/powerpoint/2010/main" val="26665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C9B96B-EB68-4BAE-8A2A-D4FD47F20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23392"/>
            <a:ext cx="9448800" cy="222819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For help at any time, please email:</a:t>
            </a:r>
          </a:p>
          <a:p>
            <a:pPr algn="ctr"/>
            <a:r>
              <a:rPr lang="en-US" sz="3200" dirty="0"/>
              <a:t> </a:t>
            </a:r>
            <a:endParaRPr lang="en-US" sz="32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3200" dirty="0">
                <a:solidFill>
                  <a:srgbClr val="3399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e-buildergroup@cornell.edu</a:t>
            </a:r>
            <a:r>
              <a:rPr lang="en-US" sz="32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2848B-2F0E-4BD2-82CF-EE1C54523C68}"/>
              </a:ext>
            </a:extLst>
          </p:cNvPr>
          <p:cNvSpPr/>
          <p:nvPr/>
        </p:nvSpPr>
        <p:spPr>
          <a:xfrm>
            <a:off x="4650658" y="424934"/>
            <a:ext cx="702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111218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55D8-B46D-4196-8A57-8601C392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5826"/>
            <a:ext cx="10820400" cy="481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Replaces emails to/from Facilities Contracts and others with a trackable process for submission/final review/preparation of RFP Packages for professional architectural or engineering services for Cornell University funded contracts.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Initiated by Project Manager or Project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Engages Unit Representative and University Architect roles as needed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Do Not Use for Campus Let RFP Package submission – a separate process will be deployed for those soon.</a:t>
            </a:r>
          </a:p>
        </p:txBody>
      </p:sp>
    </p:spTree>
    <p:extLst>
      <p:ext uri="{BB962C8B-B14F-4D97-AF65-F5344CB8AC3E}">
        <p14:creationId xmlns:p14="http://schemas.microsoft.com/office/powerpoint/2010/main" val="38338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55D8-B46D-4196-8A57-8601C392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6204"/>
            <a:ext cx="11164078" cy="5019868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A/E - Full Design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Audio/Visual Consulting/Design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Code or Fire Protection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err="1"/>
              <a:t>Cx</a:t>
            </a:r>
            <a:r>
              <a:rPr lang="en-US" sz="2400" dirty="0"/>
              <a:t> or </a:t>
            </a:r>
            <a:r>
              <a:rPr lang="en-US" sz="2400" dirty="0" err="1"/>
              <a:t>BECx</a:t>
            </a:r>
            <a:r>
              <a:rPr lang="en-US" sz="2400" dirty="0"/>
              <a:t>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Construction Management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Engineering Risk Assessment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Estimating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Furniture Design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Geotech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Hazmat Design/Air Test Monitoring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Lidar Survey, 3D Laser Scanning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Lighting Design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PQ-AFR Design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Pre-Construction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Rock Scaling/Rockfall Mitigation - NDA Required!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Signage/Wayfinding/Branding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Site and Topo Surveys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Space Study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Special Inspections &amp; Testing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Other Consulting Services</a:t>
            </a:r>
          </a:p>
        </p:txBody>
      </p:sp>
    </p:spTree>
    <p:extLst>
      <p:ext uri="{BB962C8B-B14F-4D97-AF65-F5344CB8AC3E}">
        <p14:creationId xmlns:p14="http://schemas.microsoft.com/office/powerpoint/2010/main" val="359926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226A8-C7CC-46D3-956E-94E98DF70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891" b="33723"/>
          <a:stretch/>
        </p:blipFill>
        <p:spPr>
          <a:xfrm>
            <a:off x="831273" y="850581"/>
            <a:ext cx="10224654" cy="58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226A8-C7CC-46D3-956E-94E98DF70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6" t="65668"/>
          <a:stretch/>
        </p:blipFill>
        <p:spPr>
          <a:xfrm>
            <a:off x="307800" y="1025314"/>
            <a:ext cx="10448215" cy="3163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57E99-3E5F-432D-BC04-13A244A2E84B}"/>
              </a:ext>
            </a:extLst>
          </p:cNvPr>
          <p:cNvSpPr txBox="1"/>
          <p:nvPr/>
        </p:nvSpPr>
        <p:spPr>
          <a:xfrm>
            <a:off x="517861" y="4188791"/>
            <a:ext cx="11366339" cy="2031325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If this project is &gt;$2m a Procurement Plan (PP) process is required for A/E - Full Design Services, Preconstruction Services, Construction Management Services.  If a PP exists attach it on the Attached Process Tab above, and enter "See PP" in </a:t>
            </a:r>
            <a:r>
              <a:rPr lang="en-US" b="1" u="sng" dirty="0"/>
              <a:t>Requested Firms</a:t>
            </a:r>
            <a:r>
              <a:rPr lang="en-US" b="1" dirty="0"/>
              <a:t> box below.   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If a PP does not yet exist use the Start PP button below and attach that process to this one. 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Otherwise, list at least 5 firms to solicit in the </a:t>
            </a:r>
            <a:r>
              <a:rPr lang="en-US" b="1" u="sng" dirty="0"/>
              <a:t>Requested Firms</a:t>
            </a:r>
            <a:r>
              <a:rPr lang="en-US" b="1" dirty="0"/>
              <a:t> field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1D9449-9153-485F-8E12-76502A1CA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08" y="948154"/>
            <a:ext cx="10529983" cy="6068507"/>
          </a:xfrm>
        </p:spPr>
      </p:pic>
    </p:spTree>
    <p:extLst>
      <p:ext uri="{BB962C8B-B14F-4D97-AF65-F5344CB8AC3E}">
        <p14:creationId xmlns:p14="http://schemas.microsoft.com/office/powerpoint/2010/main" val="229866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2CA01C21-E09F-49F7-93F7-2478A526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" y="948154"/>
            <a:ext cx="10529983" cy="60685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15BF7-3CC4-4224-852A-FBE361A3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8"/>
          <a:stretch/>
        </p:blipFill>
        <p:spPr>
          <a:xfrm>
            <a:off x="619984" y="2653000"/>
            <a:ext cx="8471464" cy="18708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CE5D5D-8A78-4CC8-A4A9-DBA5942E453A}"/>
              </a:ext>
            </a:extLst>
          </p:cNvPr>
          <p:cNvCxnSpPr>
            <a:cxnSpLocks/>
          </p:cNvCxnSpPr>
          <p:nvPr/>
        </p:nvCxnSpPr>
        <p:spPr>
          <a:xfrm flipV="1">
            <a:off x="1418897" y="1748112"/>
            <a:ext cx="522888" cy="53847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47AE18-C9F3-4EB2-837D-85E150FF5561}"/>
              </a:ext>
            </a:extLst>
          </p:cNvPr>
          <p:cNvSpPr txBox="1"/>
          <p:nvPr/>
        </p:nvSpPr>
        <p:spPr>
          <a:xfrm>
            <a:off x="5057551" y="4794733"/>
            <a:ext cx="684223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E333D"/>
              </a:solidFill>
              <a:latin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Service Being Requested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A/E - Full Design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Furniture Design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Signage/Wayfinding/Branding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Space Study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50B649-F712-4A3B-AC5D-64CCB3B8B0E2}"/>
              </a:ext>
            </a:extLst>
          </p:cNvPr>
          <p:cNvSpPr txBox="1"/>
          <p:nvPr/>
        </p:nvSpPr>
        <p:spPr>
          <a:xfrm>
            <a:off x="3798938" y="4760775"/>
            <a:ext cx="12586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AND IF: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7C59D-61D0-45C2-8517-57273A2D21AE}"/>
              </a:ext>
            </a:extLst>
          </p:cNvPr>
          <p:cNvSpPr txBox="1"/>
          <p:nvPr/>
        </p:nvSpPr>
        <p:spPr>
          <a:xfrm>
            <a:off x="162849" y="2653000"/>
            <a:ext cx="54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IF: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7234F2B-4CBB-4283-A249-24D4C1D81A41}"/>
              </a:ext>
            </a:extLst>
          </p:cNvPr>
          <p:cNvCxnSpPr>
            <a:cxnSpLocks/>
          </p:cNvCxnSpPr>
          <p:nvPr/>
        </p:nvCxnSpPr>
        <p:spPr>
          <a:xfrm flipV="1">
            <a:off x="3099238" y="1775363"/>
            <a:ext cx="522888" cy="53847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03251C0-7771-4F1C-AA3C-2FEC0D452FF7}"/>
              </a:ext>
            </a:extLst>
          </p:cNvPr>
          <p:cNvSpPr/>
          <p:nvPr/>
        </p:nvSpPr>
        <p:spPr>
          <a:xfrm>
            <a:off x="4779579" y="1124606"/>
            <a:ext cx="1411014" cy="997169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1FEB41C-C4CB-4B6F-95EC-10FF97681CB1}"/>
              </a:ext>
            </a:extLst>
          </p:cNvPr>
          <p:cNvCxnSpPr>
            <a:cxnSpLocks/>
          </p:cNvCxnSpPr>
          <p:nvPr/>
        </p:nvCxnSpPr>
        <p:spPr>
          <a:xfrm>
            <a:off x="1087821" y="4111707"/>
            <a:ext cx="1024758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4C18CC-46E5-4BA7-9E08-394AB752CE17}"/>
              </a:ext>
            </a:extLst>
          </p:cNvPr>
          <p:cNvCxnSpPr>
            <a:cxnSpLocks/>
          </p:cNvCxnSpPr>
          <p:nvPr/>
        </p:nvCxnSpPr>
        <p:spPr>
          <a:xfrm>
            <a:off x="4032793" y="5325652"/>
            <a:ext cx="1024758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2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31F3545-EBBF-4990-8238-A11291A6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" y="948154"/>
            <a:ext cx="10529983" cy="60685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59C6C-FC03-469F-91DF-8203709E72CC}"/>
              </a:ext>
            </a:extLst>
          </p:cNvPr>
          <p:cNvSpPr txBox="1"/>
          <p:nvPr/>
        </p:nvSpPr>
        <p:spPr>
          <a:xfrm>
            <a:off x="6374651" y="2130146"/>
            <a:ext cx="549728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E333D"/>
              </a:solidFill>
              <a:latin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Service Being Requested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A/E - Full Design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Audio/Visual Consulting/Design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Engineering Risk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Furniture Design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Signage/Wayfinding/Branding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Space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Other Consulting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33D"/>
                </a:solidFill>
                <a:effectLst/>
                <a:latin typeface="Segoe UI" panose="020B0502040204020203" pitchFamily="34" charset="0"/>
              </a:rPr>
              <a:t>PQ-AFR Design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14A0D-83AB-4266-B9A0-2E736DDD7C3C}"/>
              </a:ext>
            </a:extLst>
          </p:cNvPr>
          <p:cNvSpPr/>
          <p:nvPr/>
        </p:nvSpPr>
        <p:spPr>
          <a:xfrm>
            <a:off x="4734973" y="2240174"/>
            <a:ext cx="1411014" cy="997169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F9F36D-4EEB-4D33-8DF9-991CC246915B}"/>
              </a:ext>
            </a:extLst>
          </p:cNvPr>
          <p:cNvCxnSpPr>
            <a:cxnSpLocks/>
          </p:cNvCxnSpPr>
          <p:nvPr/>
        </p:nvCxnSpPr>
        <p:spPr>
          <a:xfrm flipV="1">
            <a:off x="2249214" y="2890530"/>
            <a:ext cx="522888" cy="53847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C07D43-837F-4E9B-B440-4049ED996803}"/>
              </a:ext>
            </a:extLst>
          </p:cNvPr>
          <p:cNvSpPr txBox="1"/>
          <p:nvPr/>
        </p:nvSpPr>
        <p:spPr>
          <a:xfrm>
            <a:off x="6374651" y="1645743"/>
            <a:ext cx="54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IF:</a:t>
            </a:r>
          </a:p>
        </p:txBody>
      </p:sp>
    </p:spTree>
    <p:extLst>
      <p:ext uri="{BB962C8B-B14F-4D97-AF65-F5344CB8AC3E}">
        <p14:creationId xmlns:p14="http://schemas.microsoft.com/office/powerpoint/2010/main" val="230313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RFP Final Review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1D9449-9153-485F-8E12-76502A1CA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08" y="948154"/>
            <a:ext cx="10529983" cy="6068507"/>
          </a:xfrm>
        </p:spPr>
      </p:pic>
    </p:spTree>
    <p:extLst>
      <p:ext uri="{BB962C8B-B14F-4D97-AF65-F5344CB8AC3E}">
        <p14:creationId xmlns:p14="http://schemas.microsoft.com/office/powerpoint/2010/main" val="5942412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5087</TotalTime>
  <Words>431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Segoe UI</vt:lpstr>
      <vt:lpstr>Vapor Trail</vt:lpstr>
      <vt:lpstr>eB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327</cp:revision>
  <cp:lastPrinted>2020-02-13T16:26:07Z</cp:lastPrinted>
  <dcterms:created xsi:type="dcterms:W3CDTF">2016-04-13T10:12:12Z</dcterms:created>
  <dcterms:modified xsi:type="dcterms:W3CDTF">2022-04-26T11:18:48Z</dcterms:modified>
</cp:coreProperties>
</file>