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media/image5.jpg" ContentType="image/jpeg"/>
  <Override PartName="/ppt/media/image8.jpg" ContentType="image/jpeg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86" r:id="rId1"/>
    <p:sldMasterId id="2147483706" r:id="rId2"/>
    <p:sldMasterId id="2147483726" r:id="rId3"/>
  </p:sldMasterIdLst>
  <p:notesMasterIdLst>
    <p:notesMasterId r:id="rId18"/>
  </p:notesMasterIdLst>
  <p:sldIdLst>
    <p:sldId id="256" r:id="rId4"/>
    <p:sldId id="573" r:id="rId5"/>
    <p:sldId id="568" r:id="rId6"/>
    <p:sldId id="595" r:id="rId7"/>
    <p:sldId id="596" r:id="rId8"/>
    <p:sldId id="269" r:id="rId9"/>
    <p:sldId id="576" r:id="rId10"/>
    <p:sldId id="580" r:id="rId11"/>
    <p:sldId id="577" r:id="rId12"/>
    <p:sldId id="583" r:id="rId13"/>
    <p:sldId id="584" r:id="rId14"/>
    <p:sldId id="586" r:id="rId15"/>
    <p:sldId id="585" r:id="rId16"/>
    <p:sldId id="597" r:id="rId17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47" autoAdjust="0"/>
    <p:restoredTop sz="78071" autoAdjust="0"/>
  </p:normalViewPr>
  <p:slideViewPr>
    <p:cSldViewPr>
      <p:cViewPr varScale="1">
        <p:scale>
          <a:sx n="76" d="100"/>
          <a:sy n="76" d="100"/>
        </p:scale>
        <p:origin x="432" y="11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ACCC28-19B3-4899-B746-5CAA87CA08B3}" type="datetimeFigureOut">
              <a:rPr lang="en-US" smtClean="0"/>
              <a:t>4/27/2022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F52ED8-C295-44CF-90E8-5E7932A5FC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4492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F52ED8-C295-44CF-90E8-5E7932A5FC8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1367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53D443-CBAC-934A-8506-FB4DF260D86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92203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53D443-CBAC-934A-8506-FB4DF260D86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9119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53D443-CBAC-934A-8506-FB4DF260D86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7907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53D443-CBAC-934A-8506-FB4DF260D86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2869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53D443-CBAC-934A-8506-FB4DF260D86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7831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F52ED8-C295-44CF-90E8-5E7932A5FC8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71917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53D443-CBAC-934A-8506-FB4DF260D86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7460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53D443-CBAC-934A-8506-FB4DF260D86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75703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53D443-CBAC-934A-8506-FB4DF260D86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9950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53D443-CBAC-934A-8506-FB4DF260D86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81510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53D443-CBAC-934A-8506-FB4DF260D86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453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53D443-CBAC-934A-8506-FB4DF260D86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92090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53D443-CBAC-934A-8506-FB4DF260D86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2749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178307" y="398525"/>
            <a:ext cx="1309878" cy="12771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0" y="0"/>
            <a:ext cx="9144000" cy="222885"/>
          </a:xfrm>
          <a:custGeom>
            <a:avLst/>
            <a:gdLst/>
            <a:ahLst/>
            <a:cxnLst/>
            <a:rect l="l" t="t" r="r" b="b"/>
            <a:pathLst>
              <a:path w="9144000" h="222885">
                <a:moveTo>
                  <a:pt x="0" y="222504"/>
                </a:moveTo>
                <a:lnTo>
                  <a:pt x="9144000" y="222504"/>
                </a:lnTo>
                <a:lnTo>
                  <a:pt x="9144000" y="0"/>
                </a:lnTo>
                <a:lnTo>
                  <a:pt x="0" y="0"/>
                </a:lnTo>
                <a:lnTo>
                  <a:pt x="0" y="222504"/>
                </a:lnTo>
                <a:close/>
              </a:path>
            </a:pathLst>
          </a:custGeom>
          <a:solidFill>
            <a:srgbClr val="B21A1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07162" y="1760464"/>
            <a:ext cx="8329674" cy="10007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JG/ SAMP</a:t>
            </a: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1/28/2021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1/28/2021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JG/ SAMP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cu screen b31b1b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374"/>
          <a:stretch/>
        </p:blipFill>
        <p:spPr>
          <a:xfrm>
            <a:off x="182033" y="402168"/>
            <a:ext cx="1384300" cy="1267968"/>
          </a:xfrm>
          <a:prstGeom prst="rect">
            <a:avLst/>
          </a:prstGeom>
        </p:spPr>
      </p:pic>
      <p:sp>
        <p:nvSpPr>
          <p:cNvPr id="10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0" y="1219200"/>
            <a:ext cx="9144000" cy="1905001"/>
          </a:xfrm>
        </p:spPr>
        <p:txBody>
          <a:bodyPr>
            <a:normAutofit/>
          </a:bodyPr>
          <a:lstStyle>
            <a:lvl1pPr marL="0" indent="0" algn="ctr"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" name="Title 15"/>
          <p:cNvSpPr>
            <a:spLocks noGrp="1"/>
          </p:cNvSpPr>
          <p:nvPr>
            <p:ph type="title"/>
          </p:nvPr>
        </p:nvSpPr>
        <p:spPr>
          <a:xfrm>
            <a:off x="0" y="763091"/>
            <a:ext cx="9144000" cy="456109"/>
          </a:xfrm>
        </p:spPr>
        <p:txBody>
          <a:bodyPr>
            <a:noAutofit/>
          </a:bodyPr>
          <a:lstStyle>
            <a:lvl1pPr>
              <a:defRPr sz="2400" b="0" baseline="0">
                <a:solidFill>
                  <a:schemeClr val="accent3"/>
                </a:solidFill>
                <a:latin typeface="+mj-lt"/>
              </a:defRPr>
            </a:lvl1pPr>
          </a:lstStyle>
          <a:p>
            <a:endParaRPr lang="en-US" sz="2800" dirty="0">
              <a:solidFill>
                <a:srgbClr val="A7998B"/>
              </a:solidFill>
              <a:latin typeface="+mj-lt"/>
              <a:cs typeface="Helvetica"/>
            </a:endParaRP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0" y="3804549"/>
            <a:ext cx="9144000" cy="3044825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1934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1/28/2021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JG/ SAMP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 descr="cu white lrg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3" r="-704"/>
          <a:stretch/>
        </p:blipFill>
        <p:spPr>
          <a:xfrm>
            <a:off x="3871576" y="-157024"/>
            <a:ext cx="1370059" cy="522449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85750" y="1752600"/>
            <a:ext cx="8678863" cy="399891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85750" y="1066800"/>
            <a:ext cx="8677656" cy="685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44065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/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1/28/2021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JG/ SAMP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cu white lrg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3" r="-704"/>
          <a:stretch/>
        </p:blipFill>
        <p:spPr>
          <a:xfrm>
            <a:off x="3871576" y="-157024"/>
            <a:ext cx="1370059" cy="522449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438726" y="4756727"/>
            <a:ext cx="825885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200" dirty="0">
                <a:solidFill>
                  <a:schemeClr val="bg1"/>
                </a:solidFill>
                <a:latin typeface="Helvetica"/>
                <a:cs typeface="Helvetica"/>
              </a:rPr>
              <a:t>Photos, illustrations, graphics here.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292894" y="3877558"/>
            <a:ext cx="8558213" cy="27828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287899" y="615758"/>
            <a:ext cx="6554707" cy="861774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289405" y="1524000"/>
            <a:ext cx="8534400" cy="2209800"/>
          </a:xfrm>
        </p:spPr>
        <p:txBody>
          <a:bodyPr numCol="2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09505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/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1/28/2021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JG/ SAMP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cu white lrg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3" r="-704"/>
          <a:stretch/>
        </p:blipFill>
        <p:spPr>
          <a:xfrm>
            <a:off x="3871576" y="-157024"/>
            <a:ext cx="1370059" cy="522449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438726" y="4756727"/>
            <a:ext cx="825885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200" dirty="0">
                <a:solidFill>
                  <a:schemeClr val="bg1"/>
                </a:solidFill>
                <a:latin typeface="Helvetica"/>
                <a:cs typeface="Helvetica"/>
              </a:rPr>
              <a:t>Photos, illustrations, graphics here.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800600" y="1447800"/>
            <a:ext cx="4050507" cy="487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287899" y="615758"/>
            <a:ext cx="6554707" cy="603442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289405" y="1447800"/>
            <a:ext cx="4358795" cy="4876800"/>
          </a:xfrm>
        </p:spPr>
        <p:txBody>
          <a:bodyPr numCol="1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58152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1/28/2021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JG/ SAMP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cu white lrg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3" r="-704"/>
          <a:stretch/>
        </p:blipFill>
        <p:spPr>
          <a:xfrm>
            <a:off x="3871576" y="-157024"/>
            <a:ext cx="1370059" cy="5224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59710"/>
            <a:ext cx="9144000" cy="53860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0" y="1298575"/>
            <a:ext cx="9144000" cy="5381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838200" y="2057400"/>
            <a:ext cx="7467600" cy="4038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0344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1/28/2021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JG/ SAMP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6" name="Picture 5" descr="0889_10_C_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0" r="7962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6" descr="cu white lrg.psd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186"/>
          <a:stretch/>
        </p:blipFill>
        <p:spPr>
          <a:xfrm>
            <a:off x="182033" y="402168"/>
            <a:ext cx="1299634" cy="1267968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285750" y="1828800"/>
            <a:ext cx="4692650" cy="584200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709996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0889_10_C_lr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4/27/2022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cu white lrg.psd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2033" y="402168"/>
            <a:ext cx="1299634" cy="1267968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328085" y="1828800"/>
            <a:ext cx="4777596" cy="1143000"/>
          </a:xfrm>
        </p:spPr>
        <p:txBody>
          <a:bodyPr anchor="t">
            <a:normAutofit/>
          </a:bodyPr>
          <a:lstStyle>
            <a:lvl1pPr algn="l">
              <a:defRPr sz="3200" baseline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3"/>
          </p:nvPr>
        </p:nvSpPr>
        <p:spPr>
          <a:xfrm>
            <a:off x="328613" y="3200422"/>
            <a:ext cx="4137025" cy="10668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>
              <a:solidFill>
                <a:srgbClr val="FFFFFF"/>
              </a:solidFill>
              <a:latin typeface="+mn-lt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1975751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4/27/2022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cu screen b31b1b.psd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2033" y="402168"/>
            <a:ext cx="1384300" cy="1267968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0" y="2438400"/>
            <a:ext cx="9144000" cy="2406650"/>
          </a:xfrm>
        </p:spPr>
        <p:txBody>
          <a:bodyPr/>
          <a:lstStyle>
            <a:lvl1pPr marL="0" indent="0" algn="ctr">
              <a:buNone/>
              <a:defRPr sz="3200">
                <a:solidFill>
                  <a:schemeClr val="accent2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0" y="1828800"/>
            <a:ext cx="9144000" cy="609600"/>
          </a:xfrm>
        </p:spPr>
        <p:txBody>
          <a:bodyPr>
            <a:normAutofit/>
          </a:bodyPr>
          <a:lstStyle>
            <a:lvl1pPr>
              <a:defRPr sz="2800" b="0">
                <a:solidFill>
                  <a:schemeClr val="accent3"/>
                </a:solidFill>
                <a:latin typeface="+mj-lt"/>
              </a:defRPr>
            </a:lvl1pPr>
          </a:lstStyle>
          <a:p>
            <a:endParaRPr lang="en-US" sz="2800" dirty="0">
              <a:solidFill>
                <a:srgbClr val="A7998B"/>
              </a:solidFill>
              <a:latin typeface="+mj-lt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149433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4/27/2022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cu screen b31b1b.psd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2033" y="402168"/>
            <a:ext cx="1384300" cy="1267968"/>
          </a:xfrm>
          <a:prstGeom prst="rect">
            <a:avLst/>
          </a:prstGeom>
        </p:spPr>
      </p:pic>
      <p:pic>
        <p:nvPicPr>
          <p:cNvPr id="9" name="Picture 8" descr="campus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813844"/>
            <a:ext cx="9144000" cy="3044156"/>
          </a:xfrm>
          <a:prstGeom prst="rect">
            <a:avLst/>
          </a:prstGeom>
        </p:spPr>
      </p:pic>
      <p:sp>
        <p:nvSpPr>
          <p:cNvPr id="10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0" y="1219200"/>
            <a:ext cx="9144000" cy="1905001"/>
          </a:xfrm>
        </p:spPr>
        <p:txBody>
          <a:bodyPr>
            <a:normAutofit/>
          </a:bodyPr>
          <a:lstStyle>
            <a:lvl1pPr marL="0" indent="0" algn="ctr"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" name="Title 15"/>
          <p:cNvSpPr>
            <a:spLocks noGrp="1"/>
          </p:cNvSpPr>
          <p:nvPr>
            <p:ph type="title"/>
          </p:nvPr>
        </p:nvSpPr>
        <p:spPr>
          <a:xfrm>
            <a:off x="0" y="763091"/>
            <a:ext cx="9144000" cy="456109"/>
          </a:xfrm>
        </p:spPr>
        <p:txBody>
          <a:bodyPr>
            <a:noAutofit/>
          </a:bodyPr>
          <a:lstStyle>
            <a:lvl1pPr>
              <a:defRPr sz="2400" b="0" baseline="0">
                <a:solidFill>
                  <a:schemeClr val="accent3"/>
                </a:solidFill>
                <a:latin typeface="+mj-lt"/>
              </a:defRPr>
            </a:lvl1pPr>
          </a:lstStyle>
          <a:p>
            <a:endParaRPr lang="en-US" sz="2800" dirty="0">
              <a:solidFill>
                <a:srgbClr val="A7998B"/>
              </a:solidFill>
              <a:latin typeface="+mj-lt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045226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4/27/2022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cu screen b31b1b.psd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2033" y="402168"/>
            <a:ext cx="1384300" cy="1267968"/>
          </a:xfrm>
          <a:prstGeom prst="rect">
            <a:avLst/>
          </a:prstGeom>
        </p:spPr>
      </p:pic>
      <p:sp>
        <p:nvSpPr>
          <p:cNvPr id="10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0" y="1219200"/>
            <a:ext cx="9144000" cy="1905001"/>
          </a:xfrm>
        </p:spPr>
        <p:txBody>
          <a:bodyPr>
            <a:normAutofit/>
          </a:bodyPr>
          <a:lstStyle>
            <a:lvl1pPr marL="0" indent="0" algn="ctr"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" name="Title 15"/>
          <p:cNvSpPr>
            <a:spLocks noGrp="1"/>
          </p:cNvSpPr>
          <p:nvPr>
            <p:ph type="title"/>
          </p:nvPr>
        </p:nvSpPr>
        <p:spPr>
          <a:xfrm>
            <a:off x="0" y="763091"/>
            <a:ext cx="9144000" cy="456109"/>
          </a:xfrm>
        </p:spPr>
        <p:txBody>
          <a:bodyPr>
            <a:noAutofit/>
          </a:bodyPr>
          <a:lstStyle>
            <a:lvl1pPr>
              <a:defRPr sz="2400" b="0" baseline="0">
                <a:solidFill>
                  <a:schemeClr val="accent3"/>
                </a:solidFill>
                <a:latin typeface="+mj-lt"/>
              </a:defRPr>
            </a:lvl1pPr>
          </a:lstStyle>
          <a:p>
            <a:endParaRPr lang="en-US" sz="2800" dirty="0">
              <a:solidFill>
                <a:srgbClr val="A7998B"/>
              </a:solidFill>
              <a:latin typeface="+mj-lt"/>
              <a:cs typeface="Helvetica"/>
            </a:endParaRP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0" y="3804549"/>
            <a:ext cx="9144000" cy="3044825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387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A2998B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JG/ SAMP</a:t>
            </a: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1/28/2021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4/27/2022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cu white lrg.psd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999"/>
          <a:stretch/>
        </p:blipFill>
        <p:spPr>
          <a:xfrm>
            <a:off x="3871576" y="-157024"/>
            <a:ext cx="1370059" cy="522449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85750" y="1752600"/>
            <a:ext cx="8678863" cy="399891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85750" y="1066800"/>
            <a:ext cx="8677656" cy="685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57744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/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4/27/2022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cu white lrg.psd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999"/>
          <a:stretch/>
        </p:blipFill>
        <p:spPr>
          <a:xfrm>
            <a:off x="3871576" y="-157024"/>
            <a:ext cx="1370059" cy="522449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438726" y="4756727"/>
            <a:ext cx="825885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200" dirty="0">
                <a:solidFill>
                  <a:schemeClr val="bg1"/>
                </a:solidFill>
                <a:latin typeface="Helvetica"/>
                <a:cs typeface="Helvetica"/>
              </a:rPr>
              <a:t>Photos, illustrations, graphics here.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292894" y="3877558"/>
            <a:ext cx="8558213" cy="27828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287899" y="615758"/>
            <a:ext cx="6554707" cy="861774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289405" y="1524000"/>
            <a:ext cx="8534400" cy="2209800"/>
          </a:xfrm>
        </p:spPr>
        <p:txBody>
          <a:bodyPr numCol="2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78181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/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4/27/2022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cu white lrg.psd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999"/>
          <a:stretch/>
        </p:blipFill>
        <p:spPr>
          <a:xfrm>
            <a:off x="3871576" y="-157024"/>
            <a:ext cx="1370059" cy="522449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438726" y="4756727"/>
            <a:ext cx="825885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200" dirty="0">
                <a:solidFill>
                  <a:schemeClr val="bg1"/>
                </a:solidFill>
                <a:latin typeface="Helvetica"/>
                <a:cs typeface="Helvetica"/>
              </a:rPr>
              <a:t>Photos, illustrations, graphics here.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800600" y="1447800"/>
            <a:ext cx="4050507" cy="487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287899" y="615758"/>
            <a:ext cx="6554707" cy="603442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289405" y="1447800"/>
            <a:ext cx="4358795" cy="4876800"/>
          </a:xfrm>
        </p:spPr>
        <p:txBody>
          <a:bodyPr numCol="1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26997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4/27/2022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cu white lrg.psd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999"/>
          <a:stretch/>
        </p:blipFill>
        <p:spPr>
          <a:xfrm>
            <a:off x="3871576" y="-157024"/>
            <a:ext cx="1370059" cy="5224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59710"/>
            <a:ext cx="9144000" cy="53860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0" y="1298575"/>
            <a:ext cx="9144000" cy="5381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838200" y="2057400"/>
            <a:ext cx="7467600" cy="4038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4015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4/27/2022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 descr="0889_10_C_lr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6" descr="cu white lrg.psd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2033" y="402168"/>
            <a:ext cx="1299634" cy="1267968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285750" y="1828800"/>
            <a:ext cx="4692650" cy="584200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074010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A2998B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08708" y="1198106"/>
            <a:ext cx="3594734" cy="4660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1">
                <a:solidFill>
                  <a:srgbClr val="00B0F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JG/ SAMP</a:t>
            </a:r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1/28/2021</a:t>
            </a: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A2998B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JG/ SAMP</a:t>
            </a: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1/28/2021</a:t>
            </a: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JG/ SAMP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1/28/2021</a:t>
            </a: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1/28/2021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JG/ SAMP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87553"/>
            <a:endParaRPr lang="en-US" sz="1747">
              <a:solidFill>
                <a:prstClr val="white"/>
              </a:solidFill>
            </a:endParaRPr>
          </a:p>
        </p:txBody>
      </p:sp>
      <p:pic>
        <p:nvPicPr>
          <p:cNvPr id="12" name="Picture 11" descr="cu white lrg.psd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999"/>
          <a:stretch/>
        </p:blipFill>
        <p:spPr>
          <a:xfrm>
            <a:off x="3871577" y="-157023"/>
            <a:ext cx="1370059" cy="522449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85751" y="1752601"/>
            <a:ext cx="8678863" cy="399891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85750" y="1066800"/>
            <a:ext cx="8677656" cy="685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70477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0889_10_C_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0" r="7962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1/28/2021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JG/ SAMP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 descr="cu white lrg.psd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186"/>
          <a:stretch/>
        </p:blipFill>
        <p:spPr>
          <a:xfrm>
            <a:off x="182033" y="402168"/>
            <a:ext cx="1299634" cy="1267968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328085" y="1828800"/>
            <a:ext cx="4777596" cy="1143000"/>
          </a:xfrm>
        </p:spPr>
        <p:txBody>
          <a:bodyPr anchor="t">
            <a:normAutofit/>
          </a:bodyPr>
          <a:lstStyle>
            <a:lvl1pPr algn="l">
              <a:defRPr sz="3200" baseline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3"/>
          </p:nvPr>
        </p:nvSpPr>
        <p:spPr>
          <a:xfrm>
            <a:off x="328613" y="3200422"/>
            <a:ext cx="4137025" cy="10668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>
              <a:solidFill>
                <a:srgbClr val="FFFFFF"/>
              </a:solidFill>
              <a:latin typeface="+mn-lt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4035135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1/28/2021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JG/ SAMP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cu screen b31b1b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374"/>
          <a:stretch/>
        </p:blipFill>
        <p:spPr>
          <a:xfrm>
            <a:off x="182033" y="402168"/>
            <a:ext cx="1384300" cy="1267968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0" y="2438400"/>
            <a:ext cx="9144000" cy="2406650"/>
          </a:xfrm>
        </p:spPr>
        <p:txBody>
          <a:bodyPr/>
          <a:lstStyle>
            <a:lvl1pPr marL="0" indent="0" algn="ctr">
              <a:buNone/>
              <a:defRPr sz="3200">
                <a:solidFill>
                  <a:schemeClr val="accent2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0" y="1828800"/>
            <a:ext cx="9144000" cy="609600"/>
          </a:xfrm>
        </p:spPr>
        <p:txBody>
          <a:bodyPr>
            <a:normAutofit/>
          </a:bodyPr>
          <a:lstStyle>
            <a:lvl1pPr>
              <a:defRPr sz="2800" b="0">
                <a:solidFill>
                  <a:schemeClr val="accent3"/>
                </a:solidFill>
                <a:latin typeface="+mj-lt"/>
              </a:defRPr>
            </a:lvl1pPr>
          </a:lstStyle>
          <a:p>
            <a:endParaRPr lang="en-US" sz="2800" dirty="0">
              <a:solidFill>
                <a:srgbClr val="A7998B"/>
              </a:solidFill>
              <a:latin typeface="+mj-lt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323688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1/28/2021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JG/ SAMP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cu screen b31b1b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374"/>
          <a:stretch/>
        </p:blipFill>
        <p:spPr>
          <a:xfrm>
            <a:off x="182033" y="402168"/>
            <a:ext cx="1384300" cy="1267968"/>
          </a:xfrm>
          <a:prstGeom prst="rect">
            <a:avLst/>
          </a:prstGeom>
        </p:spPr>
      </p:pic>
      <p:pic>
        <p:nvPicPr>
          <p:cNvPr id="9" name="Picture 8" descr="campus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3844"/>
            <a:ext cx="9144000" cy="3044156"/>
          </a:xfrm>
          <a:prstGeom prst="rect">
            <a:avLst/>
          </a:prstGeom>
        </p:spPr>
      </p:pic>
      <p:sp>
        <p:nvSpPr>
          <p:cNvPr id="10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0" y="1219200"/>
            <a:ext cx="9144000" cy="1905001"/>
          </a:xfrm>
        </p:spPr>
        <p:txBody>
          <a:bodyPr>
            <a:normAutofit/>
          </a:bodyPr>
          <a:lstStyle>
            <a:lvl1pPr marL="0" indent="0" algn="ctr"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" name="Title 15"/>
          <p:cNvSpPr>
            <a:spLocks noGrp="1"/>
          </p:cNvSpPr>
          <p:nvPr>
            <p:ph type="title"/>
          </p:nvPr>
        </p:nvSpPr>
        <p:spPr>
          <a:xfrm>
            <a:off x="0" y="763091"/>
            <a:ext cx="9144000" cy="456109"/>
          </a:xfrm>
        </p:spPr>
        <p:txBody>
          <a:bodyPr>
            <a:noAutofit/>
          </a:bodyPr>
          <a:lstStyle>
            <a:lvl1pPr>
              <a:defRPr sz="2400" b="0" baseline="0">
                <a:solidFill>
                  <a:schemeClr val="accent3"/>
                </a:solidFill>
                <a:latin typeface="+mj-lt"/>
              </a:defRPr>
            </a:lvl1pPr>
          </a:lstStyle>
          <a:p>
            <a:endParaRPr lang="en-US" sz="2800" dirty="0">
              <a:solidFill>
                <a:srgbClr val="A7998B"/>
              </a:solidFill>
              <a:latin typeface="+mj-lt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03775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5" Type="http://schemas.openxmlformats.org/officeDocument/2006/relationships/slideLayout" Target="../slideLayouts/slideLayout20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222885"/>
          </a:xfrm>
          <a:custGeom>
            <a:avLst/>
            <a:gdLst/>
            <a:ahLst/>
            <a:cxnLst/>
            <a:rect l="l" t="t" r="r" b="b"/>
            <a:pathLst>
              <a:path w="9144000" h="222885">
                <a:moveTo>
                  <a:pt x="0" y="222504"/>
                </a:moveTo>
                <a:lnTo>
                  <a:pt x="9144000" y="222504"/>
                </a:lnTo>
                <a:lnTo>
                  <a:pt x="9144000" y="0"/>
                </a:lnTo>
                <a:lnTo>
                  <a:pt x="0" y="0"/>
                </a:lnTo>
                <a:lnTo>
                  <a:pt x="0" y="222504"/>
                </a:lnTo>
                <a:close/>
              </a:path>
            </a:pathLst>
          </a:custGeom>
          <a:solidFill>
            <a:srgbClr val="B21A1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3864864" y="0"/>
            <a:ext cx="1380743" cy="37033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55702" y="324853"/>
            <a:ext cx="8832595" cy="5130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rgbClr val="A2998B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577340"/>
            <a:ext cx="82296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JG/ SAMP</a:t>
            </a: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1/28/2021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62" r:id="rId2"/>
    <p:sldLayoutId id="2147483663" r:id="rId3"/>
    <p:sldLayoutId id="2147483687" r:id="rId4"/>
    <p:sldLayoutId id="2147483689" r:id="rId5"/>
    <p:sldLayoutId id="2147483692" r:id="rId6"/>
  </p:sldLayoutIdLst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1/28/2021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JG/ SAMP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15554C-9387-4378-80C2-5F7076CAC9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6509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accent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0601E4-3F87-485E-BCF1-0932C51EED9D}" type="datetimeFigureOut">
              <a:rPr lang="en-US" smtClean="0"/>
              <a:t>4/27/2022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52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accent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07162" y="1760464"/>
            <a:ext cx="6527038" cy="99706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3200" b="1" spc="-1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 </a:t>
            </a:r>
            <a:r>
              <a:rPr sz="3200" b="1" spc="-1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Management </a:t>
            </a:r>
            <a:r>
              <a:rPr sz="3200" b="1" spc="-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 </a:t>
            </a:r>
            <a:r>
              <a:rPr sz="3200" b="1" spc="-2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Professional </a:t>
            </a:r>
            <a:r>
              <a:rPr sz="3200" b="1" spc="-1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Development</a:t>
            </a:r>
            <a:r>
              <a:rPr sz="3200" b="1" spc="8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Series</a:t>
            </a:r>
            <a:endParaRPr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07162" y="3086100"/>
            <a:ext cx="6069838" cy="15293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0000"/>
              </a:lnSpc>
              <a:spcBef>
                <a:spcPts val="100"/>
              </a:spcBef>
            </a:pPr>
            <a:r>
              <a:rPr sz="2800" spc="-1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Facilities </a:t>
            </a:r>
            <a:r>
              <a:rPr sz="2800" spc="-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Campus </a:t>
            </a:r>
            <a:r>
              <a:rPr sz="2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Services  </a:t>
            </a:r>
            <a:r>
              <a:rPr sz="2800" spc="-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Engineering and </a:t>
            </a:r>
            <a:r>
              <a:rPr sz="2800" spc="-1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 Management  </a:t>
            </a:r>
            <a:endParaRPr lang="en-US" sz="2800" spc="-1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>
              <a:lnSpc>
                <a:spcPct val="120000"/>
              </a:lnSpc>
              <a:spcBef>
                <a:spcPts val="100"/>
              </a:spcBef>
            </a:pPr>
            <a:r>
              <a:rPr lang="en-US" sz="2800" spc="-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April 26, 2022</a:t>
            </a:r>
            <a:endParaRPr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A644BB-4036-41CA-98A1-282F8E05D3EB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215444"/>
          </a:xfrm>
        </p:spPr>
        <p:txBody>
          <a:bodyPr/>
          <a:lstStyle/>
          <a:p>
            <a:fld id="{B6F15528-21DE-4FAA-801E-634DDDAF4B2B}" type="slidenum">
              <a:rPr lang="en-US" sz="1400" smtClean="0"/>
              <a:t>1</a:t>
            </a:fld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163"/>
          <p:cNvSpPr txBox="1">
            <a:spLocks/>
          </p:cNvSpPr>
          <p:nvPr/>
        </p:nvSpPr>
        <p:spPr>
          <a:xfrm>
            <a:off x="1171100" y="1562100"/>
            <a:ext cx="6801800" cy="3733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Questions?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DD4E1EE-3935-496C-AC3F-EFC79867C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0743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BF7A8766-1D21-480B-8A12-EAC111E57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0" y="2781300"/>
            <a:ext cx="5029200" cy="647700"/>
          </a:xfrm>
        </p:spPr>
        <p:txBody>
          <a:bodyPr>
            <a:noAutofit/>
          </a:bodyPr>
          <a:lstStyle/>
          <a:p>
            <a:pPr algn="ctr"/>
            <a:r>
              <a:rPr lang="en-US" b="1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Value Engineering Presentation</a:t>
            </a:r>
            <a:endParaRPr lang="en-US" sz="48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392EEB1-8550-4CCE-8B5D-40AC81DAE8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83680" y="6377940"/>
            <a:ext cx="2103120" cy="184666"/>
          </a:xfrm>
        </p:spPr>
        <p:txBody>
          <a:bodyPr/>
          <a:lstStyle/>
          <a:p>
            <a:fld id="{6315554C-9387-4378-80C2-5F7076CAC952}" type="slidenum">
              <a:rPr lang="en-US" sz="1200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n-US" sz="1200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2126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BF7A8766-1D21-480B-8A12-EAC111E57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1800" y="2758440"/>
            <a:ext cx="3200400" cy="685800"/>
          </a:xfrm>
        </p:spPr>
        <p:txBody>
          <a:bodyPr>
            <a:noAutofit/>
          </a:bodyPr>
          <a:lstStyle/>
          <a:p>
            <a:r>
              <a:rPr lang="en-US" sz="4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Questions?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392EEB1-8550-4CCE-8B5D-40AC81DAE8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83680" y="6377940"/>
            <a:ext cx="2103120" cy="184666"/>
          </a:xfrm>
        </p:spPr>
        <p:txBody>
          <a:bodyPr/>
          <a:lstStyle/>
          <a:p>
            <a:fld id="{6315554C-9387-4378-80C2-5F7076CAC952}" type="slidenum">
              <a:rPr lang="en-US" sz="1200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5128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BF7A8766-1D21-480B-8A12-EAC111E57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7400" y="2781300"/>
            <a:ext cx="5029200" cy="647700"/>
          </a:xfrm>
        </p:spPr>
        <p:txBody>
          <a:bodyPr>
            <a:noAutofit/>
          </a:bodyPr>
          <a:lstStyle/>
          <a:p>
            <a:pPr algn="ctr"/>
            <a:r>
              <a:rPr lang="en-US" b="1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Stormwater Presentation</a:t>
            </a:r>
            <a:endParaRPr lang="en-US" sz="48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392EEB1-8550-4CCE-8B5D-40AC81DAE8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83680" y="6377940"/>
            <a:ext cx="2103120" cy="184666"/>
          </a:xfrm>
        </p:spPr>
        <p:txBody>
          <a:bodyPr/>
          <a:lstStyle/>
          <a:p>
            <a:fld id="{6315554C-9387-4378-80C2-5F7076CAC952}" type="slidenum">
              <a:rPr lang="en-US" sz="1200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n-US" sz="1200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2458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BF7A8766-1D21-480B-8A12-EAC111E57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1800" y="2758440"/>
            <a:ext cx="3200400" cy="685800"/>
          </a:xfrm>
        </p:spPr>
        <p:txBody>
          <a:bodyPr>
            <a:noAutofit/>
          </a:bodyPr>
          <a:lstStyle/>
          <a:p>
            <a:r>
              <a:rPr lang="en-US" sz="4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Questions?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392EEB1-8550-4CCE-8B5D-40AC81DAE8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83680" y="6377940"/>
            <a:ext cx="2103120" cy="184666"/>
          </a:xfrm>
        </p:spPr>
        <p:txBody>
          <a:bodyPr/>
          <a:lstStyle/>
          <a:p>
            <a:fld id="{6315554C-9387-4378-80C2-5F7076CAC952}" type="slidenum">
              <a:rPr lang="en-US" sz="1200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6996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20225" y="400910"/>
            <a:ext cx="3503549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u="sng" spc="-70" dirty="0">
                <a:solidFill>
                  <a:schemeClr val="tx1"/>
                </a:solidFill>
              </a:rPr>
              <a:t>Today’s</a:t>
            </a:r>
            <a:r>
              <a:rPr sz="3600" b="1" u="sng" spc="-280" dirty="0">
                <a:solidFill>
                  <a:schemeClr val="tx1"/>
                </a:solidFill>
              </a:rPr>
              <a:t> </a:t>
            </a:r>
            <a:r>
              <a:rPr sz="3600" b="1" u="sng" dirty="0">
                <a:solidFill>
                  <a:schemeClr val="tx1"/>
                </a:solidFill>
              </a:rPr>
              <a:t>Agenda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52400" y="1219200"/>
            <a:ext cx="8458200" cy="437632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04672" marR="0" lvl="1" indent="-342900" algn="l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 typeface="Arial" panose="020B0604020202020204" pitchFamily="34" charset="0"/>
              <a:buChar char="•"/>
              <a:tabLst>
                <a:tab pos="755015" algn="l"/>
                <a:tab pos="755650" algn="l"/>
              </a:tabLst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PM Lessons Learned</a:t>
            </a:r>
          </a:p>
          <a:p>
            <a:pPr marL="1261872" lvl="2" indent="-342900" fontAlgn="base">
              <a:lnSpc>
                <a:spcPct val="150000"/>
              </a:lnSpc>
              <a:buSzPct val="75000"/>
              <a:buFont typeface="Arial" panose="020B0604020202020204" pitchFamily="34" charset="0"/>
              <a:buChar char="•"/>
              <a:tabLst>
                <a:tab pos="755015" algn="l"/>
                <a:tab pos="755650" algn="l"/>
              </a:tabLst>
              <a:defRPr/>
            </a:pPr>
            <a:r>
              <a:rPr lang="en-US" sz="2400" dirty="0">
                <a:solidFill>
                  <a:prstClr val="black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Michael Kuo</a:t>
            </a:r>
            <a:r>
              <a:rPr lang="en-US" sz="2400" dirty="0">
                <a:solidFill>
                  <a:srgbClr val="BDC1C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kumimoji="0" lang="en-US" sz="240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4672" marR="0" lvl="1" indent="-342900" algn="l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 typeface="Arial" panose="020B0604020202020204" pitchFamily="34" charset="0"/>
              <a:buChar char="•"/>
              <a:tabLst>
                <a:tab pos="755015" algn="l"/>
                <a:tab pos="755650" algn="l"/>
              </a:tabLst>
              <a:defRPr/>
            </a:pP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eB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Minute: RFP Process</a:t>
            </a:r>
          </a:p>
          <a:p>
            <a:pPr marL="1257300" lvl="2" indent="-342900" fontAlgn="base">
              <a:lnSpc>
                <a:spcPct val="150000"/>
              </a:lnSpc>
              <a:spcBef>
                <a:spcPts val="10"/>
              </a:spcBef>
              <a:buSzPct val="75000"/>
              <a:buFont typeface="Arial" panose="020B0604020202020204" pitchFamily="34" charset="0"/>
              <a:buChar char="•"/>
              <a:tabLst>
                <a:tab pos="914400" algn="l"/>
              </a:tabLst>
              <a:defRPr/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Donna Sutliff</a:t>
            </a:r>
            <a:endParaRPr kumimoji="0" lang="en-US" sz="240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800100" marR="0" lvl="1" indent="-342900" algn="l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 typeface="Arial" panose="020B0604020202020204" pitchFamily="34" charset="0"/>
              <a:buChar char="•"/>
              <a:tabLst>
                <a:tab pos="457200" algn="l"/>
              </a:tabLst>
              <a:defRPr/>
            </a:pPr>
            <a:r>
              <a:rPr lang="en-US" sz="2400" b="1" i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FC 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Minute: Best Practices for RFPs</a:t>
            </a:r>
            <a:endParaRPr kumimoji="0" lang="en-US" sz="24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257300" lvl="2" indent="-342900" fontAlgn="base">
              <a:lnSpc>
                <a:spcPct val="150000"/>
              </a:lnSpc>
              <a:buSzPct val="75000"/>
              <a:buFont typeface="Arial" panose="020B0604020202020204" pitchFamily="34" charset="0"/>
              <a:buChar char="•"/>
              <a:tabLst>
                <a:tab pos="914400" algn="l"/>
              </a:tabLst>
              <a:defRPr/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Hope Stebbins</a:t>
            </a:r>
          </a:p>
          <a:p>
            <a:pPr marL="800100" lvl="1" indent="-342900" fontAlgn="base">
              <a:lnSpc>
                <a:spcPct val="150000"/>
              </a:lnSpc>
              <a:buSzPct val="75000"/>
              <a:buFont typeface="Arial" panose="020B0604020202020204" pitchFamily="34" charset="0"/>
              <a:buChar char="•"/>
              <a:tabLst>
                <a:tab pos="914400" algn="l"/>
              </a:tabLst>
              <a:defRPr/>
            </a:pPr>
            <a:r>
              <a:rPr lang="en-US" sz="2400" b="1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Value Engineering Presentation</a:t>
            </a:r>
          </a:p>
          <a:p>
            <a:pPr marL="1257300" lvl="2" indent="-342900" fontAlgn="base">
              <a:lnSpc>
                <a:spcPct val="150000"/>
              </a:lnSpc>
              <a:buSzPct val="75000"/>
              <a:buFont typeface="Arial" panose="020B0604020202020204" pitchFamily="34" charset="0"/>
              <a:buChar char="•"/>
              <a:tabLst>
                <a:tab pos="914400" algn="l"/>
              </a:tabLst>
              <a:defRPr/>
            </a:pPr>
            <a:r>
              <a:rPr kumimoji="0" lang="en-US" sz="240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Brad 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Newhouse</a:t>
            </a:r>
            <a:endParaRPr kumimoji="0" lang="en-US" sz="240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83F024C-98E3-487D-8D76-C3AFC100BBD9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184666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BF7A8766-1D21-480B-8A12-EAC111E57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743200"/>
            <a:ext cx="7315200" cy="1371600"/>
          </a:xfrm>
        </p:spPr>
        <p:txBody>
          <a:bodyPr>
            <a:noAutofit/>
          </a:bodyPr>
          <a:lstStyle/>
          <a:p>
            <a:pPr algn="ctr"/>
            <a:r>
              <a:rPr kumimoji="0" lang="en-US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PM Lessons Learned</a:t>
            </a:r>
            <a:endParaRPr lang="en-US" sz="48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392EEB1-8550-4CCE-8B5D-40AC81DAE8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83680" y="6377940"/>
            <a:ext cx="2103120" cy="184666"/>
          </a:xfrm>
        </p:spPr>
        <p:txBody>
          <a:bodyPr/>
          <a:lstStyle/>
          <a:p>
            <a:fld id="{6315554C-9387-4378-80C2-5F7076CAC952}" type="slidenum">
              <a:rPr lang="en-US" sz="1200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n-US" sz="1200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932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1A84A0F9-E6A0-5043-9F4F-6986AE79E8B7}"/>
              </a:ext>
            </a:extLst>
          </p:cNvPr>
          <p:cNvSpPr txBox="1">
            <a:spLocks/>
          </p:cNvSpPr>
          <p:nvPr/>
        </p:nvSpPr>
        <p:spPr>
          <a:xfrm rot="20153537">
            <a:off x="3104136" y="3424614"/>
            <a:ext cx="2155439" cy="77991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CUBO Site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Apr 1</a:t>
            </a:r>
            <a:r>
              <a:rPr kumimoji="0" lang="en-US" sz="2000" b="1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st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 - Jul 31st</a:t>
            </a:r>
          </a:p>
        </p:txBody>
      </p:sp>
      <p:sp>
        <p:nvSpPr>
          <p:cNvPr id="14" name="Title 2">
            <a:extLst>
              <a:ext uri="{FF2B5EF4-FFF2-40B4-BE49-F238E27FC236}">
                <a16:creationId xmlns:a16="http://schemas.microsoft.com/office/drawing/2014/main" id="{99FB3FC9-33CA-934D-9277-91D828D8EA57}"/>
              </a:ext>
            </a:extLst>
          </p:cNvPr>
          <p:cNvSpPr txBox="1">
            <a:spLocks/>
          </p:cNvSpPr>
          <p:nvPr/>
        </p:nvSpPr>
        <p:spPr>
          <a:xfrm>
            <a:off x="601908" y="457200"/>
            <a:ext cx="8105553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Helvetica"/>
                <a:ea typeface="+mj-ea"/>
                <a:cs typeface="+mj-cs"/>
              </a:rPr>
              <a:t>Water Filtration Plant Security Fence Project</a:t>
            </a:r>
            <a:endParaRPr kumimoji="0" lang="en-US" sz="3200" b="1" i="1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Helvetica"/>
              <a:ea typeface="+mj-ea"/>
              <a:cs typeface="+mj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FC19E28-5FCF-4D77-96BC-79AC841AFC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153" y="1671149"/>
            <a:ext cx="7621064" cy="4286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934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1A84A0F9-E6A0-5043-9F4F-6986AE79E8B7}"/>
              </a:ext>
            </a:extLst>
          </p:cNvPr>
          <p:cNvSpPr txBox="1">
            <a:spLocks/>
          </p:cNvSpPr>
          <p:nvPr/>
        </p:nvSpPr>
        <p:spPr>
          <a:xfrm rot="20153537">
            <a:off x="3104136" y="3424614"/>
            <a:ext cx="2155439" cy="77991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CUBO Site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Apr 1</a:t>
            </a:r>
            <a:r>
              <a:rPr kumimoji="0" lang="en-US" sz="2000" b="1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st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 - Jul 31st</a:t>
            </a:r>
          </a:p>
        </p:txBody>
      </p:sp>
      <p:sp>
        <p:nvSpPr>
          <p:cNvPr id="14" name="Title 2">
            <a:extLst>
              <a:ext uri="{FF2B5EF4-FFF2-40B4-BE49-F238E27FC236}">
                <a16:creationId xmlns:a16="http://schemas.microsoft.com/office/drawing/2014/main" id="{99FB3FC9-33CA-934D-9277-91D828D8EA57}"/>
              </a:ext>
            </a:extLst>
          </p:cNvPr>
          <p:cNvSpPr txBox="1">
            <a:spLocks/>
          </p:cNvSpPr>
          <p:nvPr/>
        </p:nvSpPr>
        <p:spPr>
          <a:xfrm>
            <a:off x="601908" y="457200"/>
            <a:ext cx="8105553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Helvetica"/>
                <a:ea typeface="+mj-ea"/>
                <a:cs typeface="+mj-cs"/>
              </a:rPr>
              <a:t>Water Filtration Plant Security Fence Project</a:t>
            </a:r>
            <a:endParaRPr kumimoji="0" lang="en-US" sz="3200" b="1" i="1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Helvetica"/>
              <a:ea typeface="+mj-ea"/>
              <a:cs typeface="+mj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863A2E9-9F58-4B75-9075-DAB77AB174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908" y="1776941"/>
            <a:ext cx="2895600" cy="395774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EA686A3-9A35-415D-AE83-8D2603E2FDEC}"/>
              </a:ext>
            </a:extLst>
          </p:cNvPr>
          <p:cNvSpPr txBox="1"/>
          <p:nvPr/>
        </p:nvSpPr>
        <p:spPr>
          <a:xfrm>
            <a:off x="518814" y="5734683"/>
            <a:ext cx="30617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Communication is KEY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27E031C-E52F-42BE-AC05-BF17DB87E925}"/>
              </a:ext>
            </a:extLst>
          </p:cNvPr>
          <p:cNvSpPr txBox="1"/>
          <p:nvPr/>
        </p:nvSpPr>
        <p:spPr>
          <a:xfrm>
            <a:off x="4181855" y="1323551"/>
            <a:ext cx="5097851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Stakeholders Engaged: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n-US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Energy &amp; Sustainability (Bert Bland, Josh LaPenna, Chris Bordlemay)</a:t>
            </a:r>
            <a:endParaRPr lang="en-US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n-US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Facilities Engineering (Jim Tofte, Mike Niechwiadowicz)</a:t>
            </a:r>
            <a:endParaRPr lang="en-US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n-US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FCS VP (Rick Burgess)</a:t>
            </a:r>
            <a:endParaRPr lang="en-US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n-US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FCS Lock Shop (Mike Hingston)</a:t>
            </a:r>
            <a:endParaRPr lang="en-US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n-US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OUA (Leslie Schill, David Cutter, J. Shermeta)</a:t>
            </a:r>
            <a:endParaRPr lang="en-US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n-US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EH&amp;S (Ron Flynn, Kevin Barnhart)</a:t>
            </a:r>
            <a:endParaRPr lang="en-US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n-US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Grounds (Dan Schied)</a:t>
            </a:r>
            <a:endParaRPr lang="en-US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n-US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Botanic Gardens (Todd Bittner, Christopher Dunn)</a:t>
            </a:r>
            <a:endParaRPr lang="en-US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n-US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CUPD (Access Control:  Adam Mahnke, Tim Petriwsky; CPTED: Anthony Bellamy, Condzella)</a:t>
            </a:r>
            <a:endParaRPr lang="en-US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n-US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CU General Counsel (Jared Pittman)</a:t>
            </a:r>
            <a:endParaRPr lang="en-US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n-US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CU Risk Management (Nakeschi Watkins)</a:t>
            </a:r>
            <a:endParaRPr lang="en-US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n-US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CU University Relations (Kate </a:t>
            </a:r>
            <a:r>
              <a:rPr lang="en-US" sz="1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Supron</a:t>
            </a:r>
            <a:r>
              <a:rPr lang="en-US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endParaRPr lang="en-US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n-US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FM Global</a:t>
            </a:r>
            <a:endParaRPr lang="en-US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n-US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Security Consultant (GHD)</a:t>
            </a:r>
            <a:endParaRPr lang="en-US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n-US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Town of Ithaca (Mark Stonier, Susan Ritter, Chris Balestra, Marty Moseley)</a:t>
            </a:r>
            <a:endParaRPr lang="en-US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n-US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Forest Home Improvement Association</a:t>
            </a:r>
            <a:endParaRPr lang="en-US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n-US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Cayuga Heights Fire Department</a:t>
            </a:r>
            <a:endParaRPr lang="en-US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7988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163"/>
          <p:cNvSpPr txBox="1">
            <a:spLocks/>
          </p:cNvSpPr>
          <p:nvPr/>
        </p:nvSpPr>
        <p:spPr>
          <a:xfrm>
            <a:off x="1171100" y="1562100"/>
            <a:ext cx="6801800" cy="3733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Questions?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DD4E1EE-3935-496C-AC3F-EFC79867C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5009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BF7A8766-1D21-480B-8A12-EAC111E57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1650" y="2705100"/>
            <a:ext cx="5600700" cy="1447800"/>
          </a:xfrm>
        </p:spPr>
        <p:txBody>
          <a:bodyPr>
            <a:noAutofit/>
          </a:bodyPr>
          <a:lstStyle/>
          <a:p>
            <a:pPr algn="ctr"/>
            <a:r>
              <a:rPr lang="en-US" b="1" i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RFP Process</a:t>
            </a:r>
            <a:endParaRPr lang="en-US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392EEB1-8550-4CCE-8B5D-40AC81DAE8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83680" y="6377940"/>
            <a:ext cx="2103120" cy="184666"/>
          </a:xfrm>
        </p:spPr>
        <p:txBody>
          <a:bodyPr/>
          <a:lstStyle/>
          <a:p>
            <a:fld id="{6315554C-9387-4378-80C2-5F7076CAC952}" type="slidenum">
              <a:rPr lang="en-US" sz="1200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n-US" sz="1200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711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163"/>
          <p:cNvSpPr txBox="1">
            <a:spLocks/>
          </p:cNvSpPr>
          <p:nvPr/>
        </p:nvSpPr>
        <p:spPr>
          <a:xfrm>
            <a:off x="1171100" y="1562100"/>
            <a:ext cx="6801800" cy="3733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Questions?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DD4E1EE-3935-496C-AC3F-EFC79867C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7081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BF7A8766-1D21-480B-8A12-EAC111E57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7400" y="2647950"/>
            <a:ext cx="5029200" cy="781050"/>
          </a:xfrm>
        </p:spPr>
        <p:txBody>
          <a:bodyPr>
            <a:noAutofit/>
          </a:bodyPr>
          <a:lstStyle/>
          <a:p>
            <a:pPr algn="ctr"/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Best Practices for RFPs</a:t>
            </a:r>
            <a:endParaRPr lang="en-US" sz="48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392EEB1-8550-4CCE-8B5D-40AC81DAE8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83680" y="6377940"/>
            <a:ext cx="2103120" cy="184666"/>
          </a:xfrm>
        </p:spPr>
        <p:txBody>
          <a:bodyPr/>
          <a:lstStyle/>
          <a:p>
            <a:fld id="{6315554C-9387-4378-80C2-5F7076CAC952}" type="slidenum">
              <a:rPr lang="en-US" sz="1200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n-US" sz="1200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9429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A4457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Custom 1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B31B1B"/>
      </a:accent1>
      <a:accent2>
        <a:srgbClr val="4D4F53"/>
      </a:accent2>
      <a:accent3>
        <a:srgbClr val="A2998B"/>
      </a:accent3>
      <a:accent4>
        <a:srgbClr val="EF9595"/>
      </a:accent4>
      <a:accent5>
        <a:srgbClr val="7D7364"/>
      </a:accent5>
      <a:accent6>
        <a:srgbClr val="A8B1C4"/>
      </a:accent6>
      <a:hlink>
        <a:srgbClr val="3B4558"/>
      </a:hlink>
      <a:folHlink>
        <a:srgbClr val="596784"/>
      </a:folHlink>
    </a:clrScheme>
    <a:fontScheme name="Custom 2">
      <a:majorFont>
        <a:latin typeface="Helvetica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Custom 1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B31B1B"/>
      </a:accent1>
      <a:accent2>
        <a:srgbClr val="4D4F53"/>
      </a:accent2>
      <a:accent3>
        <a:srgbClr val="A2998B"/>
      </a:accent3>
      <a:accent4>
        <a:srgbClr val="EF9595"/>
      </a:accent4>
      <a:accent5>
        <a:srgbClr val="7D7364"/>
      </a:accent5>
      <a:accent6>
        <a:srgbClr val="A8B1C4"/>
      </a:accent6>
      <a:hlink>
        <a:srgbClr val="3B4558"/>
      </a:hlink>
      <a:folHlink>
        <a:srgbClr val="596784"/>
      </a:folHlink>
    </a:clrScheme>
    <a:fontScheme name="Custom 2">
      <a:majorFont>
        <a:latin typeface="Helvetica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95227</TotalTime>
  <Words>272</Words>
  <Application>Microsoft Office PowerPoint</Application>
  <PresentationFormat>On-screen Show (4:3)</PresentationFormat>
  <Paragraphs>76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Calibri</vt:lpstr>
      <vt:lpstr>Helvetica</vt:lpstr>
      <vt:lpstr>Times</vt:lpstr>
      <vt:lpstr>Times New Roman</vt:lpstr>
      <vt:lpstr>Office Theme</vt:lpstr>
      <vt:lpstr>2_Office Theme</vt:lpstr>
      <vt:lpstr>1_Office Theme</vt:lpstr>
      <vt:lpstr>PowerPoint Presentation</vt:lpstr>
      <vt:lpstr>Today’s Agenda</vt:lpstr>
      <vt:lpstr>PM Lessons Learned</vt:lpstr>
      <vt:lpstr>PowerPoint Presentation</vt:lpstr>
      <vt:lpstr>PowerPoint Presentation</vt:lpstr>
      <vt:lpstr>PowerPoint Presentation</vt:lpstr>
      <vt:lpstr>RFP Process</vt:lpstr>
      <vt:lpstr>PowerPoint Presentation</vt:lpstr>
      <vt:lpstr>Best Practices for RFPs</vt:lpstr>
      <vt:lpstr>PowerPoint Presentation</vt:lpstr>
      <vt:lpstr>Value Engineering Presentation</vt:lpstr>
      <vt:lpstr>Questions?</vt:lpstr>
      <vt:lpstr>Stormwater Presentation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Taylor Thompson</dc:creator>
  <cp:lastModifiedBy>Taylor Thompson</cp:lastModifiedBy>
  <cp:revision>263</cp:revision>
  <dcterms:created xsi:type="dcterms:W3CDTF">2020-02-13T14:27:06Z</dcterms:created>
  <dcterms:modified xsi:type="dcterms:W3CDTF">2022-04-27T13:49:24Z</dcterms:modified>
</cp:coreProperties>
</file>