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4" r:id="rId1"/>
  </p:sldMasterIdLst>
  <p:notesMasterIdLst>
    <p:notesMasterId r:id="rId21"/>
  </p:notesMasterIdLst>
  <p:sldIdLst>
    <p:sldId id="369" r:id="rId2"/>
    <p:sldId id="391" r:id="rId3"/>
    <p:sldId id="446" r:id="rId4"/>
    <p:sldId id="448" r:id="rId5"/>
    <p:sldId id="449" r:id="rId6"/>
    <p:sldId id="443" r:id="rId7"/>
    <p:sldId id="450" r:id="rId8"/>
    <p:sldId id="451" r:id="rId9"/>
    <p:sldId id="454" r:id="rId10"/>
    <p:sldId id="456" r:id="rId11"/>
    <p:sldId id="457" r:id="rId12"/>
    <p:sldId id="458" r:id="rId13"/>
    <p:sldId id="460" r:id="rId14"/>
    <p:sldId id="459" r:id="rId15"/>
    <p:sldId id="452" r:id="rId16"/>
    <p:sldId id="461" r:id="rId17"/>
    <p:sldId id="464" r:id="rId18"/>
    <p:sldId id="462" r:id="rId19"/>
    <p:sldId id="393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4" autoAdjust="0"/>
    <p:restoredTop sz="93987" autoAdjust="0"/>
  </p:normalViewPr>
  <p:slideViewPr>
    <p:cSldViewPr>
      <p:cViewPr varScale="1">
        <p:scale>
          <a:sx n="92" d="100"/>
          <a:sy n="92" d="100"/>
        </p:scale>
        <p:origin x="78" y="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CCC28-19B3-4899-B746-5CAA87CA08B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52ED8-C295-44CF-90E8-5E7932A5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941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126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132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660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20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051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976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525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979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495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24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009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647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377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899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441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478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229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75" marR="0" lvl="0" indent="-2317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65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+mn-lt"/>
                <a:cs typeface="Time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767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6917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340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5605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906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9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28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584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A4E3-3B6F-496F-AF79-30F276092F9A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6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fif"/><Relationship Id="rId4" Type="http://schemas.openxmlformats.org/officeDocument/2006/relationships/image" Target="../media/image16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7" Type="http://schemas.openxmlformats.org/officeDocument/2006/relationships/image" Target="../media/image24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304800" y="3276600"/>
            <a:ext cx="7543800" cy="205740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Air Handler Filtration</a:t>
            </a:r>
          </a:p>
          <a:p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35BC0708-914C-41AC-BCB8-1A2F6E343DD4}"/>
              </a:ext>
            </a:extLst>
          </p:cNvPr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25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320566"/>
            <a:ext cx="8858250" cy="76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br>
              <a:rPr lang="en-US" dirty="0">
                <a:ea typeface="+mn-ea"/>
                <a:cs typeface="+mn-cs"/>
              </a:rPr>
            </a:br>
            <a:r>
              <a:rPr lang="en-US" dirty="0">
                <a:ea typeface="+mn-ea"/>
                <a:cs typeface="+mn-cs"/>
              </a:rPr>
              <a:t>Sizes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381B8-6457-46E9-9D62-E9A1DE1E52B1}"/>
              </a:ext>
            </a:extLst>
          </p:cNvPr>
          <p:cNvSpPr txBox="1"/>
          <p:nvPr/>
        </p:nvSpPr>
        <p:spPr>
          <a:xfrm>
            <a:off x="258632" y="1194140"/>
            <a:ext cx="39323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So, so many…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24x24, 24x12, 25x20, 25x16, 20x20, 20x16, etc., etc., </a:t>
            </a:r>
            <a:r>
              <a:rPr lang="en-US" sz="2800" dirty="0" err="1">
                <a:solidFill>
                  <a:prstClr val="black"/>
                </a:solidFill>
                <a:latin typeface="Times"/>
                <a:cs typeface="Times New Roman" pitchFamily="18" charset="0"/>
              </a:rPr>
              <a:t>etc</a:t>
            </a: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There’s a real need to standardize sizes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Reduces strain on procurement team and mechanics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6F9B92A5-0C09-46BC-8CC3-D72A79468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77" y="1818082"/>
            <a:ext cx="2289385" cy="3668318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BBA68A14-94AC-4B77-8576-5CDDD6D3E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63" y="1868685"/>
            <a:ext cx="2481469" cy="35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7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320566"/>
            <a:ext cx="8858250" cy="76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br>
              <a:rPr lang="en-US" dirty="0">
                <a:ea typeface="+mn-ea"/>
                <a:cs typeface="+mn-cs"/>
              </a:rPr>
            </a:br>
            <a:r>
              <a:rPr lang="en-US" dirty="0">
                <a:ea typeface="+mn-ea"/>
                <a:cs typeface="+mn-cs"/>
              </a:rPr>
              <a:t>Sizes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381B8-6457-46E9-9D62-E9A1DE1E52B1}"/>
              </a:ext>
            </a:extLst>
          </p:cNvPr>
          <p:cNvSpPr txBox="1"/>
          <p:nvPr/>
        </p:nvSpPr>
        <p:spPr>
          <a:xfrm>
            <a:off x="258632" y="1194140"/>
            <a:ext cx="82757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Reality – Standardization not so easy.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Too many small terminal units with non-standard filter sizes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Especially when utilizing C&amp;I pleated filters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7”x66”…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Good news is 99% of building AHUs from the 90s to Now utilize 24” x 24” and 24” x 12” filters.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0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320566"/>
            <a:ext cx="8858250" cy="76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br>
              <a:rPr lang="en-US" dirty="0">
                <a:ea typeface="+mn-ea"/>
                <a:cs typeface="+mn-cs"/>
              </a:rPr>
            </a:br>
            <a:r>
              <a:rPr lang="en-US" dirty="0">
                <a:ea typeface="+mn-ea"/>
                <a:cs typeface="+mn-cs"/>
              </a:rPr>
              <a:t>Current Filtration Challenges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381B8-6457-46E9-9D62-E9A1DE1E52B1}"/>
              </a:ext>
            </a:extLst>
          </p:cNvPr>
          <p:cNvSpPr txBox="1"/>
          <p:nvPr/>
        </p:nvSpPr>
        <p:spPr>
          <a:xfrm>
            <a:off x="258632" y="1194140"/>
            <a:ext cx="47705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Older Air Handlers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One filter rack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Shallow filters (1” or 2”)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Lower MERV (8)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Leaky filter racks (air bypass)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834F424C-8E63-4CCC-BE71-D42E39F94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5775" y="1952625"/>
            <a:ext cx="52578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3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320566"/>
            <a:ext cx="8858250" cy="76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br>
              <a:rPr lang="en-US" dirty="0">
                <a:ea typeface="+mn-ea"/>
                <a:cs typeface="+mn-cs"/>
              </a:rPr>
            </a:br>
            <a:r>
              <a:rPr lang="en-US" dirty="0">
                <a:ea typeface="+mn-ea"/>
                <a:cs typeface="+mn-cs"/>
              </a:rPr>
              <a:t>Current Filtration Challenges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381B8-6457-46E9-9D62-E9A1DE1E52B1}"/>
              </a:ext>
            </a:extLst>
          </p:cNvPr>
          <p:cNvSpPr txBox="1"/>
          <p:nvPr/>
        </p:nvSpPr>
        <p:spPr>
          <a:xfrm>
            <a:off x="258632" y="1194140"/>
            <a:ext cx="873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Snow/Rain/Cottonwood Entrainment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Clogs filters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Mechanics scramble during harsh weather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Synthetics and snow screens help mitigate failures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C0F2ACBC-2637-436B-9F8E-5B016DE54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123845"/>
            <a:ext cx="4286250" cy="321945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E6FE5E5-86DD-46AB-8CAA-6DE57130F3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24199"/>
            <a:ext cx="4292127" cy="321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320566"/>
            <a:ext cx="8858250" cy="76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br>
              <a:rPr lang="en-US" dirty="0">
                <a:ea typeface="+mn-ea"/>
                <a:cs typeface="+mn-cs"/>
              </a:rPr>
            </a:br>
            <a:r>
              <a:rPr lang="en-US" dirty="0">
                <a:ea typeface="+mn-ea"/>
                <a:cs typeface="+mn-cs"/>
              </a:rPr>
              <a:t>Current Filtration Challenges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381B8-6457-46E9-9D62-E9A1DE1E52B1}"/>
              </a:ext>
            </a:extLst>
          </p:cNvPr>
          <p:cNvSpPr txBox="1"/>
          <p:nvPr/>
        </p:nvSpPr>
        <p:spPr>
          <a:xfrm>
            <a:off x="258632" y="1194140"/>
            <a:ext cx="873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Upgrading to higher a MERV rating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Higher resistance to flow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Requires more horsepower to maintain airflow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Could lead to lower airflow in AHUs without </a:t>
            </a:r>
            <a:r>
              <a:rPr lang="en-US" sz="2800" dirty="0" err="1">
                <a:solidFill>
                  <a:prstClr val="black"/>
                </a:solidFill>
                <a:latin typeface="Times"/>
                <a:cs typeface="Times New Roman" pitchFamily="18" charset="0"/>
              </a:rPr>
              <a:t>VSDs</a:t>
            </a: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Increase in replacement costs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1579AC7-3FF7-4D40-9991-E0430E097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34" y="3581400"/>
            <a:ext cx="4582164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320566"/>
            <a:ext cx="8858250" cy="76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br>
              <a:rPr lang="en-US" dirty="0">
                <a:ea typeface="+mn-ea"/>
                <a:cs typeface="+mn-cs"/>
              </a:rPr>
            </a:br>
            <a:r>
              <a:rPr lang="en-US" dirty="0">
                <a:ea typeface="+mn-ea"/>
                <a:cs typeface="+mn-cs"/>
              </a:rPr>
              <a:t>Cornell Filtration Standard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381B8-6457-46E9-9D62-E9A1DE1E52B1}"/>
              </a:ext>
            </a:extLst>
          </p:cNvPr>
          <p:cNvSpPr txBox="1"/>
          <p:nvPr/>
        </p:nvSpPr>
        <p:spPr>
          <a:xfrm>
            <a:off x="258632" y="1194140"/>
            <a:ext cx="5532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Pertains to New Installations, Only</a:t>
            </a: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MERV 13 for all typical occupancies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Previously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2860675" algn="l"/>
              </a:tabLst>
              <a:defRPr/>
            </a:pPr>
            <a:r>
              <a:rPr lang="en-US" sz="22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Offices/Classes	MERV 11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2860675" algn="l"/>
              </a:tabLst>
              <a:defRPr/>
            </a:pPr>
            <a:r>
              <a:rPr lang="en-US" sz="22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Laboratories	MERV 13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Current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2860675" algn="l"/>
              </a:tabLst>
              <a:defRPr/>
            </a:pPr>
            <a:r>
              <a:rPr lang="en-US" sz="22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LEED	MERV 13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2860675" algn="l"/>
              </a:tabLst>
              <a:defRPr/>
            </a:pPr>
            <a:r>
              <a:rPr lang="en-US" sz="22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All 	MERV 13	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6A4F718B-53C5-48B4-A81E-CBCCDD7B8A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10000"/>
            <a:ext cx="460502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7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320566"/>
            <a:ext cx="8858250" cy="76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br>
              <a:rPr lang="en-US" dirty="0">
                <a:ea typeface="+mn-ea"/>
                <a:cs typeface="+mn-cs"/>
              </a:rPr>
            </a:br>
            <a:r>
              <a:rPr lang="en-US" dirty="0">
                <a:ea typeface="+mn-ea"/>
                <a:cs typeface="+mn-cs"/>
              </a:rPr>
              <a:t>Cornell Filtration Standard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381B8-6457-46E9-9D62-E9A1DE1E52B1}"/>
              </a:ext>
            </a:extLst>
          </p:cNvPr>
          <p:cNvSpPr txBox="1"/>
          <p:nvPr/>
        </p:nvSpPr>
        <p:spPr>
          <a:xfrm>
            <a:off x="258632" y="1194140"/>
            <a:ext cx="873296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Additional standardization language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Smaller Units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16” x 16”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16” x 20”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16” x 24”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16” x 25”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18” x 24”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18” x 25”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20” x 20”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20” x 24”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20” x 25”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881C0403-9C41-453B-81F9-A2D0E4499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20794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8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320566"/>
            <a:ext cx="8858250" cy="76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br>
              <a:rPr lang="en-US" dirty="0">
                <a:ea typeface="+mn-ea"/>
                <a:cs typeface="+mn-cs"/>
              </a:rPr>
            </a:br>
            <a:r>
              <a:rPr lang="en-US" dirty="0">
                <a:ea typeface="+mn-ea"/>
                <a:cs typeface="+mn-cs"/>
              </a:rPr>
              <a:t>Cornell Filtration Standard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381B8-6457-46E9-9D62-E9A1DE1E52B1}"/>
              </a:ext>
            </a:extLst>
          </p:cNvPr>
          <p:cNvSpPr txBox="1"/>
          <p:nvPr/>
        </p:nvSpPr>
        <p:spPr>
          <a:xfrm>
            <a:off x="258632" y="1194140"/>
            <a:ext cx="87329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Additional standardization language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Type – Cassette vs. Pocket</a:t>
            </a:r>
          </a:p>
          <a:p>
            <a:pPr lvl="1"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lvl="1"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lvl="1"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lvl="1"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lvl="1"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                                   vs.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</p:txBody>
      </p:sp>
      <p:pic>
        <p:nvPicPr>
          <p:cNvPr id="4" name="Picture 3" descr="A picture containing text, stationary, blue, file folder&#10;&#10;Description automatically generated">
            <a:extLst>
              <a:ext uri="{FF2B5EF4-FFF2-40B4-BE49-F238E27FC236}">
                <a16:creationId xmlns:a16="http://schemas.microsoft.com/office/drawing/2014/main" id="{2981FA18-EE23-4B37-809C-08F7B64A5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43200"/>
            <a:ext cx="2617698" cy="2801719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B8CFF33-7A8E-49B1-BF9D-F80AD1456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481" y="2743199"/>
            <a:ext cx="2801719" cy="28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320566"/>
            <a:ext cx="8858250" cy="76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br>
              <a:rPr lang="en-US" dirty="0">
                <a:ea typeface="+mn-ea"/>
                <a:cs typeface="+mn-cs"/>
              </a:rPr>
            </a:br>
            <a:r>
              <a:rPr lang="en-US" dirty="0">
                <a:ea typeface="+mn-ea"/>
                <a:cs typeface="+mn-cs"/>
              </a:rPr>
              <a:t>Cornell Filtration Standard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381B8-6457-46E9-9D62-E9A1DE1E52B1}"/>
              </a:ext>
            </a:extLst>
          </p:cNvPr>
          <p:cNvSpPr txBox="1"/>
          <p:nvPr/>
        </p:nvSpPr>
        <p:spPr>
          <a:xfrm>
            <a:off x="258632" y="1194140"/>
            <a:ext cx="873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Application-specific snow screen language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</p:txBody>
      </p:sp>
      <p:pic>
        <p:nvPicPr>
          <p:cNvPr id="1026" name="Picture 2" descr="Should you put air intake filter screens on each of your ...">
            <a:extLst>
              <a:ext uri="{FF2B5EF4-FFF2-40B4-BE49-F238E27FC236}">
                <a16:creationId xmlns:a16="http://schemas.microsoft.com/office/drawing/2014/main" id="{4477BA71-6D19-4222-8C74-A2AC64AF6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52" y="2057400"/>
            <a:ext cx="3324296" cy="426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1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304800" y="1905000"/>
            <a:ext cx="6400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Thank You!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8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1181417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Air Filtration: WHAT, WHY, &amp; HOW?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Relevant Standards </a:t>
            </a:r>
            <a:r>
              <a:rPr lang="en-US" sz="3200" dirty="0">
                <a:solidFill>
                  <a:srgbClr val="4D4F53"/>
                </a:solidFill>
                <a:cs typeface="Times New Roman" pitchFamily="18" charset="0"/>
              </a:rPr>
              <a:t>&amp;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MERV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4D4F53"/>
                </a:solidFill>
                <a:cs typeface="Times New Roman" pitchFamily="18" charset="0"/>
              </a:rPr>
              <a:t>Filter T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ypes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O</a:t>
            </a:r>
            <a:r>
              <a:rPr lang="en-US" sz="3200" dirty="0">
                <a:solidFill>
                  <a:srgbClr val="4D4F53"/>
                </a:solidFill>
                <a:cs typeface="Times New Roman" pitchFamily="18" charset="0"/>
              </a:rPr>
              <a:t>n Campus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4D4F53"/>
                </a:solidFill>
                <a:cs typeface="Times New Roman" pitchFamily="18" charset="0"/>
              </a:rPr>
              <a:t>Challenges Across Campus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CU Filtration </a:t>
            </a:r>
            <a:r>
              <a:rPr lang="en-US" sz="3200" dirty="0">
                <a:solidFill>
                  <a:srgbClr val="4D4F53"/>
                </a:solidFill>
                <a:cs typeface="Times New Roman" pitchFamily="18" charset="0"/>
              </a:rPr>
              <a:t>S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tandard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Updates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28600" y="495617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2998B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Outline	</a:t>
            </a:r>
          </a:p>
        </p:txBody>
      </p:sp>
    </p:spTree>
    <p:extLst>
      <p:ext uri="{BB962C8B-B14F-4D97-AF65-F5344CB8AC3E}">
        <p14:creationId xmlns:p14="http://schemas.microsoft.com/office/powerpoint/2010/main" val="11211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28600" y="381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Air filtration: WHAT, WHY, and HOW?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20B4F-EFCD-49A8-8526-A432DBE978A3}"/>
              </a:ext>
            </a:extLst>
          </p:cNvPr>
          <p:cNvSpPr txBox="1"/>
          <p:nvPr/>
        </p:nvSpPr>
        <p:spPr>
          <a:xfrm>
            <a:off x="258632" y="119414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WHAT</a:t>
            </a: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 is a filter?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Devices comprised up of: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Metal, plastic, or cardboard frames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Organic or synthetic media</a:t>
            </a:r>
          </a:p>
        </p:txBody>
      </p:sp>
      <p:pic>
        <p:nvPicPr>
          <p:cNvPr id="10" name="Picture 9" descr="A picture containing building, building material, cage&#10;&#10;Description automatically generated">
            <a:extLst>
              <a:ext uri="{FF2B5EF4-FFF2-40B4-BE49-F238E27FC236}">
                <a16:creationId xmlns:a16="http://schemas.microsoft.com/office/drawing/2014/main" id="{7E5E1865-44A2-4844-8427-84A92BDCE8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4200"/>
            <a:ext cx="2192959" cy="1618824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11772671-B50A-4A5B-8E3D-1F611E07C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677092"/>
            <a:ext cx="2911199" cy="1742508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34B67DF9-8F30-45A9-9528-29931CD172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00" y="4397881"/>
            <a:ext cx="2590800" cy="26125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D63734-4B66-4F13-B038-C85B744460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00" y="4725626"/>
            <a:ext cx="2584140" cy="18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28600" y="381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Air filtration: WHAT, WHY, and HOW?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20B4F-EFCD-49A8-8526-A432DBE978A3}"/>
              </a:ext>
            </a:extLst>
          </p:cNvPr>
          <p:cNvSpPr txBox="1"/>
          <p:nvPr/>
        </p:nvSpPr>
        <p:spPr>
          <a:xfrm>
            <a:off x="258632" y="1194140"/>
            <a:ext cx="4237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WHY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 do we filter air?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Captures particulates (dust, mold, viruses)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Protects occupants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Protects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equipment</a:t>
            </a:r>
          </a:p>
        </p:txBody>
      </p:sp>
      <p:pic>
        <p:nvPicPr>
          <p:cNvPr id="8" name="Picture 7" descr="A picture containing outdoor, building, factory, city&#10;&#10;Description automatically generated">
            <a:extLst>
              <a:ext uri="{FF2B5EF4-FFF2-40B4-BE49-F238E27FC236}">
                <a16:creationId xmlns:a16="http://schemas.microsoft.com/office/drawing/2014/main" id="{D6811F01-2C2D-415A-AB13-A7A0CAA05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82469"/>
            <a:ext cx="3505200" cy="2337331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EAD1C82-BA30-4ED3-96C5-F6951B01D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047818"/>
            <a:ext cx="4495800" cy="2429182"/>
          </a:xfrm>
          <a:prstGeom prst="rect">
            <a:avLst/>
          </a:prstGeom>
        </p:spPr>
      </p:pic>
      <p:pic>
        <p:nvPicPr>
          <p:cNvPr id="7" name="Picture 6" descr="A picture containing water&#10;&#10;Description automatically generated">
            <a:extLst>
              <a:ext uri="{FF2B5EF4-FFF2-40B4-BE49-F238E27FC236}">
                <a16:creationId xmlns:a16="http://schemas.microsoft.com/office/drawing/2014/main" id="{DA209A76-7D81-4DBF-8519-422299754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43426"/>
            <a:ext cx="27622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2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28600" y="381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Air filtration: WHAT, WHY, and HOW?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20B4F-EFCD-49A8-8526-A432DBE978A3}"/>
              </a:ext>
            </a:extLst>
          </p:cNvPr>
          <p:cNvSpPr txBox="1"/>
          <p:nvPr/>
        </p:nvSpPr>
        <p:spPr>
          <a:xfrm>
            <a:off x="258632" y="119414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HOW </a:t>
            </a: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do we implement?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Pre-Filters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Primary-Filters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Final-Filters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86CC0E84-EF0B-492A-B90C-F89D31B89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13" y="1371600"/>
            <a:ext cx="1719423" cy="2579134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52156AC-7178-439A-B5AB-332351AFE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8" y="3155576"/>
            <a:ext cx="6419022" cy="34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320566"/>
            <a:ext cx="8858250" cy="76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br>
              <a:rPr lang="en-US" dirty="0">
                <a:ea typeface="+mn-ea"/>
                <a:cs typeface="+mn-cs"/>
              </a:rPr>
            </a:br>
            <a:r>
              <a:rPr lang="en-US" dirty="0">
                <a:ea typeface="+mn-ea"/>
                <a:cs typeface="+mn-cs"/>
              </a:rPr>
              <a:t>Relevant Standards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381B8-6457-46E9-9D62-E9A1DE1E52B1}"/>
              </a:ext>
            </a:extLst>
          </p:cNvPr>
          <p:cNvSpPr txBox="1"/>
          <p:nvPr/>
        </p:nvSpPr>
        <p:spPr>
          <a:xfrm>
            <a:off x="258632" y="119414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Old – ANSI/ASHRAE 52.1 “dust spot” efficiency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Percentages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85% filter – captures 85% of 1 micron particles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1 micron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Coal dust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Anthrax</a:t>
            </a:r>
          </a:p>
        </p:txBody>
      </p:sp>
      <p:pic>
        <p:nvPicPr>
          <p:cNvPr id="7" name="Picture 6" descr="A picture containing flower, purple, plant, close&#10;&#10;Description automatically generated">
            <a:extLst>
              <a:ext uri="{FF2B5EF4-FFF2-40B4-BE49-F238E27FC236}">
                <a16:creationId xmlns:a16="http://schemas.microsoft.com/office/drawing/2014/main" id="{22F2243D-48E9-4CDF-8DEC-5A9122897D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491455"/>
            <a:ext cx="3566160" cy="2139696"/>
          </a:xfrm>
          <a:prstGeom prst="rect">
            <a:avLst/>
          </a:prstGeom>
        </p:spPr>
      </p:pic>
      <p:pic>
        <p:nvPicPr>
          <p:cNvPr id="9" name="Picture 8" descr="A picture containing outdoor&#10;&#10;Description automatically generated">
            <a:extLst>
              <a:ext uri="{FF2B5EF4-FFF2-40B4-BE49-F238E27FC236}">
                <a16:creationId xmlns:a16="http://schemas.microsoft.com/office/drawing/2014/main" id="{2ECE97A6-AF63-43E2-A911-C6C41152D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556834"/>
            <a:ext cx="3566160" cy="2008937"/>
          </a:xfrm>
          <a:prstGeom prst="rect">
            <a:avLst/>
          </a:prstGeom>
        </p:spPr>
      </p:pic>
      <p:pic>
        <p:nvPicPr>
          <p:cNvPr id="11" name="Picture 10" descr="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8BE2A0CD-1B37-4D80-8D0F-E7C0005D4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77" y="2575650"/>
            <a:ext cx="14287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320566"/>
            <a:ext cx="8858250" cy="76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br>
              <a:rPr lang="en-US" dirty="0">
                <a:ea typeface="+mn-ea"/>
                <a:cs typeface="+mn-cs"/>
              </a:rPr>
            </a:br>
            <a:r>
              <a:rPr lang="en-US" dirty="0">
                <a:ea typeface="+mn-ea"/>
                <a:cs typeface="+mn-cs"/>
              </a:rPr>
              <a:t>Relevant Standards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381B8-6457-46E9-9D62-E9A1DE1E52B1}"/>
              </a:ext>
            </a:extLst>
          </p:cNvPr>
          <p:cNvSpPr txBox="1"/>
          <p:nvPr/>
        </p:nvSpPr>
        <p:spPr>
          <a:xfrm>
            <a:off x="258632" y="119414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New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 (2009) – ANSI/ASHRAE 52.2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MERV (Minimum Efficiency Reporting Value)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MERV 13 equates to 85%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</p:txBody>
      </p:sp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BE222E7F-3730-41D9-A75E-D3CA19974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803398"/>
            <a:ext cx="2895600" cy="374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8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320566"/>
            <a:ext cx="8858250" cy="76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br>
              <a:rPr lang="en-US" dirty="0">
                <a:ea typeface="+mn-ea"/>
                <a:cs typeface="+mn-cs"/>
              </a:rPr>
            </a:br>
            <a:r>
              <a:rPr lang="en-US" dirty="0">
                <a:ea typeface="+mn-ea"/>
                <a:cs typeface="+mn-cs"/>
              </a:rPr>
              <a:t>Relevant Standards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C18E8ABC-E70D-4012-A6D8-745DAE031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2" y="1742209"/>
            <a:ext cx="5857875" cy="4991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4C9DD7-E577-4DA1-A112-0428F80719C6}"/>
              </a:ext>
            </a:extLst>
          </p:cNvPr>
          <p:cNvSpPr txBox="1"/>
          <p:nvPr/>
        </p:nvSpPr>
        <p:spPr>
          <a:xfrm>
            <a:off x="258632" y="119414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ANSI/ASHRAE 52.2 </a:t>
            </a:r>
          </a:p>
        </p:txBody>
      </p:sp>
    </p:spTree>
    <p:extLst>
      <p:ext uri="{BB962C8B-B14F-4D97-AF65-F5344CB8AC3E}">
        <p14:creationId xmlns:p14="http://schemas.microsoft.com/office/powerpoint/2010/main" val="422183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320566"/>
            <a:ext cx="8858250" cy="76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br>
              <a:rPr lang="en-US" dirty="0">
                <a:ea typeface="+mn-ea"/>
                <a:cs typeface="+mn-cs"/>
              </a:rPr>
            </a:br>
            <a:r>
              <a:rPr lang="en-US" dirty="0">
                <a:ea typeface="+mn-ea"/>
                <a:cs typeface="+mn-cs"/>
              </a:rPr>
              <a:t>Filters Cornell Uses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381B8-6457-46E9-9D62-E9A1DE1E52B1}"/>
              </a:ext>
            </a:extLst>
          </p:cNvPr>
          <p:cNvSpPr txBox="1"/>
          <p:nvPr/>
        </p:nvSpPr>
        <p:spPr>
          <a:xfrm>
            <a:off x="258632" y="119414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Pleated (1”, 2”, 4”, 12” deep)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Panel (1” deep)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Cassettes (12” deep)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Pocket Filters (15”, 22”, 30” deep)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"/>
                <a:cs typeface="Times New Roman" pitchFamily="18" charset="0"/>
              </a:rPr>
              <a:t>Commercial &amp; Industrial – C&amp;I (1” deep)		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Times"/>
              <a:cs typeface="Times New Roman" pitchFamily="18" charset="0"/>
            </a:endParaRPr>
          </a:p>
        </p:txBody>
      </p:sp>
      <p:pic>
        <p:nvPicPr>
          <p:cNvPr id="12" name="Picture 11" descr="A picture containing text, accessory, case&#10;&#10;Description automatically generated">
            <a:extLst>
              <a:ext uri="{FF2B5EF4-FFF2-40B4-BE49-F238E27FC236}">
                <a16:creationId xmlns:a16="http://schemas.microsoft.com/office/drawing/2014/main" id="{6FEA07E6-A236-40E5-882E-7D170E06E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800600"/>
            <a:ext cx="1778000" cy="1778000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032D5F95-ADEA-4E6B-9B8D-EC165CB6A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237163"/>
            <a:ext cx="1701573" cy="17158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867DD5-2593-4E0B-9A02-D71297B0D3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817076"/>
            <a:ext cx="2362200" cy="1659924"/>
          </a:xfrm>
          <a:prstGeom prst="rect">
            <a:avLst/>
          </a:prstGeom>
        </p:spPr>
      </p:pic>
      <p:pic>
        <p:nvPicPr>
          <p:cNvPr id="22" name="Picture 21" descr="A picture containing text, stationary, blue, file folder&#10;&#10;Description automatically generated">
            <a:extLst>
              <a:ext uri="{FF2B5EF4-FFF2-40B4-BE49-F238E27FC236}">
                <a16:creationId xmlns:a16="http://schemas.microsoft.com/office/drawing/2014/main" id="{90A4C05D-4CE4-4289-871C-AE07D0F8E0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2" y="3525257"/>
            <a:ext cx="1550898" cy="1659924"/>
          </a:xfrm>
          <a:prstGeom prst="rect">
            <a:avLst/>
          </a:prstGeom>
        </p:spPr>
      </p:pic>
      <p:pic>
        <p:nvPicPr>
          <p:cNvPr id="24" name="Picture 23" descr="A picture containing picture frame, window&#10;&#10;Description automatically generated">
            <a:extLst>
              <a:ext uri="{FF2B5EF4-FFF2-40B4-BE49-F238E27FC236}">
                <a16:creationId xmlns:a16="http://schemas.microsoft.com/office/drawing/2014/main" id="{0A7BCA8C-A0C5-405E-8EAA-34CB42409D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21" y="3524250"/>
            <a:ext cx="1610179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ew B+P Template-cu-powerpoint-template-010915 - Copy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46096</TotalTime>
  <Words>550</Words>
  <Application>Microsoft Office PowerPoint</Application>
  <PresentationFormat>On-screen Show (4:3)</PresentationFormat>
  <Paragraphs>145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Helvetica</vt:lpstr>
      <vt:lpstr>Times</vt:lpstr>
      <vt:lpstr>Times New Roman</vt:lpstr>
      <vt:lpstr>New B+P Template-cu-powerpoint-template-010915 - 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Relevant Standards</vt:lpstr>
      <vt:lpstr> Relevant Standards</vt:lpstr>
      <vt:lpstr> Relevant Standards</vt:lpstr>
      <vt:lpstr> Filters Cornell Uses</vt:lpstr>
      <vt:lpstr> Sizes</vt:lpstr>
      <vt:lpstr> Sizes</vt:lpstr>
      <vt:lpstr> Current Filtration Challenges</vt:lpstr>
      <vt:lpstr> Current Filtration Challenges</vt:lpstr>
      <vt:lpstr> Current Filtration Challenges</vt:lpstr>
      <vt:lpstr> Cornell Filtration Standard</vt:lpstr>
      <vt:lpstr> Cornell Filtration Standard </vt:lpstr>
      <vt:lpstr> Cornell Filtration Standard </vt:lpstr>
      <vt:lpstr> Cornell Filtration Standard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Thompson</dc:creator>
  <cp:lastModifiedBy>Taylor Thompson</cp:lastModifiedBy>
  <cp:revision>192</cp:revision>
  <dcterms:created xsi:type="dcterms:W3CDTF">2020-02-13T14:27:06Z</dcterms:created>
  <dcterms:modified xsi:type="dcterms:W3CDTF">2022-03-01T14:51:25Z</dcterms:modified>
</cp:coreProperties>
</file>