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7"/>
  </p:notesMasterIdLst>
  <p:sldIdLst>
    <p:sldId id="256" r:id="rId5"/>
    <p:sldId id="266" r:id="rId6"/>
    <p:sldId id="267" r:id="rId7"/>
    <p:sldId id="268" r:id="rId8"/>
    <p:sldId id="269" r:id="rId9"/>
    <p:sldId id="275" r:id="rId10"/>
    <p:sldId id="270" r:id="rId11"/>
    <p:sldId id="276" r:id="rId12"/>
    <p:sldId id="277" r:id="rId13"/>
    <p:sldId id="272" r:id="rId14"/>
    <p:sldId id="273" r:id="rId15"/>
    <p:sldId id="258"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47B13A0-0229-419A-9366-EB0F3695C81F}">
          <p14:sldIdLst>
            <p14:sldId id="256"/>
            <p14:sldId id="266"/>
            <p14:sldId id="267"/>
            <p14:sldId id="268"/>
            <p14:sldId id="269"/>
            <p14:sldId id="275"/>
            <p14:sldId id="270"/>
            <p14:sldId id="276"/>
            <p14:sldId id="277"/>
            <p14:sldId id="272"/>
            <p14:sldId id="273"/>
            <p14:sldId id="25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6B93"/>
    <a:srgbClr val="135E91"/>
    <a:srgbClr val="14659C"/>
    <a:srgbClr val="146E8E"/>
    <a:srgbClr val="127290"/>
    <a:srgbClr val="177799"/>
    <a:srgbClr val="176199"/>
    <a:srgbClr val="1968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4552" autoAdjust="0"/>
  </p:normalViewPr>
  <p:slideViewPr>
    <p:cSldViewPr snapToGrid="0">
      <p:cViewPr varScale="1">
        <p:scale>
          <a:sx n="63" d="100"/>
          <a:sy n="63" d="100"/>
        </p:scale>
        <p:origin x="102" y="57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52" d="100"/>
          <a:sy n="52" d="100"/>
        </p:scale>
        <p:origin x="286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39F6F91-9FE5-4E1F-A955-780F4E9D830E}" type="datetimeFigureOut">
              <a:rPr lang="en-US" smtClean="0"/>
              <a:t>2/25/2022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CB874F8-DA02-4B67-A425-40C917E50D1C}" type="slidenum">
              <a:rPr lang="en-US" smtClean="0"/>
              <a:t>‹#›</a:t>
            </a:fld>
            <a:endParaRPr lang="en-US" dirty="0"/>
          </a:p>
        </p:txBody>
      </p:sp>
    </p:spTree>
    <p:extLst>
      <p:ext uri="{BB962C8B-B14F-4D97-AF65-F5344CB8AC3E}">
        <p14:creationId xmlns:p14="http://schemas.microsoft.com/office/powerpoint/2010/main" val="972200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Source: https://www.dir.ca.gov/dosh/research-and-standards-unit.html</a:t>
            </a:r>
          </a:p>
        </p:txBody>
      </p:sp>
      <p:sp>
        <p:nvSpPr>
          <p:cNvPr id="4" name="Slide Number Placeholder 3"/>
          <p:cNvSpPr>
            <a:spLocks noGrp="1"/>
          </p:cNvSpPr>
          <p:nvPr>
            <p:ph type="sldNum" sz="quarter" idx="5"/>
          </p:nvPr>
        </p:nvSpPr>
        <p:spPr/>
        <p:txBody>
          <a:bodyPr/>
          <a:lstStyle/>
          <a:p>
            <a:fld id="{8CB874F8-DA02-4B67-A425-40C917E50D1C}" type="slidenum">
              <a:rPr lang="en-US" smtClean="0"/>
              <a:t>2</a:t>
            </a:fld>
            <a:endParaRPr lang="en-US" dirty="0"/>
          </a:p>
        </p:txBody>
      </p:sp>
    </p:spTree>
    <p:extLst>
      <p:ext uri="{BB962C8B-B14F-4D97-AF65-F5344CB8AC3E}">
        <p14:creationId xmlns:p14="http://schemas.microsoft.com/office/powerpoint/2010/main" val="2865903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B874F8-DA02-4B67-A425-40C917E50D1C}" type="slidenum">
              <a:rPr lang="en-US" smtClean="0"/>
              <a:t>3</a:t>
            </a:fld>
            <a:endParaRPr lang="en-US" dirty="0"/>
          </a:p>
        </p:txBody>
      </p:sp>
    </p:spTree>
    <p:extLst>
      <p:ext uri="{BB962C8B-B14F-4D97-AF65-F5344CB8AC3E}">
        <p14:creationId xmlns:p14="http://schemas.microsoft.com/office/powerpoint/2010/main" val="1122527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8CB874F8-DA02-4B67-A425-40C917E50D1C}" type="slidenum">
              <a:rPr lang="en-US" smtClean="0"/>
              <a:t>4</a:t>
            </a:fld>
            <a:endParaRPr lang="en-US" dirty="0"/>
          </a:p>
        </p:txBody>
      </p:sp>
    </p:spTree>
    <p:extLst>
      <p:ext uri="{BB962C8B-B14F-4D97-AF65-F5344CB8AC3E}">
        <p14:creationId xmlns:p14="http://schemas.microsoft.com/office/powerpoint/2010/main" val="2285557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212121"/>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8CB874F8-DA02-4B67-A425-40C917E50D1C}" type="slidenum">
              <a:rPr lang="en-US" smtClean="0"/>
              <a:t>5</a:t>
            </a:fld>
            <a:endParaRPr lang="en-US" dirty="0"/>
          </a:p>
        </p:txBody>
      </p:sp>
    </p:spTree>
    <p:extLst>
      <p:ext uri="{BB962C8B-B14F-4D97-AF65-F5344CB8AC3E}">
        <p14:creationId xmlns:p14="http://schemas.microsoft.com/office/powerpoint/2010/main" val="3453286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212121"/>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8CB874F8-DA02-4B67-A425-40C917E50D1C}" type="slidenum">
              <a:rPr lang="en-US" smtClean="0"/>
              <a:t>6</a:t>
            </a:fld>
            <a:endParaRPr lang="en-US" dirty="0"/>
          </a:p>
        </p:txBody>
      </p:sp>
    </p:spTree>
    <p:extLst>
      <p:ext uri="{BB962C8B-B14F-4D97-AF65-F5344CB8AC3E}">
        <p14:creationId xmlns:p14="http://schemas.microsoft.com/office/powerpoint/2010/main" val="53957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B874F8-DA02-4B67-A425-40C917E50D1C}" type="slidenum">
              <a:rPr lang="en-US" smtClean="0"/>
              <a:t>9</a:t>
            </a:fld>
            <a:endParaRPr lang="en-US" dirty="0"/>
          </a:p>
        </p:txBody>
      </p:sp>
    </p:spTree>
    <p:extLst>
      <p:ext uri="{BB962C8B-B14F-4D97-AF65-F5344CB8AC3E}">
        <p14:creationId xmlns:p14="http://schemas.microsoft.com/office/powerpoint/2010/main" val="2916222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B874F8-DA02-4B67-A425-40C917E50D1C}" type="slidenum">
              <a:rPr lang="en-US" smtClean="0"/>
              <a:t>10</a:t>
            </a:fld>
            <a:endParaRPr lang="en-US" dirty="0"/>
          </a:p>
        </p:txBody>
      </p:sp>
    </p:spTree>
    <p:extLst>
      <p:ext uri="{BB962C8B-B14F-4D97-AF65-F5344CB8AC3E}">
        <p14:creationId xmlns:p14="http://schemas.microsoft.com/office/powerpoint/2010/main" val="149189587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35B32D-43B0-0843-9813-FC51E663339B}"/>
              </a:ext>
            </a:extLst>
          </p:cNvPr>
          <p:cNvPicPr preferRelativeResize="0">
            <a:picLocks noChangeAspect="1"/>
          </p:cNvPicPr>
          <p:nvPr userDrawn="1"/>
        </p:nvPicPr>
        <p:blipFill>
          <a:blip r:embed="rId2">
            <a:alphaModFix/>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27619" y="429028"/>
            <a:ext cx="1510297" cy="1391064"/>
          </a:xfrm>
          <a:prstGeom prst="rect">
            <a:avLst/>
          </a:prstGeom>
        </p:spPr>
      </p:pic>
      <p:sp>
        <p:nvSpPr>
          <p:cNvPr id="8" name="Text Placeholder 14">
            <a:extLst>
              <a:ext uri="{FF2B5EF4-FFF2-40B4-BE49-F238E27FC236}">
                <a16:creationId xmlns:a16="http://schemas.microsoft.com/office/drawing/2014/main" id="{79DB4501-E375-864B-A5A1-AF6828B91287}"/>
              </a:ext>
            </a:extLst>
          </p:cNvPr>
          <p:cNvSpPr txBox="1">
            <a:spLocks/>
          </p:cNvSpPr>
          <p:nvPr userDrawn="1"/>
        </p:nvSpPr>
        <p:spPr>
          <a:xfrm>
            <a:off x="0" y="2180492"/>
            <a:ext cx="12192000" cy="341035"/>
          </a:xfrm>
          <a:prstGeom prst="rect">
            <a:avLst/>
          </a:prstGeom>
          <a:solidFill>
            <a:srgbClr val="116B93"/>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spc="600" dirty="0">
                <a:solidFill>
                  <a:schemeClr val="bg1"/>
                </a:solidFill>
                <a:latin typeface="Arial" panose="020B0604020202020204" pitchFamily="34" charset="0"/>
                <a:cs typeface="Arial" panose="020B0604020202020204" pitchFamily="34" charset="0"/>
              </a:rPr>
              <a:t>Compliance and Risk Services</a:t>
            </a:r>
            <a:endParaRPr lang="en-US" sz="1800" i="1" spc="600" dirty="0">
              <a:solidFill>
                <a:schemeClr val="bg1"/>
              </a:solidFill>
              <a:latin typeface="Arial" panose="020B0604020202020204" pitchFamily="34" charset="0"/>
              <a:cs typeface="Arial" panose="020B0604020202020204" pitchFamily="34" charset="0"/>
            </a:endParaRPr>
          </a:p>
        </p:txBody>
      </p:sp>
      <p:pic>
        <p:nvPicPr>
          <p:cNvPr id="9" name="Picture 8" descr="A view of a city&#10;&#10;Description automatically generated">
            <a:extLst>
              <a:ext uri="{FF2B5EF4-FFF2-40B4-BE49-F238E27FC236}">
                <a16:creationId xmlns:a16="http://schemas.microsoft.com/office/drawing/2014/main" id="{BBCFCC95-FBE4-2340-9B62-99EDA740ADE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410" t="23914" b="37436"/>
          <a:stretch/>
        </p:blipFill>
        <p:spPr>
          <a:xfrm>
            <a:off x="0" y="3325791"/>
            <a:ext cx="12192000" cy="3392871"/>
          </a:xfrm>
          <a:prstGeom prst="rect">
            <a:avLst/>
          </a:prstGeom>
        </p:spPr>
      </p:pic>
      <p:sp>
        <p:nvSpPr>
          <p:cNvPr id="10" name="Text Placeholder 14">
            <a:extLst>
              <a:ext uri="{FF2B5EF4-FFF2-40B4-BE49-F238E27FC236}">
                <a16:creationId xmlns:a16="http://schemas.microsoft.com/office/drawing/2014/main" id="{EAA456F5-385F-2744-B364-594A2EC31F41}"/>
              </a:ext>
            </a:extLst>
          </p:cNvPr>
          <p:cNvSpPr txBox="1">
            <a:spLocks/>
          </p:cNvSpPr>
          <p:nvPr userDrawn="1"/>
        </p:nvSpPr>
        <p:spPr>
          <a:xfrm>
            <a:off x="0" y="1"/>
            <a:ext cx="12192000" cy="141402"/>
          </a:xfrm>
          <a:prstGeom prst="rect">
            <a:avLst/>
          </a:prstGeom>
          <a:solidFill>
            <a:srgbClr val="116B93"/>
          </a:solidFill>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400" i="1" spc="600" dirty="0">
              <a:solidFill>
                <a:schemeClr val="bg1"/>
              </a:solidFill>
              <a:latin typeface="Arial" panose="020B0604020202020204" pitchFamily="34" charset="0"/>
              <a:cs typeface="Arial" panose="020B0604020202020204" pitchFamily="34" charset="0"/>
            </a:endParaRPr>
          </a:p>
        </p:txBody>
      </p:sp>
      <p:sp>
        <p:nvSpPr>
          <p:cNvPr id="11" name="Text Placeholder 14">
            <a:extLst>
              <a:ext uri="{FF2B5EF4-FFF2-40B4-BE49-F238E27FC236}">
                <a16:creationId xmlns:a16="http://schemas.microsoft.com/office/drawing/2014/main" id="{05D18C69-0ABF-D24F-874C-A119F2810EEA}"/>
              </a:ext>
            </a:extLst>
          </p:cNvPr>
          <p:cNvSpPr txBox="1">
            <a:spLocks/>
          </p:cNvSpPr>
          <p:nvPr userDrawn="1"/>
        </p:nvSpPr>
        <p:spPr>
          <a:xfrm>
            <a:off x="0" y="6716598"/>
            <a:ext cx="12192000" cy="141402"/>
          </a:xfrm>
          <a:prstGeom prst="rect">
            <a:avLst/>
          </a:prstGeom>
          <a:solidFill>
            <a:srgbClr val="116B93"/>
          </a:solidFill>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400" i="1" spc="600"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7B841C8-ECC3-1B45-94ED-9AD2BD0B597B}"/>
              </a:ext>
            </a:extLst>
          </p:cNvPr>
          <p:cNvSpPr txBox="1"/>
          <p:nvPr userDrawn="1"/>
        </p:nvSpPr>
        <p:spPr>
          <a:xfrm>
            <a:off x="2835965" y="1338000"/>
            <a:ext cx="6520069" cy="584775"/>
          </a:xfrm>
          <a:prstGeom prst="rect">
            <a:avLst/>
          </a:prstGeom>
          <a:noFill/>
        </p:spPr>
        <p:txBody>
          <a:bodyPr wrap="square" rtlCol="0">
            <a:spAutoFit/>
          </a:bodyPr>
          <a:lstStyle/>
          <a:p>
            <a:pPr algn="ctr"/>
            <a:r>
              <a:rPr lang="en-US" sz="3200" b="0" dirty="0">
                <a:solidFill>
                  <a:schemeClr val="tx2">
                    <a:lumMod val="75000"/>
                  </a:schemeClr>
                </a:solidFill>
                <a:latin typeface="Arial" panose="020B0604020202020204" pitchFamily="34" charset="0"/>
                <a:cs typeface="Arial" panose="020B0604020202020204" pitchFamily="34" charset="0"/>
              </a:rPr>
              <a:t>Environment, Health and Safety</a:t>
            </a:r>
          </a:p>
        </p:txBody>
      </p:sp>
    </p:spTree>
    <p:extLst>
      <p:ext uri="{BB962C8B-B14F-4D97-AF65-F5344CB8AC3E}">
        <p14:creationId xmlns:p14="http://schemas.microsoft.com/office/powerpoint/2010/main" val="1266721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C0E23-68AB-4272-AC9F-286AF407B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63C84D-0068-4216-B31E-9B452D0D01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a:extLst>
              <a:ext uri="{FF2B5EF4-FFF2-40B4-BE49-F238E27FC236}">
                <a16:creationId xmlns:a16="http://schemas.microsoft.com/office/drawing/2014/main" id="{384672C7-7296-1643-8922-7AEFCDDF27BF}"/>
              </a:ext>
            </a:extLst>
          </p:cNvPr>
          <p:cNvSpPr txBox="1">
            <a:spLocks/>
          </p:cNvSpPr>
          <p:nvPr userDrawn="1"/>
        </p:nvSpPr>
        <p:spPr>
          <a:xfrm>
            <a:off x="0" y="6492875"/>
            <a:ext cx="12192000" cy="365125"/>
          </a:xfrm>
          <a:prstGeom prst="rect">
            <a:avLst/>
          </a:prstGeom>
          <a:solidFill>
            <a:srgbClr val="116B9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spc="300" dirty="0">
                <a:solidFill>
                  <a:schemeClr val="bg1"/>
                </a:solidFill>
              </a:rPr>
              <a:t>Compliance and Risk Services </a:t>
            </a:r>
          </a:p>
        </p:txBody>
      </p:sp>
    </p:spTree>
    <p:extLst>
      <p:ext uri="{BB962C8B-B14F-4D97-AF65-F5344CB8AC3E}">
        <p14:creationId xmlns:p14="http://schemas.microsoft.com/office/powerpoint/2010/main" val="408604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A1C0B4-D9ED-4656-A280-EB39E51BD2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D5C6D8-BBFB-46C8-A79F-9594EBD1FC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a:extLst>
              <a:ext uri="{FF2B5EF4-FFF2-40B4-BE49-F238E27FC236}">
                <a16:creationId xmlns:a16="http://schemas.microsoft.com/office/drawing/2014/main" id="{4935FC19-34F9-A341-A54C-26B136B43021}"/>
              </a:ext>
            </a:extLst>
          </p:cNvPr>
          <p:cNvSpPr txBox="1">
            <a:spLocks/>
          </p:cNvSpPr>
          <p:nvPr userDrawn="1"/>
        </p:nvSpPr>
        <p:spPr>
          <a:xfrm>
            <a:off x="0" y="6492875"/>
            <a:ext cx="12192000" cy="365125"/>
          </a:xfrm>
          <a:prstGeom prst="rect">
            <a:avLst/>
          </a:prstGeom>
          <a:solidFill>
            <a:srgbClr val="116B9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spc="300" dirty="0">
                <a:solidFill>
                  <a:schemeClr val="bg1"/>
                </a:solidFill>
              </a:rPr>
              <a:t>Compliance and Risk Services </a:t>
            </a:r>
          </a:p>
        </p:txBody>
      </p:sp>
    </p:spTree>
    <p:extLst>
      <p:ext uri="{BB962C8B-B14F-4D97-AF65-F5344CB8AC3E}">
        <p14:creationId xmlns:p14="http://schemas.microsoft.com/office/powerpoint/2010/main" val="3484857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545D6C-92FC-5D4C-ABA9-21EFEB47E767}"/>
              </a:ext>
            </a:extLst>
          </p:cNvPr>
          <p:cNvPicPr>
            <a:picLocks noChangeAspect="1"/>
          </p:cNvPicPr>
          <p:nvPr userDrawn="1"/>
        </p:nvPicPr>
        <p:blipFill>
          <a:blip r:embed="rId2"/>
          <a:stretch>
            <a:fillRect/>
          </a:stretch>
        </p:blipFill>
        <p:spPr>
          <a:xfrm>
            <a:off x="0" y="948690"/>
            <a:ext cx="12192000" cy="4998720"/>
          </a:xfrm>
          <a:prstGeom prst="rect">
            <a:avLst/>
          </a:prstGeom>
        </p:spPr>
      </p:pic>
      <p:sp>
        <p:nvSpPr>
          <p:cNvPr id="7" name="Text Placeholder 14">
            <a:extLst>
              <a:ext uri="{FF2B5EF4-FFF2-40B4-BE49-F238E27FC236}">
                <a16:creationId xmlns:a16="http://schemas.microsoft.com/office/drawing/2014/main" id="{568B41D1-243F-ED4A-9609-414CBD3CB152}"/>
              </a:ext>
            </a:extLst>
          </p:cNvPr>
          <p:cNvSpPr txBox="1">
            <a:spLocks/>
          </p:cNvSpPr>
          <p:nvPr userDrawn="1"/>
        </p:nvSpPr>
        <p:spPr>
          <a:xfrm>
            <a:off x="0" y="1"/>
            <a:ext cx="12192000" cy="141402"/>
          </a:xfrm>
          <a:prstGeom prst="rect">
            <a:avLst/>
          </a:prstGeom>
          <a:solidFill>
            <a:srgbClr val="116B93"/>
          </a:solidFill>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400" i="1" spc="600" dirty="0">
              <a:solidFill>
                <a:schemeClr val="bg1"/>
              </a:solidFill>
              <a:latin typeface="Arial" panose="020B0604020202020204" pitchFamily="34" charset="0"/>
              <a:cs typeface="Arial" panose="020B0604020202020204" pitchFamily="34" charset="0"/>
            </a:endParaRPr>
          </a:p>
        </p:txBody>
      </p:sp>
      <p:sp>
        <p:nvSpPr>
          <p:cNvPr id="8" name="Text Placeholder 14">
            <a:extLst>
              <a:ext uri="{FF2B5EF4-FFF2-40B4-BE49-F238E27FC236}">
                <a16:creationId xmlns:a16="http://schemas.microsoft.com/office/drawing/2014/main" id="{B8DC273F-63D7-5A4A-820B-70E58C0592D1}"/>
              </a:ext>
            </a:extLst>
          </p:cNvPr>
          <p:cNvSpPr txBox="1">
            <a:spLocks/>
          </p:cNvSpPr>
          <p:nvPr userDrawn="1"/>
        </p:nvSpPr>
        <p:spPr>
          <a:xfrm>
            <a:off x="0" y="6716598"/>
            <a:ext cx="12192000" cy="141402"/>
          </a:xfrm>
          <a:prstGeom prst="rect">
            <a:avLst/>
          </a:prstGeom>
          <a:solidFill>
            <a:srgbClr val="116B93"/>
          </a:solidFill>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400" i="1" spc="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475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A9154-3FD0-48E0-AC3B-71BEF97617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1F31F4-33EE-473D-BCA6-7E0C69E61A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a:extLst>
              <a:ext uri="{FF2B5EF4-FFF2-40B4-BE49-F238E27FC236}">
                <a16:creationId xmlns:a16="http://schemas.microsoft.com/office/drawing/2014/main" id="{8B950717-F934-094F-A03A-CB8EF3AF7586}"/>
              </a:ext>
            </a:extLst>
          </p:cNvPr>
          <p:cNvSpPr txBox="1">
            <a:spLocks/>
          </p:cNvSpPr>
          <p:nvPr userDrawn="1"/>
        </p:nvSpPr>
        <p:spPr>
          <a:xfrm>
            <a:off x="0" y="6492875"/>
            <a:ext cx="12192000" cy="365125"/>
          </a:xfrm>
          <a:prstGeom prst="rect">
            <a:avLst/>
          </a:prstGeom>
          <a:solidFill>
            <a:srgbClr val="116B9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spc="300" dirty="0">
                <a:solidFill>
                  <a:schemeClr val="bg1"/>
                </a:solidFill>
              </a:rPr>
              <a:t>Compliance and Risk Services </a:t>
            </a:r>
          </a:p>
        </p:txBody>
      </p:sp>
      <p:sp>
        <p:nvSpPr>
          <p:cNvPr id="8" name="Slide Number Placeholder 4">
            <a:extLst>
              <a:ext uri="{FF2B5EF4-FFF2-40B4-BE49-F238E27FC236}">
                <a16:creationId xmlns:a16="http://schemas.microsoft.com/office/drawing/2014/main" id="{006B1B12-4CCD-9346-9207-12D7DF39D52D}"/>
              </a:ext>
            </a:extLst>
          </p:cNvPr>
          <p:cNvSpPr txBox="1">
            <a:spLocks/>
          </p:cNvSpPr>
          <p:nvPr userDrawn="1"/>
        </p:nvSpPr>
        <p:spPr>
          <a:xfrm>
            <a:off x="11504022" y="6492875"/>
            <a:ext cx="24166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93F4FC-CA50-4A9A-81E6-B7890B728F4E}"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1278418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452D0-72D8-46C5-B370-7EAFAAC2DF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1E2EF6-F2F3-453B-B8A7-01E2D378F9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3">
            <a:extLst>
              <a:ext uri="{FF2B5EF4-FFF2-40B4-BE49-F238E27FC236}">
                <a16:creationId xmlns:a16="http://schemas.microsoft.com/office/drawing/2014/main" id="{71B5581D-EA64-CB4F-85A7-7419692170C9}"/>
              </a:ext>
            </a:extLst>
          </p:cNvPr>
          <p:cNvSpPr txBox="1">
            <a:spLocks/>
          </p:cNvSpPr>
          <p:nvPr userDrawn="1"/>
        </p:nvSpPr>
        <p:spPr>
          <a:xfrm>
            <a:off x="0" y="6492875"/>
            <a:ext cx="12192000" cy="365125"/>
          </a:xfrm>
          <a:prstGeom prst="rect">
            <a:avLst/>
          </a:prstGeom>
          <a:solidFill>
            <a:srgbClr val="116B9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spc="300" dirty="0">
                <a:solidFill>
                  <a:schemeClr val="bg1"/>
                </a:solidFill>
              </a:rPr>
              <a:t>Compliance and Risk Services </a:t>
            </a:r>
          </a:p>
        </p:txBody>
      </p:sp>
    </p:spTree>
    <p:extLst>
      <p:ext uri="{BB962C8B-B14F-4D97-AF65-F5344CB8AC3E}">
        <p14:creationId xmlns:p14="http://schemas.microsoft.com/office/powerpoint/2010/main" val="605028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C09C8-FF76-4A1E-98C6-1E4264BB3A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319AD0-E1FF-4FE0-8777-DB347BD84C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DEF298-0D72-43A7-AE11-CAB42E55F0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3">
            <a:extLst>
              <a:ext uri="{FF2B5EF4-FFF2-40B4-BE49-F238E27FC236}">
                <a16:creationId xmlns:a16="http://schemas.microsoft.com/office/drawing/2014/main" id="{5E3FC989-699E-3847-945F-B0B5394153F2}"/>
              </a:ext>
            </a:extLst>
          </p:cNvPr>
          <p:cNvSpPr txBox="1">
            <a:spLocks/>
          </p:cNvSpPr>
          <p:nvPr userDrawn="1"/>
        </p:nvSpPr>
        <p:spPr>
          <a:xfrm>
            <a:off x="0" y="6492875"/>
            <a:ext cx="12192000" cy="365125"/>
          </a:xfrm>
          <a:prstGeom prst="rect">
            <a:avLst/>
          </a:prstGeom>
          <a:solidFill>
            <a:srgbClr val="116B9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spc="300" dirty="0">
                <a:solidFill>
                  <a:schemeClr val="bg1"/>
                </a:solidFill>
              </a:rPr>
              <a:t>Compliance and Risk Services </a:t>
            </a:r>
          </a:p>
        </p:txBody>
      </p:sp>
    </p:spTree>
    <p:extLst>
      <p:ext uri="{BB962C8B-B14F-4D97-AF65-F5344CB8AC3E}">
        <p14:creationId xmlns:p14="http://schemas.microsoft.com/office/powerpoint/2010/main" val="61312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C6C9F-484E-4F8E-BC29-D59FDD0602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6BC335-E1F2-459A-99A9-2D0EE963BC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685300-2C93-4D8E-A8D0-48262F5851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0E9E7E-D185-4429-999B-0FF2C5B6C5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0278ED-AC4C-41A0-A12A-34C6B02908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EB5FBD20-CE8A-664D-B556-3F8700871553}"/>
              </a:ext>
            </a:extLst>
          </p:cNvPr>
          <p:cNvSpPr txBox="1">
            <a:spLocks/>
          </p:cNvSpPr>
          <p:nvPr userDrawn="1"/>
        </p:nvSpPr>
        <p:spPr>
          <a:xfrm>
            <a:off x="0" y="6492875"/>
            <a:ext cx="12192000" cy="365125"/>
          </a:xfrm>
          <a:prstGeom prst="rect">
            <a:avLst/>
          </a:prstGeom>
          <a:solidFill>
            <a:srgbClr val="116B9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spc="300" dirty="0">
                <a:solidFill>
                  <a:schemeClr val="bg1"/>
                </a:solidFill>
              </a:rPr>
              <a:t>Compliance and Risk Services </a:t>
            </a:r>
          </a:p>
        </p:txBody>
      </p:sp>
    </p:spTree>
    <p:extLst>
      <p:ext uri="{BB962C8B-B14F-4D97-AF65-F5344CB8AC3E}">
        <p14:creationId xmlns:p14="http://schemas.microsoft.com/office/powerpoint/2010/main" val="2529736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85120-FE21-4D22-A3F4-D1B74B4353E5}"/>
              </a:ext>
            </a:extLst>
          </p:cNvPr>
          <p:cNvSpPr>
            <a:spLocks noGrp="1"/>
          </p:cNvSpPr>
          <p:nvPr>
            <p:ph type="title"/>
          </p:nvPr>
        </p:nvSpPr>
        <p:spPr/>
        <p:txBody>
          <a:bodyPr/>
          <a:lstStyle/>
          <a:p>
            <a:r>
              <a:rPr lang="en-US"/>
              <a:t>Click to edit Master title style</a:t>
            </a:r>
          </a:p>
        </p:txBody>
      </p:sp>
      <p:sp>
        <p:nvSpPr>
          <p:cNvPr id="6" name="Footer Placeholder 3">
            <a:extLst>
              <a:ext uri="{FF2B5EF4-FFF2-40B4-BE49-F238E27FC236}">
                <a16:creationId xmlns:a16="http://schemas.microsoft.com/office/drawing/2014/main" id="{16C2B0C8-6E00-3A48-8D00-B95806BDCFC5}"/>
              </a:ext>
            </a:extLst>
          </p:cNvPr>
          <p:cNvSpPr txBox="1">
            <a:spLocks/>
          </p:cNvSpPr>
          <p:nvPr userDrawn="1"/>
        </p:nvSpPr>
        <p:spPr>
          <a:xfrm>
            <a:off x="0" y="6492875"/>
            <a:ext cx="12192000" cy="365125"/>
          </a:xfrm>
          <a:prstGeom prst="rect">
            <a:avLst/>
          </a:prstGeom>
          <a:solidFill>
            <a:srgbClr val="116B9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spc="300" dirty="0">
                <a:solidFill>
                  <a:schemeClr val="bg1"/>
                </a:solidFill>
              </a:rPr>
              <a:t>Compliance and Risk Services </a:t>
            </a:r>
          </a:p>
        </p:txBody>
      </p:sp>
    </p:spTree>
    <p:extLst>
      <p:ext uri="{BB962C8B-B14F-4D97-AF65-F5344CB8AC3E}">
        <p14:creationId xmlns:p14="http://schemas.microsoft.com/office/powerpoint/2010/main" val="2217436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1379976-7BFC-7946-95EB-F76BCDE5A179}"/>
              </a:ext>
            </a:extLst>
          </p:cNvPr>
          <p:cNvSpPr txBox="1">
            <a:spLocks/>
          </p:cNvSpPr>
          <p:nvPr userDrawn="1"/>
        </p:nvSpPr>
        <p:spPr>
          <a:xfrm>
            <a:off x="0" y="6492875"/>
            <a:ext cx="12192000" cy="365125"/>
          </a:xfrm>
          <a:prstGeom prst="rect">
            <a:avLst/>
          </a:prstGeom>
          <a:solidFill>
            <a:srgbClr val="116B9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spc="300" dirty="0">
                <a:solidFill>
                  <a:schemeClr val="bg1"/>
                </a:solidFill>
              </a:rPr>
              <a:t>Compliance and Risk Services </a:t>
            </a:r>
          </a:p>
        </p:txBody>
      </p:sp>
    </p:spTree>
    <p:extLst>
      <p:ext uri="{BB962C8B-B14F-4D97-AF65-F5344CB8AC3E}">
        <p14:creationId xmlns:p14="http://schemas.microsoft.com/office/powerpoint/2010/main" val="3031876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EA6D3-3195-4E77-AAB3-87AD0A51B7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C4267F-3820-4BC1-9352-A7FA8F0B55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1FC407-C1F4-41DF-9F16-B199A07A36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3">
            <a:extLst>
              <a:ext uri="{FF2B5EF4-FFF2-40B4-BE49-F238E27FC236}">
                <a16:creationId xmlns:a16="http://schemas.microsoft.com/office/drawing/2014/main" id="{BB2DDE71-8E59-824B-B6D9-A0C3AC314876}"/>
              </a:ext>
            </a:extLst>
          </p:cNvPr>
          <p:cNvSpPr txBox="1">
            <a:spLocks/>
          </p:cNvSpPr>
          <p:nvPr userDrawn="1"/>
        </p:nvSpPr>
        <p:spPr>
          <a:xfrm>
            <a:off x="0" y="6492875"/>
            <a:ext cx="12192000" cy="365125"/>
          </a:xfrm>
          <a:prstGeom prst="rect">
            <a:avLst/>
          </a:prstGeom>
          <a:solidFill>
            <a:srgbClr val="116B9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spc="300" dirty="0">
                <a:solidFill>
                  <a:schemeClr val="bg1"/>
                </a:solidFill>
              </a:rPr>
              <a:t>Compliance and Risk Services </a:t>
            </a:r>
          </a:p>
        </p:txBody>
      </p:sp>
    </p:spTree>
    <p:extLst>
      <p:ext uri="{BB962C8B-B14F-4D97-AF65-F5344CB8AC3E}">
        <p14:creationId xmlns:p14="http://schemas.microsoft.com/office/powerpoint/2010/main" val="3199587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D82C5-30DD-4EE9-BF7B-8DA7E51D57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F6CF30-E051-4719-907A-EACFFFF81F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7C89409A-7459-431B-B8B4-350FC2E0E5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3">
            <a:extLst>
              <a:ext uri="{FF2B5EF4-FFF2-40B4-BE49-F238E27FC236}">
                <a16:creationId xmlns:a16="http://schemas.microsoft.com/office/drawing/2014/main" id="{8C812AA1-E862-8D40-AD33-E6B930FAC9D6}"/>
              </a:ext>
            </a:extLst>
          </p:cNvPr>
          <p:cNvSpPr txBox="1">
            <a:spLocks/>
          </p:cNvSpPr>
          <p:nvPr userDrawn="1"/>
        </p:nvSpPr>
        <p:spPr>
          <a:xfrm>
            <a:off x="0" y="6492875"/>
            <a:ext cx="12192000" cy="365125"/>
          </a:xfrm>
          <a:prstGeom prst="rect">
            <a:avLst/>
          </a:prstGeom>
          <a:solidFill>
            <a:srgbClr val="116B9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spc="300" dirty="0">
                <a:solidFill>
                  <a:schemeClr val="bg1"/>
                </a:solidFill>
              </a:rPr>
              <a:t>Compliance and Risk Services </a:t>
            </a:r>
          </a:p>
        </p:txBody>
      </p:sp>
    </p:spTree>
    <p:extLst>
      <p:ext uri="{BB962C8B-B14F-4D97-AF65-F5344CB8AC3E}">
        <p14:creationId xmlns:p14="http://schemas.microsoft.com/office/powerpoint/2010/main" val="2212061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99D159-BAC3-463D-8040-A43081532F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C3C00A-D666-4A10-B7F5-F9075838DF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A843CC-9382-4EBF-985F-F3B1328B4B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3CAC29-66F3-4A32-8E2C-40AEA5E8CDF3}" type="datetime1">
              <a:rPr lang="en-US" smtClean="0"/>
              <a:t>2/25/2022</a:t>
            </a:fld>
            <a:endParaRPr lang="en-US" dirty="0"/>
          </a:p>
        </p:txBody>
      </p:sp>
      <p:sp>
        <p:nvSpPr>
          <p:cNvPr id="5" name="Footer Placeholder 4">
            <a:extLst>
              <a:ext uri="{FF2B5EF4-FFF2-40B4-BE49-F238E27FC236}">
                <a16:creationId xmlns:a16="http://schemas.microsoft.com/office/drawing/2014/main" id="{7F56C38C-9A95-493D-92DB-655BA0E1C6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Compliance and Risk Services </a:t>
            </a:r>
          </a:p>
        </p:txBody>
      </p:sp>
      <p:sp>
        <p:nvSpPr>
          <p:cNvPr id="6" name="Slide Number Placeholder 5">
            <a:extLst>
              <a:ext uri="{FF2B5EF4-FFF2-40B4-BE49-F238E27FC236}">
                <a16:creationId xmlns:a16="http://schemas.microsoft.com/office/drawing/2014/main" id="{B2AC2E71-E69E-4319-8DC3-AC8511D6D7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93F4FC-CA50-4A9A-81E6-B7890B728F4E}" type="slidenum">
              <a:rPr lang="en-US" smtClean="0"/>
              <a:t>‹#›</a:t>
            </a:fld>
            <a:endParaRPr lang="en-US" dirty="0"/>
          </a:p>
        </p:txBody>
      </p:sp>
    </p:spTree>
    <p:extLst>
      <p:ext uri="{BB962C8B-B14F-4D97-AF65-F5344CB8AC3E}">
        <p14:creationId xmlns:p14="http://schemas.microsoft.com/office/powerpoint/2010/main" val="2340691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npg24@cornell.edu"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ehs.cornell.edu/campus-health-safety/occupational-safety/window-wash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5A2E92-989F-4E7D-848C-57911698E8B4}"/>
              </a:ext>
            </a:extLst>
          </p:cNvPr>
          <p:cNvSpPr txBox="1"/>
          <p:nvPr/>
        </p:nvSpPr>
        <p:spPr>
          <a:xfrm>
            <a:off x="2791326" y="2574758"/>
            <a:ext cx="6609348" cy="584775"/>
          </a:xfrm>
          <a:prstGeom prst="rect">
            <a:avLst/>
          </a:prstGeom>
          <a:noFill/>
        </p:spPr>
        <p:txBody>
          <a:bodyPr wrap="square" rtlCol="0">
            <a:spAutoFit/>
          </a:bodyPr>
          <a:lstStyle/>
          <a:p>
            <a:r>
              <a:rPr lang="en-US" sz="3200" b="1" dirty="0"/>
              <a:t>Window Washing Plan Requirements</a:t>
            </a:r>
          </a:p>
        </p:txBody>
      </p:sp>
    </p:spTree>
    <p:extLst>
      <p:ext uri="{BB962C8B-B14F-4D97-AF65-F5344CB8AC3E}">
        <p14:creationId xmlns:p14="http://schemas.microsoft.com/office/powerpoint/2010/main" val="3285804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256303D-B2B5-4FD5-BF2F-7B4E3AD9DEAD}"/>
              </a:ext>
            </a:extLst>
          </p:cNvPr>
          <p:cNvSpPr>
            <a:spLocks noGrp="1"/>
          </p:cNvSpPr>
          <p:nvPr>
            <p:ph type="title"/>
          </p:nvPr>
        </p:nvSpPr>
        <p:spPr>
          <a:xfrm>
            <a:off x="669759" y="88645"/>
            <a:ext cx="10515600" cy="784391"/>
          </a:xfrm>
        </p:spPr>
        <p:txBody>
          <a:bodyPr/>
          <a:lstStyle/>
          <a:p>
            <a:r>
              <a:rPr lang="en-US" b="1" dirty="0"/>
              <a:t>How do I submit a Window Washing Plan?</a:t>
            </a:r>
          </a:p>
        </p:txBody>
      </p:sp>
      <p:sp>
        <p:nvSpPr>
          <p:cNvPr id="12" name="Content Placeholder 2">
            <a:extLst>
              <a:ext uri="{FF2B5EF4-FFF2-40B4-BE49-F238E27FC236}">
                <a16:creationId xmlns:a16="http://schemas.microsoft.com/office/drawing/2014/main" id="{A45A80FF-26FD-4144-A8E4-611627FAB85C}"/>
              </a:ext>
            </a:extLst>
          </p:cNvPr>
          <p:cNvSpPr>
            <a:spLocks noGrp="1"/>
          </p:cNvSpPr>
          <p:nvPr>
            <p:ph idx="1"/>
          </p:nvPr>
        </p:nvSpPr>
        <p:spPr>
          <a:xfrm>
            <a:off x="196760" y="1862931"/>
            <a:ext cx="5098052" cy="2952910"/>
          </a:xfrm>
        </p:spPr>
        <p:txBody>
          <a:bodyPr>
            <a:normAutofit/>
          </a:bodyPr>
          <a:lstStyle/>
          <a:p>
            <a:r>
              <a:rPr lang="en-US" dirty="0"/>
              <a:t>Complete all of the fields in the questionnaire.</a:t>
            </a:r>
          </a:p>
          <a:p>
            <a:r>
              <a:rPr lang="en-US" dirty="0"/>
              <a:t>Once all of the fields are completed, select Save and then the Submit button located at the top right of the questionnaire.</a:t>
            </a:r>
          </a:p>
        </p:txBody>
      </p:sp>
      <p:grpSp>
        <p:nvGrpSpPr>
          <p:cNvPr id="18" name="Group 17">
            <a:extLst>
              <a:ext uri="{FF2B5EF4-FFF2-40B4-BE49-F238E27FC236}">
                <a16:creationId xmlns:a16="http://schemas.microsoft.com/office/drawing/2014/main" id="{7FDEED07-70E2-4575-A373-D1CFF084ED95}"/>
              </a:ext>
            </a:extLst>
          </p:cNvPr>
          <p:cNvGrpSpPr/>
          <p:nvPr/>
        </p:nvGrpSpPr>
        <p:grpSpPr>
          <a:xfrm>
            <a:off x="5528511" y="797654"/>
            <a:ext cx="4625683" cy="5751192"/>
            <a:chOff x="5528511" y="797654"/>
            <a:chExt cx="4625683" cy="5751192"/>
          </a:xfrm>
        </p:grpSpPr>
        <p:pic>
          <p:nvPicPr>
            <p:cNvPr id="14" name="Picture 13">
              <a:extLst>
                <a:ext uri="{FF2B5EF4-FFF2-40B4-BE49-F238E27FC236}">
                  <a16:creationId xmlns:a16="http://schemas.microsoft.com/office/drawing/2014/main" id="{96172EFF-1916-424C-A472-AFB169BDDAE7}"/>
                </a:ext>
              </a:extLst>
            </p:cNvPr>
            <p:cNvPicPr>
              <a:picLocks noChangeAspect="1"/>
            </p:cNvPicPr>
            <p:nvPr/>
          </p:nvPicPr>
          <p:blipFill>
            <a:blip r:embed="rId3"/>
            <a:stretch>
              <a:fillRect/>
            </a:stretch>
          </p:blipFill>
          <p:spPr>
            <a:xfrm>
              <a:off x="5528511" y="1249718"/>
              <a:ext cx="4625683" cy="5299128"/>
            </a:xfrm>
            <a:prstGeom prst="rect">
              <a:avLst/>
            </a:prstGeom>
            <a:ln w="19050">
              <a:solidFill>
                <a:schemeClr val="tx1"/>
              </a:solidFill>
            </a:ln>
          </p:spPr>
        </p:pic>
        <p:pic>
          <p:nvPicPr>
            <p:cNvPr id="16" name="Picture 15">
              <a:extLst>
                <a:ext uri="{FF2B5EF4-FFF2-40B4-BE49-F238E27FC236}">
                  <a16:creationId xmlns:a16="http://schemas.microsoft.com/office/drawing/2014/main" id="{DC9CA5F6-4DAE-43CE-9189-7ED6F5FC3788}"/>
                </a:ext>
              </a:extLst>
            </p:cNvPr>
            <p:cNvPicPr>
              <a:picLocks noChangeAspect="1"/>
            </p:cNvPicPr>
            <p:nvPr/>
          </p:nvPicPr>
          <p:blipFill>
            <a:blip r:embed="rId4"/>
            <a:stretch>
              <a:fillRect/>
            </a:stretch>
          </p:blipFill>
          <p:spPr>
            <a:xfrm>
              <a:off x="7611019" y="797654"/>
              <a:ext cx="2543175" cy="438150"/>
            </a:xfrm>
            <a:prstGeom prst="rect">
              <a:avLst/>
            </a:prstGeom>
            <a:ln w="19050">
              <a:solidFill>
                <a:schemeClr val="tx1"/>
              </a:solidFill>
            </a:ln>
          </p:spPr>
        </p:pic>
        <p:sp>
          <p:nvSpPr>
            <p:cNvPr id="17" name="Rectangle 16">
              <a:extLst>
                <a:ext uri="{FF2B5EF4-FFF2-40B4-BE49-F238E27FC236}">
                  <a16:creationId xmlns:a16="http://schemas.microsoft.com/office/drawing/2014/main" id="{6CFB513E-2388-440B-834D-CDBA42457BD9}"/>
                </a:ext>
              </a:extLst>
            </p:cNvPr>
            <p:cNvSpPr/>
            <p:nvPr/>
          </p:nvSpPr>
          <p:spPr>
            <a:xfrm>
              <a:off x="8926285" y="852114"/>
              <a:ext cx="1140823" cy="314835"/>
            </a:xfrm>
            <a:prstGeom prst="rect">
              <a:avLst/>
            </a:prstGeom>
            <a:solidFill>
              <a:srgbClr val="FFFF00">
                <a:alpha val="1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35688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040D2-FA71-4D46-9BF9-8267B2F0F29D}"/>
              </a:ext>
            </a:extLst>
          </p:cNvPr>
          <p:cNvSpPr>
            <a:spLocks noGrp="1"/>
          </p:cNvSpPr>
          <p:nvPr>
            <p:ph type="title"/>
          </p:nvPr>
        </p:nvSpPr>
        <p:spPr>
          <a:xfrm>
            <a:off x="669759" y="196684"/>
            <a:ext cx="10515600" cy="1030537"/>
          </a:xfrm>
        </p:spPr>
        <p:txBody>
          <a:bodyPr/>
          <a:lstStyle/>
          <a:p>
            <a:r>
              <a:rPr lang="en-US" b="1" dirty="0"/>
              <a:t>How does the WWP approval process work?</a:t>
            </a:r>
          </a:p>
        </p:txBody>
      </p:sp>
      <p:sp>
        <p:nvSpPr>
          <p:cNvPr id="3" name="Content Placeholder 2">
            <a:extLst>
              <a:ext uri="{FF2B5EF4-FFF2-40B4-BE49-F238E27FC236}">
                <a16:creationId xmlns:a16="http://schemas.microsoft.com/office/drawing/2014/main" id="{F1D52312-1C8E-7247-A3BA-EFAD794BCA56}"/>
              </a:ext>
            </a:extLst>
          </p:cNvPr>
          <p:cNvSpPr>
            <a:spLocks noGrp="1"/>
          </p:cNvSpPr>
          <p:nvPr>
            <p:ph idx="1"/>
          </p:nvPr>
        </p:nvSpPr>
        <p:spPr>
          <a:xfrm>
            <a:off x="838200" y="1401377"/>
            <a:ext cx="10515600" cy="4351338"/>
          </a:xfrm>
        </p:spPr>
        <p:txBody>
          <a:bodyPr>
            <a:normAutofit lnSpcReduction="10000"/>
          </a:bodyPr>
          <a:lstStyle/>
          <a:p>
            <a:r>
              <a:rPr lang="en-US" dirty="0"/>
              <a:t>EHS will conduct an initial review of questionnaires. EHS approved questionnaires will be sent to the NYS DOL for final review and approval.</a:t>
            </a:r>
          </a:p>
          <a:p>
            <a:endParaRPr lang="en-US" dirty="0"/>
          </a:p>
          <a:p>
            <a:r>
              <a:rPr lang="en-US" dirty="0"/>
              <a:t>Questionnaires that do not pass the initial review or the NYS DOL final review, will be sent back to the submitter to revise and resubmit. </a:t>
            </a:r>
          </a:p>
          <a:p>
            <a:endParaRPr lang="en-US" dirty="0"/>
          </a:p>
          <a:p>
            <a:r>
              <a:rPr lang="en-US" dirty="0"/>
              <a:t>When questionnaires are approved by the NYS DOL, EHS will notify the individual who completed the questionnaire that it was approved, and they may proceed with the proposed work.</a:t>
            </a:r>
          </a:p>
        </p:txBody>
      </p:sp>
    </p:spTree>
    <p:extLst>
      <p:ext uri="{BB962C8B-B14F-4D97-AF65-F5344CB8AC3E}">
        <p14:creationId xmlns:p14="http://schemas.microsoft.com/office/powerpoint/2010/main" val="2167067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BCD331-76D3-4C48-956C-DE591C03BFDE}"/>
              </a:ext>
            </a:extLst>
          </p:cNvPr>
          <p:cNvSpPr txBox="1"/>
          <p:nvPr/>
        </p:nvSpPr>
        <p:spPr>
          <a:xfrm>
            <a:off x="3878254" y="1291273"/>
            <a:ext cx="4435491" cy="2985433"/>
          </a:xfrm>
          <a:prstGeom prst="rect">
            <a:avLst/>
          </a:prstGeom>
          <a:noFill/>
        </p:spPr>
        <p:txBody>
          <a:bodyPr wrap="square" rtlCol="0">
            <a:spAutoFit/>
          </a:bodyPr>
          <a:lstStyle/>
          <a:p>
            <a:pPr algn="ctr"/>
            <a:r>
              <a:rPr lang="en-US" sz="4400" b="1" dirty="0">
                <a:solidFill>
                  <a:schemeClr val="bg1"/>
                </a:solidFill>
              </a:rPr>
              <a:t>Questions?</a:t>
            </a:r>
          </a:p>
          <a:p>
            <a:endParaRPr lang="en-US" sz="2400" b="1" dirty="0">
              <a:solidFill>
                <a:schemeClr val="bg1"/>
              </a:solidFill>
            </a:endParaRPr>
          </a:p>
          <a:p>
            <a:pPr algn="ctr"/>
            <a:r>
              <a:rPr lang="en-US" sz="2400" b="1" dirty="0">
                <a:solidFill>
                  <a:schemeClr val="bg1"/>
                </a:solidFill>
              </a:rPr>
              <a:t>Nick Genovese </a:t>
            </a:r>
          </a:p>
          <a:p>
            <a:pPr algn="ctr"/>
            <a:r>
              <a:rPr lang="en-US" sz="2400" b="1" dirty="0">
                <a:solidFill>
                  <a:schemeClr val="bg1"/>
                </a:solidFill>
              </a:rPr>
              <a:t>Safety Engineer</a:t>
            </a:r>
          </a:p>
          <a:p>
            <a:pPr algn="ctr"/>
            <a:r>
              <a:rPr lang="en-US" sz="2400" b="1" dirty="0">
                <a:solidFill>
                  <a:schemeClr val="bg1"/>
                </a:solidFill>
              </a:rPr>
              <a:t>Environment, Health and Safety</a:t>
            </a:r>
          </a:p>
          <a:p>
            <a:pPr algn="ctr"/>
            <a:r>
              <a:rPr lang="en-US" sz="2400" b="1" dirty="0">
                <a:solidFill>
                  <a:schemeClr val="bg1"/>
                </a:solidFill>
              </a:rPr>
              <a:t>607-342-8718</a:t>
            </a:r>
          </a:p>
          <a:p>
            <a:pPr algn="ctr"/>
            <a:r>
              <a:rPr lang="en-US" sz="2400" b="1" dirty="0">
                <a:solidFill>
                  <a:schemeClr val="bg1"/>
                </a:solidFill>
                <a:hlinkClick r:id="rId2">
                  <a:extLst>
                    <a:ext uri="{A12FA001-AC4F-418D-AE19-62706E023703}">
                      <ahyp:hlinkClr xmlns:ahyp="http://schemas.microsoft.com/office/drawing/2018/hyperlinkcolor" val="tx"/>
                    </a:ext>
                  </a:extLst>
                </a:hlinkClick>
              </a:rPr>
              <a:t>npg24@cornell.edu</a:t>
            </a:r>
            <a:r>
              <a:rPr lang="en-US" sz="2400" b="1" dirty="0">
                <a:solidFill>
                  <a:schemeClr val="bg1"/>
                </a:solidFill>
              </a:rPr>
              <a:t> </a:t>
            </a:r>
          </a:p>
        </p:txBody>
      </p:sp>
    </p:spTree>
    <p:extLst>
      <p:ext uri="{BB962C8B-B14F-4D97-AF65-F5344CB8AC3E}">
        <p14:creationId xmlns:p14="http://schemas.microsoft.com/office/powerpoint/2010/main" val="4277664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040D2-FA71-4D46-9BF9-8267B2F0F29D}"/>
              </a:ext>
            </a:extLst>
          </p:cNvPr>
          <p:cNvSpPr>
            <a:spLocks noGrp="1"/>
          </p:cNvSpPr>
          <p:nvPr>
            <p:ph type="title"/>
          </p:nvPr>
        </p:nvSpPr>
        <p:spPr>
          <a:xfrm>
            <a:off x="669759" y="196684"/>
            <a:ext cx="10515600" cy="1030537"/>
          </a:xfrm>
        </p:spPr>
        <p:txBody>
          <a:bodyPr/>
          <a:lstStyle/>
          <a:p>
            <a:r>
              <a:rPr lang="en-US" b="1" dirty="0"/>
              <a:t>Overview</a:t>
            </a:r>
          </a:p>
        </p:txBody>
      </p:sp>
      <p:sp>
        <p:nvSpPr>
          <p:cNvPr id="3" name="Content Placeholder 2">
            <a:extLst>
              <a:ext uri="{FF2B5EF4-FFF2-40B4-BE49-F238E27FC236}">
                <a16:creationId xmlns:a16="http://schemas.microsoft.com/office/drawing/2014/main" id="{F1D52312-1C8E-7247-A3BA-EFAD794BCA56}"/>
              </a:ext>
            </a:extLst>
          </p:cNvPr>
          <p:cNvSpPr>
            <a:spLocks noGrp="1"/>
          </p:cNvSpPr>
          <p:nvPr>
            <p:ph idx="1"/>
          </p:nvPr>
        </p:nvSpPr>
        <p:spPr>
          <a:xfrm>
            <a:off x="844730" y="1227221"/>
            <a:ext cx="7236823" cy="4351338"/>
          </a:xfrm>
        </p:spPr>
        <p:txBody>
          <a:bodyPr>
            <a:normAutofit/>
          </a:bodyPr>
          <a:lstStyle/>
          <a:p>
            <a:r>
              <a:rPr lang="en-US" sz="3200" dirty="0"/>
              <a:t>Why is a Window Washing Plan (WWP) required? </a:t>
            </a:r>
          </a:p>
          <a:p>
            <a:r>
              <a:rPr lang="en-US" sz="3200" dirty="0"/>
              <a:t>When is a WWP required?</a:t>
            </a:r>
          </a:p>
          <a:p>
            <a:r>
              <a:rPr lang="en-US" sz="3200" dirty="0"/>
              <a:t>What elements must be included in a WWP?</a:t>
            </a:r>
          </a:p>
          <a:p>
            <a:r>
              <a:rPr lang="en-US" sz="3200" dirty="0"/>
              <a:t>How do I submit a WWP?</a:t>
            </a:r>
          </a:p>
          <a:p>
            <a:r>
              <a:rPr lang="en-US" sz="3200" dirty="0"/>
              <a:t>How does the WWP approval process work?</a:t>
            </a:r>
          </a:p>
        </p:txBody>
      </p:sp>
      <p:pic>
        <p:nvPicPr>
          <p:cNvPr id="5" name="Picture 4">
            <a:extLst>
              <a:ext uri="{FF2B5EF4-FFF2-40B4-BE49-F238E27FC236}">
                <a16:creationId xmlns:a16="http://schemas.microsoft.com/office/drawing/2014/main" id="{C5A3B8CA-02DF-4B08-882B-2499A1895111}"/>
              </a:ext>
            </a:extLst>
          </p:cNvPr>
          <p:cNvPicPr>
            <a:picLocks noChangeAspect="1"/>
          </p:cNvPicPr>
          <p:nvPr/>
        </p:nvPicPr>
        <p:blipFill>
          <a:blip r:embed="rId3"/>
          <a:stretch>
            <a:fillRect/>
          </a:stretch>
        </p:blipFill>
        <p:spPr>
          <a:xfrm>
            <a:off x="8175140" y="991043"/>
            <a:ext cx="3660609" cy="3590482"/>
          </a:xfrm>
          <a:prstGeom prst="rect">
            <a:avLst/>
          </a:prstGeom>
        </p:spPr>
      </p:pic>
      <p:sp>
        <p:nvSpPr>
          <p:cNvPr id="6" name="TextBox 5">
            <a:extLst>
              <a:ext uri="{FF2B5EF4-FFF2-40B4-BE49-F238E27FC236}">
                <a16:creationId xmlns:a16="http://schemas.microsoft.com/office/drawing/2014/main" id="{7C3E1A64-F788-4D5C-BCFB-AFEB190F2F7C}"/>
              </a:ext>
            </a:extLst>
          </p:cNvPr>
          <p:cNvSpPr txBox="1"/>
          <p:nvPr/>
        </p:nvSpPr>
        <p:spPr>
          <a:xfrm>
            <a:off x="9290237" y="4529272"/>
            <a:ext cx="1430414" cy="246221"/>
          </a:xfrm>
          <a:prstGeom prst="rect">
            <a:avLst/>
          </a:prstGeom>
          <a:noFill/>
        </p:spPr>
        <p:txBody>
          <a:bodyPr wrap="square" rtlCol="0">
            <a:spAutoFit/>
          </a:bodyPr>
          <a:lstStyle/>
          <a:p>
            <a:r>
              <a:rPr lang="en-US" sz="1000" dirty="0"/>
              <a:t>Source: www.dir.ca.gov</a:t>
            </a:r>
          </a:p>
        </p:txBody>
      </p:sp>
    </p:spTree>
    <p:extLst>
      <p:ext uri="{BB962C8B-B14F-4D97-AF65-F5344CB8AC3E}">
        <p14:creationId xmlns:p14="http://schemas.microsoft.com/office/powerpoint/2010/main" val="4282623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040D2-FA71-4D46-9BF9-8267B2F0F29D}"/>
              </a:ext>
            </a:extLst>
          </p:cNvPr>
          <p:cNvSpPr>
            <a:spLocks noGrp="1"/>
          </p:cNvSpPr>
          <p:nvPr>
            <p:ph type="title"/>
          </p:nvPr>
        </p:nvSpPr>
        <p:spPr>
          <a:xfrm>
            <a:off x="669759" y="196684"/>
            <a:ext cx="10515600" cy="1030537"/>
          </a:xfrm>
        </p:spPr>
        <p:txBody>
          <a:bodyPr/>
          <a:lstStyle/>
          <a:p>
            <a:r>
              <a:rPr lang="en-US" b="1" dirty="0"/>
              <a:t>Why is a Window Washing Plan required?</a:t>
            </a:r>
          </a:p>
        </p:txBody>
      </p:sp>
      <p:sp>
        <p:nvSpPr>
          <p:cNvPr id="3" name="Content Placeholder 2">
            <a:extLst>
              <a:ext uri="{FF2B5EF4-FFF2-40B4-BE49-F238E27FC236}">
                <a16:creationId xmlns:a16="http://schemas.microsoft.com/office/drawing/2014/main" id="{F1D52312-1C8E-7247-A3BA-EFAD794BCA56}"/>
              </a:ext>
            </a:extLst>
          </p:cNvPr>
          <p:cNvSpPr>
            <a:spLocks noGrp="1"/>
          </p:cNvSpPr>
          <p:nvPr>
            <p:ph idx="1"/>
          </p:nvPr>
        </p:nvSpPr>
        <p:spPr>
          <a:xfrm>
            <a:off x="838200" y="1227220"/>
            <a:ext cx="10515600" cy="4529145"/>
          </a:xfrm>
        </p:spPr>
        <p:txBody>
          <a:bodyPr>
            <a:normAutofit/>
          </a:bodyPr>
          <a:lstStyle/>
          <a:p>
            <a:r>
              <a:rPr lang="en-US" dirty="0"/>
              <a:t>New York Code Rule 21: Protection of Persons Employed at Window Cleaning – Structural Requirements, Equipment and Procedures</a:t>
            </a:r>
          </a:p>
          <a:p>
            <a:endParaRPr lang="en-US" dirty="0"/>
          </a:p>
          <a:p>
            <a:r>
              <a:rPr lang="en-US" sz="2400" i="1" dirty="0"/>
              <a:t>“The board finds that the trade, occupation or process of cleaning the windows of public buildings involves such elements of danger to the lives, health or safety of persons employed therein as to require special regulations for the protection of such persons…”</a:t>
            </a:r>
          </a:p>
          <a:p>
            <a:endParaRPr lang="en-US" sz="2400" dirty="0"/>
          </a:p>
          <a:p>
            <a:r>
              <a:rPr lang="en-US" sz="2400" dirty="0"/>
              <a:t>The code specifically highlights the constant hazard of falling from dangerous heights as creating a substantial risk of serious injury to such persons and others.</a:t>
            </a:r>
          </a:p>
        </p:txBody>
      </p:sp>
    </p:spTree>
    <p:extLst>
      <p:ext uri="{BB962C8B-B14F-4D97-AF65-F5344CB8AC3E}">
        <p14:creationId xmlns:p14="http://schemas.microsoft.com/office/powerpoint/2010/main" val="152759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040D2-FA71-4D46-9BF9-8267B2F0F29D}"/>
              </a:ext>
            </a:extLst>
          </p:cNvPr>
          <p:cNvSpPr>
            <a:spLocks noGrp="1"/>
          </p:cNvSpPr>
          <p:nvPr>
            <p:ph type="title"/>
          </p:nvPr>
        </p:nvSpPr>
        <p:spPr>
          <a:xfrm>
            <a:off x="669759" y="196684"/>
            <a:ext cx="10515600" cy="1030537"/>
          </a:xfrm>
        </p:spPr>
        <p:txBody>
          <a:bodyPr/>
          <a:lstStyle/>
          <a:p>
            <a:r>
              <a:rPr lang="en-US" b="1" dirty="0"/>
              <a:t>Why is a Window Washing Plan required?</a:t>
            </a:r>
          </a:p>
        </p:txBody>
      </p:sp>
      <p:sp>
        <p:nvSpPr>
          <p:cNvPr id="3" name="Content Placeholder 2">
            <a:extLst>
              <a:ext uri="{FF2B5EF4-FFF2-40B4-BE49-F238E27FC236}">
                <a16:creationId xmlns:a16="http://schemas.microsoft.com/office/drawing/2014/main" id="{F1D52312-1C8E-7247-A3BA-EFAD794BCA56}"/>
              </a:ext>
            </a:extLst>
          </p:cNvPr>
          <p:cNvSpPr>
            <a:spLocks noGrp="1"/>
          </p:cNvSpPr>
          <p:nvPr>
            <p:ph idx="1"/>
          </p:nvPr>
        </p:nvSpPr>
        <p:spPr>
          <a:xfrm>
            <a:off x="838200" y="1227221"/>
            <a:ext cx="10515600" cy="4351338"/>
          </a:xfrm>
        </p:spPr>
        <p:txBody>
          <a:bodyPr>
            <a:normAutofit/>
          </a:bodyPr>
          <a:lstStyle/>
          <a:p>
            <a:r>
              <a:rPr lang="en-US" dirty="0"/>
              <a:t>Special regulations for the protection of individuals employed in window washing includes:</a:t>
            </a:r>
          </a:p>
          <a:p>
            <a:pPr lvl="1"/>
            <a:r>
              <a:rPr lang="en-US" i="1" dirty="0"/>
              <a:t>“…a sufficient statement of the proposed means and methods of cleaning such windows shall be submitted by the owner (as defined) to the commissioner.”</a:t>
            </a:r>
          </a:p>
          <a:p>
            <a:endParaRPr lang="en-US" i="1" dirty="0"/>
          </a:p>
          <a:p>
            <a:r>
              <a:rPr lang="en-US" dirty="0"/>
              <a:t>The purpose of the WWP is to ensure the window cleaner is using safe and authorized window cleaning means and methods on Cornell University buildings according to the requirements set forth by the New York State Department of Labor.</a:t>
            </a:r>
          </a:p>
        </p:txBody>
      </p:sp>
    </p:spTree>
    <p:extLst>
      <p:ext uri="{BB962C8B-B14F-4D97-AF65-F5344CB8AC3E}">
        <p14:creationId xmlns:p14="http://schemas.microsoft.com/office/powerpoint/2010/main" val="4089633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040D2-FA71-4D46-9BF9-8267B2F0F29D}"/>
              </a:ext>
            </a:extLst>
          </p:cNvPr>
          <p:cNvSpPr>
            <a:spLocks noGrp="1"/>
          </p:cNvSpPr>
          <p:nvPr>
            <p:ph type="title"/>
          </p:nvPr>
        </p:nvSpPr>
        <p:spPr>
          <a:xfrm>
            <a:off x="669759" y="196684"/>
            <a:ext cx="10515600" cy="1030537"/>
          </a:xfrm>
        </p:spPr>
        <p:txBody>
          <a:bodyPr/>
          <a:lstStyle/>
          <a:p>
            <a:r>
              <a:rPr lang="en-US" b="1" dirty="0"/>
              <a:t>When is a Window Washing Plan required?</a:t>
            </a:r>
          </a:p>
        </p:txBody>
      </p:sp>
      <p:sp>
        <p:nvSpPr>
          <p:cNvPr id="3" name="Content Placeholder 2">
            <a:extLst>
              <a:ext uri="{FF2B5EF4-FFF2-40B4-BE49-F238E27FC236}">
                <a16:creationId xmlns:a16="http://schemas.microsoft.com/office/drawing/2014/main" id="{F1D52312-1C8E-7247-A3BA-EFAD794BCA56}"/>
              </a:ext>
            </a:extLst>
          </p:cNvPr>
          <p:cNvSpPr>
            <a:spLocks noGrp="1"/>
          </p:cNvSpPr>
          <p:nvPr>
            <p:ph idx="1"/>
          </p:nvPr>
        </p:nvSpPr>
        <p:spPr>
          <a:xfrm>
            <a:off x="838200" y="1227222"/>
            <a:ext cx="10515600" cy="2620501"/>
          </a:xfrm>
        </p:spPr>
        <p:txBody>
          <a:bodyPr>
            <a:normAutofit/>
          </a:bodyPr>
          <a:lstStyle/>
          <a:p>
            <a:pPr algn="l">
              <a:buFont typeface="Arial" panose="020B0604020202020204" pitchFamily="34" charset="0"/>
              <a:buChar char="•"/>
            </a:pPr>
            <a:r>
              <a:rPr lang="en-US" b="0" i="0" dirty="0">
                <a:solidFill>
                  <a:srgbClr val="000000"/>
                </a:solidFill>
                <a:effectLst/>
              </a:rPr>
              <a:t>A WWP is required when Cornell employees or contractors are engaged in exterior window washing activities involving Cornell University </a:t>
            </a:r>
            <a:r>
              <a:rPr lang="en-US" dirty="0">
                <a:solidFill>
                  <a:srgbClr val="000000"/>
                </a:solidFill>
              </a:rPr>
              <a:t>facilities </a:t>
            </a:r>
            <a:r>
              <a:rPr lang="en-US" b="0" i="0" dirty="0">
                <a:solidFill>
                  <a:srgbClr val="000000"/>
                </a:solidFill>
                <a:effectLst/>
              </a:rPr>
              <a:t>operating in the state of New York which meet any of the following criteria:</a:t>
            </a:r>
          </a:p>
          <a:p>
            <a:pPr marL="742950" lvl="1" indent="-285750" algn="l">
              <a:buFont typeface="Arial" panose="020B0604020202020204" pitchFamily="34" charset="0"/>
              <a:buChar char="•"/>
            </a:pPr>
            <a:r>
              <a:rPr lang="en-US" sz="2800" dirty="0">
                <a:solidFill>
                  <a:srgbClr val="000000"/>
                </a:solidFill>
              </a:rPr>
              <a:t>The building is a</a:t>
            </a:r>
            <a:r>
              <a:rPr lang="en-US" sz="2800" b="0" i="0" dirty="0">
                <a:solidFill>
                  <a:srgbClr val="000000"/>
                </a:solidFill>
                <a:effectLst/>
              </a:rPr>
              <a:t> multiple-dwelling that is 7 stories or greater; OR</a:t>
            </a:r>
          </a:p>
          <a:p>
            <a:pPr marL="742950" lvl="1" indent="-285750" algn="l">
              <a:buFont typeface="Arial" panose="020B0604020202020204" pitchFamily="34" charset="0"/>
              <a:buChar char="•"/>
            </a:pPr>
            <a:r>
              <a:rPr lang="en-US" sz="2800" b="0" i="0" dirty="0">
                <a:solidFill>
                  <a:srgbClr val="000000"/>
                </a:solidFill>
                <a:effectLst/>
              </a:rPr>
              <a:t>The building is 4 stories or more.</a:t>
            </a:r>
          </a:p>
        </p:txBody>
      </p:sp>
      <p:pic>
        <p:nvPicPr>
          <p:cNvPr id="4" name="Picture 3">
            <a:extLst>
              <a:ext uri="{FF2B5EF4-FFF2-40B4-BE49-F238E27FC236}">
                <a16:creationId xmlns:a16="http://schemas.microsoft.com/office/drawing/2014/main" id="{7F7E30AC-1CB0-45D7-B9BE-ADE1D709BDDC}"/>
              </a:ext>
            </a:extLst>
          </p:cNvPr>
          <p:cNvPicPr>
            <a:picLocks noChangeAspect="1"/>
          </p:cNvPicPr>
          <p:nvPr/>
        </p:nvPicPr>
        <p:blipFill>
          <a:blip r:embed="rId3"/>
          <a:stretch>
            <a:fillRect/>
          </a:stretch>
        </p:blipFill>
        <p:spPr>
          <a:xfrm>
            <a:off x="1607580" y="3847723"/>
            <a:ext cx="3178048" cy="2383536"/>
          </a:xfrm>
          <a:prstGeom prst="rect">
            <a:avLst/>
          </a:prstGeom>
        </p:spPr>
      </p:pic>
      <p:pic>
        <p:nvPicPr>
          <p:cNvPr id="6" name="Picture 5" descr="A building with trees in front of it&#10;&#10;Description automatically generated with low confidence">
            <a:extLst>
              <a:ext uri="{FF2B5EF4-FFF2-40B4-BE49-F238E27FC236}">
                <a16:creationId xmlns:a16="http://schemas.microsoft.com/office/drawing/2014/main" id="{AD07CCF7-7F66-45E3-92EC-85E57A6AD7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2982" y="3847723"/>
            <a:ext cx="5822377" cy="2383536"/>
          </a:xfrm>
          <a:prstGeom prst="rect">
            <a:avLst/>
          </a:prstGeom>
        </p:spPr>
      </p:pic>
    </p:spTree>
    <p:extLst>
      <p:ext uri="{BB962C8B-B14F-4D97-AF65-F5344CB8AC3E}">
        <p14:creationId xmlns:p14="http://schemas.microsoft.com/office/powerpoint/2010/main" val="3547088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040D2-FA71-4D46-9BF9-8267B2F0F29D}"/>
              </a:ext>
            </a:extLst>
          </p:cNvPr>
          <p:cNvSpPr>
            <a:spLocks noGrp="1"/>
          </p:cNvSpPr>
          <p:nvPr>
            <p:ph type="title"/>
          </p:nvPr>
        </p:nvSpPr>
        <p:spPr>
          <a:xfrm>
            <a:off x="669759" y="196684"/>
            <a:ext cx="10515600" cy="1030537"/>
          </a:xfrm>
        </p:spPr>
        <p:txBody>
          <a:bodyPr/>
          <a:lstStyle/>
          <a:p>
            <a:r>
              <a:rPr lang="en-US" b="1" dirty="0"/>
              <a:t>When is a Window Washing Plan required?</a:t>
            </a:r>
          </a:p>
        </p:txBody>
      </p:sp>
      <p:sp>
        <p:nvSpPr>
          <p:cNvPr id="3" name="Content Placeholder 2">
            <a:extLst>
              <a:ext uri="{FF2B5EF4-FFF2-40B4-BE49-F238E27FC236}">
                <a16:creationId xmlns:a16="http://schemas.microsoft.com/office/drawing/2014/main" id="{F1D52312-1C8E-7247-A3BA-EFAD794BCA56}"/>
              </a:ext>
            </a:extLst>
          </p:cNvPr>
          <p:cNvSpPr>
            <a:spLocks noGrp="1"/>
          </p:cNvSpPr>
          <p:nvPr>
            <p:ph idx="1"/>
          </p:nvPr>
        </p:nvSpPr>
        <p:spPr>
          <a:xfrm>
            <a:off x="838200" y="1227221"/>
            <a:ext cx="10515600" cy="4351338"/>
          </a:xfrm>
        </p:spPr>
        <p:txBody>
          <a:bodyPr>
            <a:normAutofit/>
          </a:bodyPr>
          <a:lstStyle/>
          <a:p>
            <a:pPr algn="l">
              <a:buFont typeface="Arial" panose="020B0604020202020204" pitchFamily="34" charset="0"/>
              <a:buChar char="•"/>
            </a:pPr>
            <a:r>
              <a:rPr lang="en-US" b="0" i="0" dirty="0">
                <a:solidFill>
                  <a:srgbClr val="000000"/>
                </a:solidFill>
                <a:effectLst/>
              </a:rPr>
              <a:t>A WWP will need to be submitted and approved for the </a:t>
            </a:r>
            <a:r>
              <a:rPr lang="en-US" i="0" dirty="0">
                <a:solidFill>
                  <a:srgbClr val="000000"/>
                </a:solidFill>
                <a:effectLst/>
              </a:rPr>
              <a:t>initial</a:t>
            </a:r>
            <a:r>
              <a:rPr lang="en-US" b="0" i="0" dirty="0">
                <a:solidFill>
                  <a:srgbClr val="000000"/>
                </a:solidFill>
                <a:effectLst/>
              </a:rPr>
              <a:t> cleaning of a building’s windows </a:t>
            </a:r>
            <a:r>
              <a:rPr lang="en-US" b="1" i="0" u="sng" dirty="0">
                <a:solidFill>
                  <a:srgbClr val="000000"/>
                </a:solidFill>
                <a:effectLst/>
              </a:rPr>
              <a:t>before</a:t>
            </a:r>
            <a:r>
              <a:rPr lang="en-US" b="0" i="0" dirty="0">
                <a:solidFill>
                  <a:srgbClr val="000000"/>
                </a:solidFill>
                <a:effectLst/>
              </a:rPr>
              <a:t> work can begin.</a:t>
            </a:r>
          </a:p>
          <a:p>
            <a:pPr marL="0" indent="0" algn="l">
              <a:buNone/>
            </a:pPr>
            <a:endParaRPr lang="en-US" dirty="0">
              <a:solidFill>
                <a:srgbClr val="000000"/>
              </a:solidFill>
            </a:endParaRPr>
          </a:p>
          <a:p>
            <a:pPr algn="l">
              <a:buFont typeface="Arial" panose="020B0604020202020204" pitchFamily="34" charset="0"/>
              <a:buChar char="•"/>
            </a:pPr>
            <a:r>
              <a:rPr lang="en-US" b="0" i="0" dirty="0">
                <a:solidFill>
                  <a:srgbClr val="000000"/>
                </a:solidFill>
                <a:effectLst/>
              </a:rPr>
              <a:t>Following the initial building WWP approval, subsequent WWPs on the same building will be required if any of the following conditions change from what was initially included:</a:t>
            </a:r>
          </a:p>
          <a:p>
            <a:pPr lvl="1"/>
            <a:r>
              <a:rPr lang="en-US" sz="2800" b="0" i="0" dirty="0">
                <a:solidFill>
                  <a:srgbClr val="000000"/>
                </a:solidFill>
                <a:effectLst/>
              </a:rPr>
              <a:t>Cleaning methods used</a:t>
            </a:r>
          </a:p>
          <a:p>
            <a:pPr lvl="1"/>
            <a:r>
              <a:rPr lang="en-US" sz="2800" b="0" i="0" dirty="0">
                <a:solidFill>
                  <a:srgbClr val="000000"/>
                </a:solidFill>
                <a:effectLst/>
              </a:rPr>
              <a:t>Sides of the building(s) cleaned</a:t>
            </a:r>
          </a:p>
          <a:p>
            <a:pPr lvl="1"/>
            <a:r>
              <a:rPr lang="en-US" sz="2800" b="0" i="0" dirty="0">
                <a:solidFill>
                  <a:srgbClr val="000000"/>
                </a:solidFill>
                <a:effectLst/>
              </a:rPr>
              <a:t>Equipment used for each cleaning method</a:t>
            </a:r>
          </a:p>
        </p:txBody>
      </p:sp>
    </p:spTree>
    <p:extLst>
      <p:ext uri="{BB962C8B-B14F-4D97-AF65-F5344CB8AC3E}">
        <p14:creationId xmlns:p14="http://schemas.microsoft.com/office/powerpoint/2010/main" val="4152946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040D2-FA71-4D46-9BF9-8267B2F0F29D}"/>
              </a:ext>
            </a:extLst>
          </p:cNvPr>
          <p:cNvSpPr>
            <a:spLocks noGrp="1"/>
          </p:cNvSpPr>
          <p:nvPr>
            <p:ph type="title"/>
          </p:nvPr>
        </p:nvSpPr>
        <p:spPr>
          <a:xfrm>
            <a:off x="669759" y="196684"/>
            <a:ext cx="10515600" cy="1030537"/>
          </a:xfrm>
        </p:spPr>
        <p:txBody>
          <a:bodyPr/>
          <a:lstStyle/>
          <a:p>
            <a:r>
              <a:rPr lang="en-US" b="1" dirty="0"/>
              <a:t>What elements must be included in a WWP?</a:t>
            </a:r>
          </a:p>
        </p:txBody>
      </p:sp>
      <p:sp>
        <p:nvSpPr>
          <p:cNvPr id="3" name="Content Placeholder 2">
            <a:extLst>
              <a:ext uri="{FF2B5EF4-FFF2-40B4-BE49-F238E27FC236}">
                <a16:creationId xmlns:a16="http://schemas.microsoft.com/office/drawing/2014/main" id="{F1D52312-1C8E-7247-A3BA-EFAD794BCA56}"/>
              </a:ext>
            </a:extLst>
          </p:cNvPr>
          <p:cNvSpPr>
            <a:spLocks noGrp="1"/>
          </p:cNvSpPr>
          <p:nvPr>
            <p:ph idx="1"/>
          </p:nvPr>
        </p:nvSpPr>
        <p:spPr>
          <a:xfrm>
            <a:off x="838200" y="1227221"/>
            <a:ext cx="10515600" cy="4351338"/>
          </a:xfrm>
        </p:spPr>
        <p:txBody>
          <a:bodyPr/>
          <a:lstStyle/>
          <a:p>
            <a:r>
              <a:rPr lang="en-US" sz="3200" dirty="0"/>
              <a:t>The WWP must include the following information: </a:t>
            </a:r>
          </a:p>
          <a:p>
            <a:pPr lvl="1"/>
            <a:r>
              <a:rPr lang="en-US" sz="2800" dirty="0"/>
              <a:t>Building Height</a:t>
            </a:r>
          </a:p>
          <a:p>
            <a:pPr lvl="1"/>
            <a:r>
              <a:rPr lang="en-US" sz="2800" dirty="0"/>
              <a:t>Sides of the Building Cleaned</a:t>
            </a:r>
          </a:p>
          <a:p>
            <a:pPr lvl="1"/>
            <a:r>
              <a:rPr lang="en-US" sz="2800" dirty="0"/>
              <a:t>Contractor Contact Information (name, email, phone)</a:t>
            </a:r>
          </a:p>
          <a:p>
            <a:pPr lvl="1"/>
            <a:r>
              <a:rPr lang="en-US" sz="2800" dirty="0"/>
              <a:t>Proposed Start Date</a:t>
            </a:r>
          </a:p>
          <a:p>
            <a:pPr lvl="1"/>
            <a:r>
              <a:rPr lang="en-US" sz="2800" dirty="0"/>
              <a:t>Proposed Means and Methods of Cleaning</a:t>
            </a:r>
          </a:p>
          <a:p>
            <a:pPr lvl="2"/>
            <a:r>
              <a:rPr lang="en-US" sz="2400" dirty="0"/>
              <a:t>Must use an </a:t>
            </a:r>
            <a:r>
              <a:rPr lang="en-US" sz="2400" b="1" u="sng" dirty="0"/>
              <a:t>authorized</a:t>
            </a:r>
            <a:r>
              <a:rPr lang="en-US" sz="2400" dirty="0"/>
              <a:t> means and method of cleaning.</a:t>
            </a:r>
          </a:p>
          <a:p>
            <a:endParaRPr lang="en-US" dirty="0"/>
          </a:p>
        </p:txBody>
      </p:sp>
    </p:spTree>
    <p:extLst>
      <p:ext uri="{BB962C8B-B14F-4D97-AF65-F5344CB8AC3E}">
        <p14:creationId xmlns:p14="http://schemas.microsoft.com/office/powerpoint/2010/main" val="3743441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040D2-FA71-4D46-9BF9-8267B2F0F29D}"/>
              </a:ext>
            </a:extLst>
          </p:cNvPr>
          <p:cNvSpPr>
            <a:spLocks noGrp="1"/>
          </p:cNvSpPr>
          <p:nvPr>
            <p:ph type="title"/>
          </p:nvPr>
        </p:nvSpPr>
        <p:spPr>
          <a:xfrm>
            <a:off x="669759" y="196684"/>
            <a:ext cx="10515600" cy="1030537"/>
          </a:xfrm>
        </p:spPr>
        <p:txBody>
          <a:bodyPr/>
          <a:lstStyle/>
          <a:p>
            <a:r>
              <a:rPr lang="en-US" b="1" dirty="0"/>
              <a:t>What elements must be included in a WWP?</a:t>
            </a:r>
          </a:p>
        </p:txBody>
      </p:sp>
      <p:sp>
        <p:nvSpPr>
          <p:cNvPr id="3" name="Content Placeholder 2">
            <a:extLst>
              <a:ext uri="{FF2B5EF4-FFF2-40B4-BE49-F238E27FC236}">
                <a16:creationId xmlns:a16="http://schemas.microsoft.com/office/drawing/2014/main" id="{F1D52312-1C8E-7247-A3BA-EFAD794BCA56}"/>
              </a:ext>
            </a:extLst>
          </p:cNvPr>
          <p:cNvSpPr>
            <a:spLocks noGrp="1"/>
          </p:cNvSpPr>
          <p:nvPr>
            <p:ph idx="1"/>
          </p:nvPr>
        </p:nvSpPr>
        <p:spPr>
          <a:xfrm>
            <a:off x="669759" y="1836131"/>
            <a:ext cx="7414986" cy="2855892"/>
          </a:xfrm>
        </p:spPr>
        <p:txBody>
          <a:bodyPr/>
          <a:lstStyle/>
          <a:p>
            <a:r>
              <a:rPr lang="en-US" sz="3200" dirty="0"/>
              <a:t>Authorized Means and Methods include:</a:t>
            </a:r>
          </a:p>
          <a:p>
            <a:pPr lvl="2"/>
            <a:r>
              <a:rPr lang="en-US" sz="2800" dirty="0"/>
              <a:t>Working from safe surfaces</a:t>
            </a:r>
          </a:p>
          <a:p>
            <a:pPr lvl="2"/>
            <a:r>
              <a:rPr lang="en-US" sz="2800" dirty="0"/>
              <a:t>Working from windowsills or ledges</a:t>
            </a:r>
          </a:p>
          <a:p>
            <a:pPr lvl="2"/>
            <a:r>
              <a:rPr lang="en-US" sz="2800" dirty="0"/>
              <a:t>Working from ladders</a:t>
            </a:r>
          </a:p>
          <a:p>
            <a:pPr lvl="2"/>
            <a:r>
              <a:rPr lang="en-US" sz="2800" dirty="0"/>
              <a:t>Working from boatswain’s chairs</a:t>
            </a:r>
          </a:p>
          <a:p>
            <a:pPr lvl="2"/>
            <a:r>
              <a:rPr lang="en-US" sz="2800" dirty="0"/>
              <a:t>Working from scaffolds</a:t>
            </a:r>
          </a:p>
        </p:txBody>
      </p:sp>
      <p:pic>
        <p:nvPicPr>
          <p:cNvPr id="7" name="Picture 6">
            <a:extLst>
              <a:ext uri="{FF2B5EF4-FFF2-40B4-BE49-F238E27FC236}">
                <a16:creationId xmlns:a16="http://schemas.microsoft.com/office/drawing/2014/main" id="{3D838F5F-68EE-494D-9F47-2AFBAD59C6CA}"/>
              </a:ext>
            </a:extLst>
          </p:cNvPr>
          <p:cNvPicPr>
            <a:picLocks noChangeAspect="1"/>
          </p:cNvPicPr>
          <p:nvPr/>
        </p:nvPicPr>
        <p:blipFill>
          <a:blip r:embed="rId2"/>
          <a:stretch>
            <a:fillRect/>
          </a:stretch>
        </p:blipFill>
        <p:spPr>
          <a:xfrm>
            <a:off x="8313629" y="1836131"/>
            <a:ext cx="3443885" cy="2699655"/>
          </a:xfrm>
          <a:prstGeom prst="rect">
            <a:avLst/>
          </a:prstGeom>
        </p:spPr>
      </p:pic>
    </p:spTree>
    <p:extLst>
      <p:ext uri="{BB962C8B-B14F-4D97-AF65-F5344CB8AC3E}">
        <p14:creationId xmlns:p14="http://schemas.microsoft.com/office/powerpoint/2010/main" val="1436625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040D2-FA71-4D46-9BF9-8267B2F0F29D}"/>
              </a:ext>
            </a:extLst>
          </p:cNvPr>
          <p:cNvSpPr>
            <a:spLocks noGrp="1"/>
          </p:cNvSpPr>
          <p:nvPr>
            <p:ph type="title"/>
          </p:nvPr>
        </p:nvSpPr>
        <p:spPr>
          <a:xfrm>
            <a:off x="669759" y="196684"/>
            <a:ext cx="10515600" cy="1030537"/>
          </a:xfrm>
        </p:spPr>
        <p:txBody>
          <a:bodyPr/>
          <a:lstStyle/>
          <a:p>
            <a:r>
              <a:rPr lang="en-US" b="1" dirty="0"/>
              <a:t>How do I submit a Window Washing Plan?</a:t>
            </a:r>
          </a:p>
        </p:txBody>
      </p:sp>
      <p:grpSp>
        <p:nvGrpSpPr>
          <p:cNvPr id="7" name="Group 6">
            <a:extLst>
              <a:ext uri="{FF2B5EF4-FFF2-40B4-BE49-F238E27FC236}">
                <a16:creationId xmlns:a16="http://schemas.microsoft.com/office/drawing/2014/main" id="{7F47B3A7-1A26-41C0-B12D-06E38E9DA1C7}"/>
              </a:ext>
            </a:extLst>
          </p:cNvPr>
          <p:cNvGrpSpPr/>
          <p:nvPr/>
        </p:nvGrpSpPr>
        <p:grpSpPr>
          <a:xfrm>
            <a:off x="4370778" y="1025698"/>
            <a:ext cx="7151463" cy="5733240"/>
            <a:chOff x="2313219" y="1063798"/>
            <a:chExt cx="7151463" cy="5733240"/>
          </a:xfrm>
        </p:grpSpPr>
        <p:pic>
          <p:nvPicPr>
            <p:cNvPr id="5" name="Picture 4">
              <a:extLst>
                <a:ext uri="{FF2B5EF4-FFF2-40B4-BE49-F238E27FC236}">
                  <a16:creationId xmlns:a16="http://schemas.microsoft.com/office/drawing/2014/main" id="{04B9B607-C0D2-4C66-86AE-F14378657264}"/>
                </a:ext>
              </a:extLst>
            </p:cNvPr>
            <p:cNvPicPr>
              <a:picLocks noChangeAspect="1"/>
            </p:cNvPicPr>
            <p:nvPr/>
          </p:nvPicPr>
          <p:blipFill>
            <a:blip r:embed="rId3"/>
            <a:stretch>
              <a:fillRect/>
            </a:stretch>
          </p:blipFill>
          <p:spPr>
            <a:xfrm>
              <a:off x="2313219" y="1063798"/>
              <a:ext cx="7151463" cy="5733240"/>
            </a:xfrm>
            <a:prstGeom prst="rect">
              <a:avLst/>
            </a:prstGeom>
            <a:ln w="19050">
              <a:solidFill>
                <a:schemeClr val="tx1"/>
              </a:solidFill>
            </a:ln>
          </p:spPr>
        </p:pic>
        <p:sp>
          <p:nvSpPr>
            <p:cNvPr id="6" name="Rectangle 5">
              <a:extLst>
                <a:ext uri="{FF2B5EF4-FFF2-40B4-BE49-F238E27FC236}">
                  <a16:creationId xmlns:a16="http://schemas.microsoft.com/office/drawing/2014/main" id="{E26F4667-9516-49A4-A8D7-13A3782AD520}"/>
                </a:ext>
              </a:extLst>
            </p:cNvPr>
            <p:cNvSpPr/>
            <p:nvPr/>
          </p:nvSpPr>
          <p:spPr>
            <a:xfrm>
              <a:off x="4868091" y="5416731"/>
              <a:ext cx="3979818" cy="740229"/>
            </a:xfrm>
            <a:prstGeom prst="rect">
              <a:avLst/>
            </a:prstGeom>
            <a:solidFill>
              <a:srgbClr val="FFFF00">
                <a:alpha val="1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Content Placeholder 2">
            <a:extLst>
              <a:ext uri="{FF2B5EF4-FFF2-40B4-BE49-F238E27FC236}">
                <a16:creationId xmlns:a16="http://schemas.microsoft.com/office/drawing/2014/main" id="{41FBAE82-EE7C-4AAB-AB89-C2215B39D249}"/>
              </a:ext>
            </a:extLst>
          </p:cNvPr>
          <p:cNvSpPr>
            <a:spLocks noGrp="1"/>
          </p:cNvSpPr>
          <p:nvPr>
            <p:ph idx="1"/>
          </p:nvPr>
        </p:nvSpPr>
        <p:spPr>
          <a:xfrm>
            <a:off x="161925" y="1253331"/>
            <a:ext cx="4086225" cy="4351338"/>
          </a:xfrm>
        </p:spPr>
        <p:txBody>
          <a:bodyPr>
            <a:normAutofit/>
          </a:bodyPr>
          <a:lstStyle/>
          <a:p>
            <a:pPr marL="0" indent="0">
              <a:buNone/>
            </a:pPr>
            <a:r>
              <a:rPr lang="en-US" dirty="0"/>
              <a:t>From the EHS webpage:</a:t>
            </a:r>
          </a:p>
          <a:p>
            <a:r>
              <a:rPr lang="en-US" dirty="0"/>
              <a:t>Navigate to the </a:t>
            </a:r>
            <a:r>
              <a:rPr lang="en-US" dirty="0">
                <a:hlinkClick r:id="rId4"/>
              </a:rPr>
              <a:t>Window Washing page</a:t>
            </a:r>
            <a:r>
              <a:rPr lang="en-US" dirty="0"/>
              <a:t> located under the Occupational Safety tab.</a:t>
            </a:r>
          </a:p>
          <a:p>
            <a:r>
              <a:rPr lang="en-US" dirty="0"/>
              <a:t>Select “Electronically Submit a Window Washing Plan” under the Window Washing Plan heading.</a:t>
            </a:r>
          </a:p>
        </p:txBody>
      </p:sp>
    </p:spTree>
    <p:extLst>
      <p:ext uri="{BB962C8B-B14F-4D97-AF65-F5344CB8AC3E}">
        <p14:creationId xmlns:p14="http://schemas.microsoft.com/office/powerpoint/2010/main" val="21224363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2_LTV_TRN_LockTagVerify_4378_Rev 1" id="{0977ED98-00C2-43FF-A184-4B606E393589}" vid="{49F28FE5-18A6-48A2-826F-74FBA7D0BC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C81670CCB6C364CBA71BAE516AFF0D9" ma:contentTypeVersion="20" ma:contentTypeDescription="Create a new document." ma:contentTypeScope="" ma:versionID="5e9ffc29cc26df482c389eb0b1677f59">
  <xsd:schema xmlns:xsd="http://www.w3.org/2001/XMLSchema" xmlns:xs="http://www.w3.org/2001/XMLSchema" xmlns:p="http://schemas.microsoft.com/office/2006/metadata/properties" targetNamespace="http://schemas.microsoft.com/office/2006/metadata/properties" ma:root="true" ma:fieldsID="46985063744053fb948bb8d412cb2ba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DC4B80-D8A6-4147-B569-91C3AB43D62A}">
  <ds:schemaRefs>
    <ds:schemaRef ds:uri="http://purl.org/dc/terms/"/>
    <ds:schemaRef ds:uri="http://schemas.microsoft.com/office/2006/documentManagement/types"/>
    <ds:schemaRef ds:uri="http://schemas.microsoft.com/office/2006/metadata/properties"/>
    <ds:schemaRef ds:uri="http://purl.org/dc/elements/1.1/"/>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E9491675-5C10-4198-940D-8337623EAF0F}">
  <ds:schemaRefs>
    <ds:schemaRef ds:uri="http://schemas.microsoft.com/sharepoint/v3/contenttype/forms"/>
  </ds:schemaRefs>
</ds:datastoreItem>
</file>

<file path=customXml/itemProps3.xml><?xml version="1.0" encoding="utf-8"?>
<ds:datastoreItem xmlns:ds="http://schemas.openxmlformats.org/officeDocument/2006/customXml" ds:itemID="{0CA2EEF1-A334-4447-8B2D-C3A0B8287F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EHS PPT Template</Template>
  <TotalTime>983</TotalTime>
  <Words>690</Words>
  <Application>Microsoft Office PowerPoint</Application>
  <PresentationFormat>Widescreen</PresentationFormat>
  <Paragraphs>73</Paragraphs>
  <Slides>12</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Overview</vt:lpstr>
      <vt:lpstr>Why is a Window Washing Plan required?</vt:lpstr>
      <vt:lpstr>Why is a Window Washing Plan required?</vt:lpstr>
      <vt:lpstr>When is a Window Washing Plan required?</vt:lpstr>
      <vt:lpstr>When is a Window Washing Plan required?</vt:lpstr>
      <vt:lpstr>What elements must be included in a WWP?</vt:lpstr>
      <vt:lpstr>What elements must be included in a WWP?</vt:lpstr>
      <vt:lpstr>How do I submit a Window Washing Plan?</vt:lpstr>
      <vt:lpstr>How do I submit a Window Washing Plan?</vt:lpstr>
      <vt:lpstr>How does the WWP approval process 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Patrick Genovese</dc:creator>
  <cp:lastModifiedBy>Taylor Thompson</cp:lastModifiedBy>
  <cp:revision>75</cp:revision>
  <cp:lastPrinted>2022-02-23T21:15:42Z</cp:lastPrinted>
  <dcterms:created xsi:type="dcterms:W3CDTF">2022-02-01T18:25:54Z</dcterms:created>
  <dcterms:modified xsi:type="dcterms:W3CDTF">2022-02-25T13:14:20Z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0x0101003C81670CCB6C364CBA71BAE516AFF0D9</vt:lpwstr>
  </property>
  <property fmtid="{D5CDD505-2E9C-101B-9397-08002B2CF9AE}" pid="3" name="File Status">
    <vt:lpwstr>Active</vt:lpwstr>
  </property>
  <property fmtid="{D5CDD505-2E9C-101B-9397-08002B2CF9AE}" pid="4" name="Applicable Department">
    <vt:lpwstr>152;#</vt:lpwstr>
  </property>
  <property fmtid="{D5CDD505-2E9C-101B-9397-08002B2CF9AE}" pid="5" name="Management Area">
    <vt:lpwstr>All Staff Presentations</vt:lpwstr>
  </property>
  <property fmtid="{D5CDD505-2E9C-101B-9397-08002B2CF9AE}" pid="6" name="Organization">
    <vt:lpwstr>223;#</vt:lpwstr>
  </property>
  <property fmtid="{D5CDD505-2E9C-101B-9397-08002B2CF9AE}" pid="7" name="Program">
    <vt:lpwstr>58;#</vt:lpwstr>
  </property>
</Properties>
</file>