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434" r:id="rId6"/>
    <p:sldId id="441" r:id="rId7"/>
    <p:sldId id="445" r:id="rId8"/>
    <p:sldId id="435" r:id="rId9"/>
    <p:sldId id="436" r:id="rId10"/>
    <p:sldId id="437" r:id="rId11"/>
    <p:sldId id="439" r:id="rId12"/>
    <p:sldId id="440" r:id="rId13"/>
    <p:sldId id="442" r:id="rId14"/>
    <p:sldId id="443" r:id="rId15"/>
    <p:sldId id="444" r:id="rId16"/>
    <p:sldId id="43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79406" autoAdjust="0"/>
  </p:normalViewPr>
  <p:slideViewPr>
    <p:cSldViewPr>
      <p:cViewPr varScale="1">
        <p:scale>
          <a:sx n="90" d="100"/>
          <a:sy n="90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</a:t>
            </a:r>
            <a:r>
              <a:rPr lang="en-US"/>
              <a:t>about March PMPD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1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Attachments to include in the BP, CRP, CAA, CO,</a:t>
            </a:r>
            <a:br>
              <a:rPr lang="en-US" dirty="0"/>
            </a:br>
            <a:r>
              <a:rPr lang="en-US" dirty="0"/>
              <a:t> TA, IDIQ and PA processes in eBuilder to </a:t>
            </a:r>
            <a:br>
              <a:rPr lang="en-US" dirty="0"/>
            </a:br>
            <a:r>
              <a:rPr lang="en-US" dirty="0"/>
              <a:t>keep them routing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Assist in the naming convention with Contractors submissions/scanned items.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6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 ends 01-07</a:t>
            </a:r>
          </a:p>
          <a:p>
            <a:r>
              <a:rPr lang="en-US" dirty="0"/>
              <a:t>Campus Let – Use Campus Let Front 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0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 in the 06.01 eBuilder documents folder </a:t>
            </a:r>
          </a:p>
          <a:p>
            <a:r>
              <a:rPr lang="en-US" dirty="0"/>
              <a:t>(Final versions sent, no drafts) – we do not need Design Agreement attached</a:t>
            </a:r>
          </a:p>
          <a:p>
            <a:r>
              <a:rPr lang="en-US" dirty="0"/>
              <a:t>Be sure to verify and update RFP dates of phases if necessary</a:t>
            </a:r>
          </a:p>
          <a:p>
            <a:r>
              <a:rPr lang="en-US" dirty="0"/>
              <a:t>For revised information note which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2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add the amount in the 01 Construction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9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always the “Add All Existing Items” button in the Commitment Change section, before noting additional funding. Do not create new lines for existing lines. </a:t>
            </a:r>
            <a:br>
              <a:rPr lang="en-US" dirty="0"/>
            </a:br>
            <a:r>
              <a:rPr lang="en-US" dirty="0"/>
              <a:t>Amounts should match the Fee breakdown.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3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PMs are responsible for reviewing pricing / markups</a:t>
            </a:r>
          </a:p>
          <a:p>
            <a:r>
              <a:rPr lang="en-US" dirty="0"/>
              <a:t>Campus Let projects emphasize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0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28, 2022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B1F7A0-320E-4747-9B93-D14F6C4A8D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438400"/>
            <a:ext cx="7696200" cy="2743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IDIQ TAs need to attach RFP and Proposal with standard rates/spreadsheet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Need to attach the referenced WO or provide the Scope of Work issued</a:t>
            </a:r>
          </a:p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486FC-70AE-494F-A2C3-AB5C6AC4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Task Authorizations (TA)</a:t>
            </a:r>
          </a:p>
        </p:txBody>
      </p:sp>
    </p:spTree>
    <p:extLst>
      <p:ext uri="{BB962C8B-B14F-4D97-AF65-F5344CB8AC3E}">
        <p14:creationId xmlns:p14="http://schemas.microsoft.com/office/powerpoint/2010/main" val="41814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00B439-5F61-45CF-A90A-06FA7210E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057400"/>
            <a:ext cx="8077200" cy="43434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payments need the Contractors Waste Material Disposal Forms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All TA payments need to attach an invoice or their blanket spreadsheet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Contractors TAs need a Notarized Waiver of Lien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Prevailing Wage Rate projects require Certified Payroll in the field provided (</a:t>
            </a:r>
            <a:r>
              <a:rPr lang="en-US" sz="2400" b="1" dirty="0"/>
              <a:t>not in attachments tab</a:t>
            </a:r>
            <a:r>
              <a:rPr lang="en-US" sz="240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Contractors’ Final payments requires a notarized Final Release of Lien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Projects with subcontractors need their Final Release of Liens totaling less than GC’s final payment amount due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6487DF-E94D-435F-8314-5072AFCB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Payment Applications (PA)</a:t>
            </a:r>
          </a:p>
        </p:txBody>
      </p:sp>
    </p:spTree>
    <p:extLst>
      <p:ext uri="{BB962C8B-B14F-4D97-AF65-F5344CB8AC3E}">
        <p14:creationId xmlns:p14="http://schemas.microsoft.com/office/powerpoint/2010/main" val="300818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5DF63-F31A-4A91-9393-94F5B426F3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667000"/>
          </a:xfrm>
        </p:spPr>
        <p:txBody>
          <a:bodyPr/>
          <a:lstStyle/>
          <a:p>
            <a:r>
              <a:rPr lang="en-US" dirty="0"/>
              <a:t>Working together to reduce revisions and make the process move forward in a timely manner.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91FFA-1DB5-45F4-9C9C-A1E6C99D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1200" dirty="0"/>
          </a:p>
          <a:p>
            <a:r>
              <a:rPr lang="en-US" dirty="0"/>
              <a:t>Best Practices </a:t>
            </a:r>
          </a:p>
          <a:p>
            <a:r>
              <a:rPr lang="en-US" dirty="0"/>
              <a:t> eBuilder Process Attachments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Processes in eBuilder</a:t>
            </a: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302E8-1FEA-4930-8C17-0BEA5AE43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438400"/>
            <a:ext cx="8686800" cy="2667000"/>
          </a:xfrm>
        </p:spPr>
        <p:txBody>
          <a:bodyPr>
            <a:normAutofit/>
          </a:bodyPr>
          <a:lstStyle/>
          <a:p>
            <a:r>
              <a:rPr lang="en-US" dirty="0"/>
              <a:t>For auditing purposes, each eBuilder process requires the appropriate documentation attached to show why and how the work was requested.</a:t>
            </a:r>
          </a:p>
          <a:p>
            <a:pPr algn="just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00BFF2-3793-419F-AC58-0F21D40A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0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6306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26C7A-414A-4BA0-907C-19F2DE871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057400"/>
            <a:ext cx="7543800" cy="37338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Front End Word Documents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Technical Specifications and Drawings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Asbestos Reports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OPC/Estimate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Electronic Bid Scope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Other (SWPPP, Geotechnical, Surveys, etc.)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For Campus Let – DOB 1184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1DBEB1-850A-4E09-BB03-06D3199C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34" y="685800"/>
            <a:ext cx="9144000" cy="762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Bid Preparation (BP)</a:t>
            </a:r>
          </a:p>
        </p:txBody>
      </p:sp>
    </p:spTree>
    <p:extLst>
      <p:ext uri="{BB962C8B-B14F-4D97-AF65-F5344CB8AC3E}">
        <p14:creationId xmlns:p14="http://schemas.microsoft.com/office/powerpoint/2010/main" val="31430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2438400"/>
            <a:ext cx="7010400" cy="30480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RFP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RFI Log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Selected Consultant’s Proposal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Fee Breakdown (Rates and Phases)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Contract Acknowledgment Form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Any revised information (schedule, etc.)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Single Source Justification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Design Agreements (CRP)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828800"/>
            <a:ext cx="7620000" cy="419100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Invitation/Email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Scope of 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Low Bid Proposal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Addendums/RFIs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Bid sheet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Single Source Justification, if applicable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Note: if Self Pricing, remember that all documentation and correspondence (drawings, specs, sketches, asbestos reports, RFIs, etc.) are copied to FC email</a:t>
            </a:r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9144000" cy="60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Short Form Construction Agreement (CRP)</a:t>
            </a: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62200"/>
            <a:ext cx="7391400" cy="34290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Bid sheet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Bid Proposal Certification / Bid Form (if Campus Let)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Advise on Selected/Rejected Alternates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Bid Bonds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Scope Validation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Post Bid Bulletin, if applicable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A9E4-1224-43F1-A198-9665397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09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Construction Agreements (CRP)</a:t>
            </a:r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438400"/>
            <a:ext cx="7620000" cy="3276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Need to provide how the work was requested (minutes, Scope of Work, email) or add an </a:t>
            </a:r>
            <a:r>
              <a:rPr lang="en-US" b="1" dirty="0" err="1"/>
              <a:t>eB</a:t>
            </a:r>
            <a:r>
              <a:rPr lang="en-US" b="1" dirty="0"/>
              <a:t> Comment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Consultant’s Proposal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Fee Breakdown (Rates &amp; Hours by Phase)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Revised Schedule, if applicable</a:t>
            </a:r>
          </a:p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A9E4-1224-43F1-A198-9665397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Amendments (CAA)</a:t>
            </a:r>
          </a:p>
        </p:txBody>
      </p:sp>
    </p:spTree>
    <p:extLst>
      <p:ext uri="{BB962C8B-B14F-4D97-AF65-F5344CB8AC3E}">
        <p14:creationId xmlns:p14="http://schemas.microsoft.com/office/powerpoint/2010/main" val="27572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828800"/>
            <a:ext cx="8458200" cy="46482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Subcontractors pricing (materials &amp; labor)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Consultant / Field directives (ASI, Bulletins, emails, etc.)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Campus Let Projects that require OSC approval need additional attachments</a:t>
            </a:r>
          </a:p>
          <a:p>
            <a:pPr algn="l"/>
            <a:r>
              <a:rPr lang="en-US" b="1" dirty="0"/>
              <a:t>Note</a:t>
            </a:r>
            <a:r>
              <a:rPr lang="en-US" dirty="0"/>
              <a:t>: on PCOs include the following: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Detailed Description: clearly define the work – what and why is it needed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Justification: state why the work is required and approve the pricing / markups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A9E4-1224-43F1-A198-9665397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Change Orders (CO)</a:t>
            </a:r>
          </a:p>
        </p:txBody>
      </p:sp>
    </p:spTree>
    <p:extLst>
      <p:ext uri="{BB962C8B-B14F-4D97-AF65-F5344CB8AC3E}">
        <p14:creationId xmlns:p14="http://schemas.microsoft.com/office/powerpoint/2010/main" val="7325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a638347-5c04-42d2-a1c3-b7f28622775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12221</TotalTime>
  <Words>628</Words>
  <Application>Microsoft Office PowerPoint</Application>
  <PresentationFormat>On-screen Show (4:3)</PresentationFormat>
  <Paragraphs>89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Times</vt:lpstr>
      <vt:lpstr>Office Theme</vt:lpstr>
      <vt:lpstr>PowerPoint Presentation</vt:lpstr>
      <vt:lpstr>Contract Processes in eBuilder</vt:lpstr>
      <vt:lpstr>Purpose</vt:lpstr>
      <vt:lpstr>Bid Preparation (BP)</vt:lpstr>
      <vt:lpstr>Design Agreements (CRP)</vt:lpstr>
      <vt:lpstr>Short Form Construction Agreement (CRP)</vt:lpstr>
      <vt:lpstr>Construction Agreements (CRP)</vt:lpstr>
      <vt:lpstr>Amendments (CAA)</vt:lpstr>
      <vt:lpstr>Change Orders (CO)</vt:lpstr>
      <vt:lpstr>Task Authorizations (TA)</vt:lpstr>
      <vt:lpstr>Payment Applications (PA)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484</cp:revision>
  <cp:lastPrinted>2019-11-12T19:43:45Z</cp:lastPrinted>
  <dcterms:created xsi:type="dcterms:W3CDTF">2014-05-07T13:58:10Z</dcterms:created>
  <dcterms:modified xsi:type="dcterms:W3CDTF">2022-02-28T17:20:17Z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