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5.jpg" ContentType="image/jpeg"/>
  <Override PartName="/ppt/media/image8.jpg" ContentType="image/jpeg"/>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06" r:id="rId2"/>
    <p:sldMasterId id="2147483716" r:id="rId3"/>
    <p:sldMasterId id="2147483726" r:id="rId4"/>
  </p:sldMasterIdLst>
  <p:notesMasterIdLst>
    <p:notesMasterId r:id="rId32"/>
  </p:notesMasterIdLst>
  <p:sldIdLst>
    <p:sldId id="256" r:id="rId5"/>
    <p:sldId id="573" r:id="rId6"/>
    <p:sldId id="595" r:id="rId7"/>
    <p:sldId id="568" r:id="rId8"/>
    <p:sldId id="269" r:id="rId9"/>
    <p:sldId id="576" r:id="rId10"/>
    <p:sldId id="580" r:id="rId11"/>
    <p:sldId id="577" r:id="rId12"/>
    <p:sldId id="583" r:id="rId13"/>
    <p:sldId id="584" r:id="rId14"/>
    <p:sldId id="571" r:id="rId15"/>
    <p:sldId id="585" r:id="rId16"/>
    <p:sldId id="369" r:id="rId17"/>
    <p:sldId id="547" r:id="rId18"/>
    <p:sldId id="557" r:id="rId19"/>
    <p:sldId id="554" r:id="rId20"/>
    <p:sldId id="553" r:id="rId21"/>
    <p:sldId id="543" r:id="rId22"/>
    <p:sldId id="545" r:id="rId23"/>
    <p:sldId id="542" r:id="rId24"/>
    <p:sldId id="550" r:id="rId25"/>
    <p:sldId id="544" r:id="rId26"/>
    <p:sldId id="552" r:id="rId27"/>
    <p:sldId id="555" r:id="rId28"/>
    <p:sldId id="556" r:id="rId29"/>
    <p:sldId id="551" r:id="rId30"/>
    <p:sldId id="586" r:id="rId3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1892" autoAdjust="0"/>
  </p:normalViewPr>
  <p:slideViewPr>
    <p:cSldViewPr>
      <p:cViewPr varScale="1">
        <p:scale>
          <a:sx n="105" d="100"/>
          <a:sy n="105" d="100"/>
        </p:scale>
        <p:origin x="1038"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4ACCC28-19B3-4899-B746-5CAA87CA08B3}" type="datetimeFigureOut">
              <a:rPr lang="en-US" smtClean="0"/>
              <a:t>2/25/2022</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5F52ED8-C295-44CF-90E8-5E7932A5FC8A}" type="slidenum">
              <a:rPr lang="en-US" smtClean="0"/>
              <a:t>‹#›</a:t>
            </a:fld>
            <a:endParaRPr lang="en-US"/>
          </a:p>
        </p:txBody>
      </p:sp>
    </p:spTree>
    <p:extLst>
      <p:ext uri="{BB962C8B-B14F-4D97-AF65-F5344CB8AC3E}">
        <p14:creationId xmlns:p14="http://schemas.microsoft.com/office/powerpoint/2010/main" val="68144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Reminder about </a:t>
            </a:r>
            <a:r>
              <a:rPr lang="en-US"/>
              <a:t>March 31 PMPD</a:t>
            </a:r>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1</a:t>
            </a:fld>
            <a:endParaRPr lang="en-US"/>
          </a:p>
        </p:txBody>
      </p:sp>
    </p:spTree>
    <p:extLst>
      <p:ext uri="{BB962C8B-B14F-4D97-AF65-F5344CB8AC3E}">
        <p14:creationId xmlns:p14="http://schemas.microsoft.com/office/powerpoint/2010/main" val="330113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10</a:t>
            </a:fld>
            <a:endParaRPr lang="en-US"/>
          </a:p>
        </p:txBody>
      </p:sp>
    </p:spTree>
    <p:extLst>
      <p:ext uri="{BB962C8B-B14F-4D97-AF65-F5344CB8AC3E}">
        <p14:creationId xmlns:p14="http://schemas.microsoft.com/office/powerpoint/2010/main" val="405591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11</a:t>
            </a:fld>
            <a:endParaRPr lang="en-US"/>
          </a:p>
        </p:txBody>
      </p:sp>
    </p:spTree>
    <p:extLst>
      <p:ext uri="{BB962C8B-B14F-4D97-AF65-F5344CB8AC3E}">
        <p14:creationId xmlns:p14="http://schemas.microsoft.com/office/powerpoint/2010/main" val="3521498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2124286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Introduction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941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232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39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Operating permit requirements become effective as of 12/30/22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778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136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8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51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52ED8-C295-44CF-90E8-5E7932A5F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91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545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5717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Introduction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801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27</a:t>
            </a:fld>
            <a:endParaRPr lang="en-US"/>
          </a:p>
        </p:txBody>
      </p:sp>
    </p:spTree>
    <p:extLst>
      <p:ext uri="{BB962C8B-B14F-4D97-AF65-F5344CB8AC3E}">
        <p14:creationId xmlns:p14="http://schemas.microsoft.com/office/powerpoint/2010/main" val="336779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Quickly touch on everyone's favorite topic – Contractor Parking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effectLst/>
                <a:latin typeface="Calibri" panose="020F0502020204030204" pitchFamily="34" charset="0"/>
              </a:rPr>
              <a:t>Approximately 2/3</a:t>
            </a:r>
            <a:r>
              <a:rPr lang="en-US" b="0" i="0" u="none" strike="noStrike" baseline="30000" dirty="0">
                <a:effectLst/>
                <a:latin typeface="Calibri" panose="020F0502020204030204" pitchFamily="34" charset="0"/>
              </a:rPr>
              <a:t>rd</a:t>
            </a:r>
            <a:r>
              <a:rPr lang="en-US" b="0" i="0" u="none" strike="noStrike" dirty="0">
                <a:effectLst/>
                <a:latin typeface="Calibri" panose="020F0502020204030204" pitchFamily="34" charset="0"/>
              </a:rPr>
              <a:t> of the lot.</a:t>
            </a: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What: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When: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We can issue contractors free temporary permits to park in the EHOB Lot (see attached for location) in lieu of parking at Palm Rd.  Material storage should still happen at Palm Rd.  Once the bore hole project gets underway we can reassess this arrangement to see if there is sufficient space to park contractor vehicles there.  Also, depending on where your projects are located on campus and how many permits they need, we may be able to provide other options like University Ave Lot or the TRB Lot.  Regardless, we’ll plan on resuming contractor parking at Palm Rd beginning in December once the drilling is complete and the space is opened back up.</a:t>
            </a:r>
            <a:endParaRPr lang="en-US" dirty="0"/>
          </a:p>
          <a:p>
            <a:endParaRPr lang="en-US" baseline="0" dirty="0"/>
          </a:p>
          <a:p>
            <a:r>
              <a:rPr lang="en-US" dirty="0">
                <a:solidFill>
                  <a:srgbClr val="000000"/>
                </a:solidFill>
                <a:latin typeface="Arial" panose="020B0604020202020204" pitchFamily="34" charset="0"/>
              </a:rPr>
              <a:t>depending on where your projects are located on campus and how many permits they need, we may be able to provide other options like University Ave Lot or the TRB Lot.</a:t>
            </a:r>
          </a:p>
          <a:p>
            <a:endParaRPr lang="en-US" baseline="0"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resuming contractor parking at Palm Rd beginning in December once the drilling is complete and the space is opened back up.</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57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4</a:t>
            </a:fld>
            <a:endParaRPr lang="en-US"/>
          </a:p>
        </p:txBody>
      </p:sp>
    </p:spTree>
    <p:extLst>
      <p:ext uri="{BB962C8B-B14F-4D97-AF65-F5344CB8AC3E}">
        <p14:creationId xmlns:p14="http://schemas.microsoft.com/office/powerpoint/2010/main" val="336074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815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6</a:t>
            </a:fld>
            <a:endParaRPr lang="en-US"/>
          </a:p>
        </p:txBody>
      </p:sp>
    </p:spTree>
    <p:extLst>
      <p:ext uri="{BB962C8B-B14F-4D97-AF65-F5344CB8AC3E}">
        <p14:creationId xmlns:p14="http://schemas.microsoft.com/office/powerpoint/2010/main" val="34964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920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8</a:t>
            </a:fld>
            <a:endParaRPr lang="en-US"/>
          </a:p>
        </p:txBody>
      </p:sp>
    </p:spTree>
    <p:extLst>
      <p:ext uri="{BB962C8B-B14F-4D97-AF65-F5344CB8AC3E}">
        <p14:creationId xmlns:p14="http://schemas.microsoft.com/office/powerpoint/2010/main" val="3403274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220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307" y="398525"/>
            <a:ext cx="1309878" cy="127711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2" name="Holder 2"/>
          <p:cNvSpPr>
            <a:spLocks noGrp="1"/>
          </p:cNvSpPr>
          <p:nvPr>
            <p:ph type="ctrTitle"/>
          </p:nvPr>
        </p:nvSpPr>
        <p:spPr>
          <a:xfrm>
            <a:off x="407162" y="1760464"/>
            <a:ext cx="8329674" cy="10007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endParaRPr lang="en-US" dirty="0"/>
          </a:p>
        </p:txBody>
      </p:sp>
    </p:spTree>
    <p:extLst>
      <p:ext uri="{BB962C8B-B14F-4D97-AF65-F5344CB8AC3E}">
        <p14:creationId xmlns:p14="http://schemas.microsoft.com/office/powerpoint/2010/main" val="56193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1/28/2021</a:t>
            </a:r>
            <a:endParaRPr lang="en-US" dirty="0"/>
          </a:p>
        </p:txBody>
      </p:sp>
      <p:sp>
        <p:nvSpPr>
          <p:cNvPr id="5" name="Footer Placeholder 4"/>
          <p:cNvSpPr>
            <a:spLocks noGrp="1"/>
          </p:cNvSpPr>
          <p:nvPr>
            <p:ph type="ftr" sz="quarter" idx="11"/>
          </p:nvPr>
        </p:nvSpPr>
        <p:spPr/>
        <p:txBody>
          <a:bodyPr/>
          <a:lstStyle/>
          <a:p>
            <a:r>
              <a:rPr lang="en-US"/>
              <a:t>JG/ SAMP</a:t>
            </a:r>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44406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5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15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1/28/2021</a:t>
            </a:r>
            <a:endParaRPr lang="en-US" dirty="0"/>
          </a:p>
        </p:txBody>
      </p:sp>
      <p:sp>
        <p:nvSpPr>
          <p:cNvPr id="6" name="Footer Placeholder 5"/>
          <p:cNvSpPr>
            <a:spLocks noGrp="1"/>
          </p:cNvSpPr>
          <p:nvPr>
            <p:ph type="ftr" sz="quarter" idx="11"/>
          </p:nvPr>
        </p:nvSpPr>
        <p:spPr/>
        <p:txBody>
          <a:bodyPr/>
          <a:lstStyle/>
          <a:p>
            <a:r>
              <a:rPr lang="en-US"/>
              <a:t>JG/ SAMP</a:t>
            </a:r>
            <a:endParaRPr lang="en-US" dirty="0"/>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dirty="0"/>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dirty="0"/>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pic>
        <p:nvPicPr>
          <p:cNvPr id="6" name="Picture 5"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pic>
        <p:nvPicPr>
          <p:cNvPr id="7" name="Picture 6"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8" name="Rectangle 7"/>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17099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95987-FDC8-4CED-9873-820033AFE379}" type="slidenum">
              <a:rPr lang="en-US" smtClean="0"/>
              <a:t>‹#›</a:t>
            </a:fld>
            <a:endParaRPr lang="en-US" dirty="0"/>
          </a:p>
        </p:txBody>
      </p:sp>
      <p:pic>
        <p:nvPicPr>
          <p:cNvPr id="8" name="Picture 7" descr="cu white lrg.psd"/>
          <p:cNvPicPr>
            <a:picLocks noChangeAspect="1"/>
          </p:cNvPicPr>
          <p:nvPr/>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9" name="Rectangle 8"/>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8"/>
          <p:cNvSpPr>
            <a:spLocks noGrp="1"/>
          </p:cNvSpPr>
          <p:nvPr>
            <p:ph type="title"/>
          </p:nvPr>
        </p:nvSpPr>
        <p:spPr>
          <a:xfrm>
            <a:off x="328085" y="1828800"/>
            <a:ext cx="4777596" cy="1143000"/>
          </a:xfrm>
        </p:spPr>
        <p:txBody>
          <a:bodyPr anchor="t">
            <a:normAutofit/>
          </a:bodyPr>
          <a:lstStyle>
            <a:lvl1pPr algn="l">
              <a:defRPr sz="3200" baseline="0">
                <a:solidFill>
                  <a:schemeClr val="bg1"/>
                </a:solidFill>
              </a:defRPr>
            </a:lvl1pPr>
          </a:lstStyle>
          <a:p>
            <a:r>
              <a:rPr lang="en-US"/>
              <a:t>Click to edit Master title style</a:t>
            </a:r>
            <a:endParaRPr lang="en-US" dirty="0"/>
          </a:p>
        </p:txBody>
      </p:sp>
      <p:sp>
        <p:nvSpPr>
          <p:cNvPr id="21" name="Text Placeholder 20"/>
          <p:cNvSpPr>
            <a:spLocks noGrp="1"/>
          </p:cNvSpPr>
          <p:nvPr>
            <p:ph type="body" sz="quarter" idx="13"/>
          </p:nvPr>
        </p:nvSpPr>
        <p:spPr>
          <a:xfrm>
            <a:off x="328613" y="3200422"/>
            <a:ext cx="4137025"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solidFill>
                  <a:srgbClr val="FFFFFF"/>
                </a:solidFill>
                <a:latin typeface="+mn-lt"/>
                <a:cs typeface="Times"/>
              </a:rPr>
              <a:t>Click to edit Master text styles</a:t>
            </a:r>
          </a:p>
        </p:txBody>
      </p:sp>
    </p:spTree>
    <p:extLst>
      <p:ext uri="{BB962C8B-B14F-4D97-AF65-F5344CB8AC3E}">
        <p14:creationId xmlns:p14="http://schemas.microsoft.com/office/powerpoint/2010/main" val="94186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95987-FDC8-4CED-9873-820033AFE379}" type="slidenum">
              <a:rPr lang="en-US" smtClean="0"/>
              <a:t>‹#›</a:t>
            </a:fld>
            <a:endParaRPr lang="en-US" dirty="0"/>
          </a:p>
        </p:txBody>
      </p:sp>
      <p:sp>
        <p:nvSpPr>
          <p:cNvPr id="7" name="Rectangle 6"/>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u screen b31b1b.psd"/>
          <p:cNvPicPr>
            <a:picLocks noChangeAspect="1"/>
          </p:cNvPicPr>
          <p:nvPr/>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r>
              <a:rPr lang="en-US"/>
              <a:t>Click to edit Master text styles</a:t>
            </a:r>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r>
              <a:rPr lang="en-US" sz="2800">
                <a:solidFill>
                  <a:srgbClr val="A7998B"/>
                </a:solidFill>
                <a:latin typeface="+mj-lt"/>
                <a:cs typeface="Helvetica"/>
              </a:rPr>
              <a:t>Click to edit Master title style</a:t>
            </a:r>
            <a:endParaRPr lang="en-US" sz="2800" dirty="0">
              <a:solidFill>
                <a:srgbClr val="A7998B"/>
              </a:solidFill>
              <a:latin typeface="+mj-lt"/>
              <a:cs typeface="Helvetica"/>
            </a:endParaRPr>
          </a:p>
        </p:txBody>
      </p:sp>
    </p:spTree>
    <p:extLst>
      <p:ext uri="{BB962C8B-B14F-4D97-AF65-F5344CB8AC3E}">
        <p14:creationId xmlns:p14="http://schemas.microsoft.com/office/powerpoint/2010/main" val="411854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6" name="Rectangle 5"/>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screen b31b1b.psd"/>
          <p:cNvPicPr>
            <a:picLocks noChangeAspect="1"/>
          </p:cNvPicPr>
          <p:nvPr/>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pic>
        <p:nvPicPr>
          <p:cNvPr id="9" name="Picture 8" descr="camp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r>
              <a:rPr lang="en-US"/>
              <a:t>Click to edit Master text styles</a:t>
            </a:r>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r>
              <a:rPr lang="en-US" sz="2800">
                <a:solidFill>
                  <a:srgbClr val="A7998B"/>
                </a:solidFill>
                <a:latin typeface="+mj-lt"/>
                <a:cs typeface="Helvetica"/>
              </a:rPr>
              <a:t>Click to edit Master title style</a:t>
            </a:r>
            <a:endParaRPr lang="en-US" sz="2800" dirty="0">
              <a:solidFill>
                <a:srgbClr val="A7998B"/>
              </a:solidFill>
              <a:latin typeface="+mj-lt"/>
              <a:cs typeface="Helvetica"/>
            </a:endParaRPr>
          </a:p>
        </p:txBody>
      </p:sp>
    </p:spTree>
    <p:extLst>
      <p:ext uri="{BB962C8B-B14F-4D97-AF65-F5344CB8AC3E}">
        <p14:creationId xmlns:p14="http://schemas.microsoft.com/office/powerpoint/2010/main" val="374309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6" name="Rectangle 5"/>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screen b31b1b.psd"/>
          <p:cNvPicPr>
            <a:picLocks noChangeAspect="1"/>
          </p:cNvPicPr>
          <p:nvPr/>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r>
              <a:rPr lang="en-US"/>
              <a:t>Click to edit Master text styles</a:t>
            </a:r>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r>
              <a:rPr lang="en-US" sz="2800">
                <a:solidFill>
                  <a:srgbClr val="A7998B"/>
                </a:solidFill>
                <a:latin typeface="+mj-lt"/>
                <a:cs typeface="Helvetica"/>
              </a:rPr>
              <a:t>Click to edit Master title style</a:t>
            </a:r>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r>
              <a:rPr lang="en-US" dirty="0"/>
              <a:t>Click icon to add picture</a:t>
            </a:r>
          </a:p>
        </p:txBody>
      </p:sp>
    </p:spTree>
    <p:extLst>
      <p:ext uri="{BB962C8B-B14F-4D97-AF65-F5344CB8AC3E}">
        <p14:creationId xmlns:p14="http://schemas.microsoft.com/office/powerpoint/2010/main" val="390972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95987-FDC8-4CED-9873-820033AFE379}" type="slidenum">
              <a:rPr lang="en-US" smtClean="0"/>
              <a:t>‹#›</a:t>
            </a:fld>
            <a:endParaRPr lang="en-US" dirty="0"/>
          </a:p>
        </p:txBody>
      </p:sp>
      <p:sp>
        <p:nvSpPr>
          <p:cNvPr id="10" name="Rectangle 9"/>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285750" y="1066800"/>
            <a:ext cx="8677656" cy="6858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94159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7" name="Rectangle 6"/>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7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7" name="Rectangle 6"/>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562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195987-FDC8-4CED-9873-820033AFE379}" type="slidenum">
              <a:rPr lang="en-US" smtClean="0"/>
              <a:t>‹#›</a:t>
            </a:fld>
            <a:endParaRPr lang="en-US" dirty="0"/>
          </a:p>
        </p:txBody>
      </p:sp>
      <p:sp>
        <p:nvSpPr>
          <p:cNvPr id="10" name="Rectangle 9"/>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62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pic>
        <p:nvPicPr>
          <p:cNvPr id="6" name="Picture 5" descr="0889_10_C_lr.jpg"/>
          <p:cNvPicPr>
            <a:picLocks noChangeAspect="1"/>
          </p:cNvPicPr>
          <p:nvPr/>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pic>
        <p:nvPicPr>
          <p:cNvPr id="7" name="Picture 6" descr="cu white lrg.psd"/>
          <p:cNvPicPr>
            <a:picLocks noChangeAspect="1"/>
          </p:cNvPicPr>
          <p:nvPr/>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8" name="Rectangle 7"/>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302854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840601E4-3F87-485E-BCF1-0932C51EED9D}"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pic>
        <p:nvPicPr>
          <p:cNvPr id="8" name="Picture 7" descr="cu white lrg.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033" y="402168"/>
            <a:ext cx="1299634" cy="1267968"/>
          </a:xfrm>
          <a:prstGeom prst="rect">
            <a:avLst/>
          </a:prstGeom>
        </p:spPr>
      </p:pic>
      <p:sp>
        <p:nvSpPr>
          <p:cNvPr id="9" name="Rectangle 8"/>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8"/>
          <p:cNvSpPr>
            <a:spLocks noGrp="1"/>
          </p:cNvSpPr>
          <p:nvPr>
            <p:ph type="title"/>
          </p:nvPr>
        </p:nvSpPr>
        <p:spPr>
          <a:xfrm>
            <a:off x="328085" y="1828800"/>
            <a:ext cx="4777596" cy="1143000"/>
          </a:xfrm>
        </p:spPr>
        <p:txBody>
          <a:bodyPr anchor="t">
            <a:normAutofit/>
          </a:bodyPr>
          <a:lstStyle>
            <a:lvl1pPr algn="l">
              <a:defRPr sz="3200" baseline="0">
                <a:solidFill>
                  <a:schemeClr val="bg1"/>
                </a:solidFill>
              </a:defRPr>
            </a:lvl1pPr>
          </a:lstStyle>
          <a:p>
            <a:endParaRPr lang="en-US" dirty="0"/>
          </a:p>
        </p:txBody>
      </p:sp>
      <p:sp>
        <p:nvSpPr>
          <p:cNvPr id="21" name="Text Placeholder 20"/>
          <p:cNvSpPr>
            <a:spLocks noGrp="1"/>
          </p:cNvSpPr>
          <p:nvPr>
            <p:ph type="body" sz="quarter" idx="13"/>
          </p:nvPr>
        </p:nvSpPr>
        <p:spPr>
          <a:xfrm>
            <a:off x="328613" y="3200422"/>
            <a:ext cx="4137025"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dirty="0">
              <a:solidFill>
                <a:srgbClr val="FFFFFF"/>
              </a:solidFill>
              <a:latin typeface="+mn-lt"/>
              <a:cs typeface="Times"/>
            </a:endParaRPr>
          </a:p>
        </p:txBody>
      </p:sp>
    </p:spTree>
    <p:extLst>
      <p:ext uri="{BB962C8B-B14F-4D97-AF65-F5344CB8AC3E}">
        <p14:creationId xmlns:p14="http://schemas.microsoft.com/office/powerpoint/2010/main" val="197575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u screen b31b1b.ps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endParaRPr lang="en-US" dirty="0"/>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214943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033" y="402168"/>
            <a:ext cx="1384300"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20452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endParaRPr lang="en-US"/>
          </a:p>
        </p:txBody>
      </p:sp>
    </p:spTree>
    <p:extLst>
      <p:ext uri="{BB962C8B-B14F-4D97-AF65-F5344CB8AC3E}">
        <p14:creationId xmlns:p14="http://schemas.microsoft.com/office/powerpoint/2010/main" val="110238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p:cNvPicPr>
            <a:picLocks noChangeAspect="1"/>
          </p:cNvPicPr>
          <p:nvPr userDrawn="1"/>
        </p:nvPicPr>
        <p:blipFill rotWithShape="1">
          <a:blip r:embed="rId2" cstate="screen">
            <a:extLst>
              <a:ext uri="{28A0092B-C50C-407E-A947-70E740481C1C}">
                <a14:useLocalDpi xmlns:a14="http://schemas.microsoft.com/office/drawing/2010/main"/>
              </a:ext>
            </a:extLst>
          </a:blip>
          <a:srcRect r="-999"/>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95774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8708" y="1198106"/>
            <a:ext cx="3594734" cy="4660900"/>
          </a:xfrm>
          <a:prstGeom prst="rect">
            <a:avLst/>
          </a:prstGeom>
        </p:spPr>
        <p:txBody>
          <a:bodyPr wrap="square" lIns="0" tIns="0" rIns="0" bIns="0">
            <a:spAutoFit/>
          </a:bodyPr>
          <a:lstStyle>
            <a:lvl1pPr>
              <a:defRPr sz="2400" b="1" i="1">
                <a:solidFill>
                  <a:srgbClr val="00B0F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userDrawn="1"/>
        </p:nvPicPr>
        <p:blipFill rotWithShape="1">
          <a:blip r:embed="rId2" cstate="screen">
            <a:extLst>
              <a:ext uri="{28A0092B-C50C-407E-A947-70E740481C1C}">
                <a14:useLocalDpi xmlns:a14="http://schemas.microsoft.com/office/drawing/2010/main"/>
              </a:ext>
            </a:extLst>
          </a:blip>
          <a:srcRect r="-999"/>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18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userDrawn="1"/>
        </p:nvPicPr>
        <p:blipFill rotWithShape="1">
          <a:blip r:embed="rId2" cstate="screen">
            <a:extLst>
              <a:ext uri="{28A0092B-C50C-407E-A947-70E740481C1C}">
                <a14:useLocalDpi xmlns:a14="http://schemas.microsoft.com/office/drawing/2010/main"/>
              </a:ext>
            </a:extLst>
          </a:blip>
          <a:srcRect r="-999"/>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699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0601E4-3F87-485E-BCF1-0932C51EED9D}"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u white lrg.psd"/>
          <p:cNvPicPr>
            <a:picLocks noChangeAspect="1"/>
          </p:cNvPicPr>
          <p:nvPr userDrawn="1"/>
        </p:nvPicPr>
        <p:blipFill rotWithShape="1">
          <a:blip r:embed="rId2" cstate="screen">
            <a:extLst>
              <a:ext uri="{28A0092B-C50C-407E-A947-70E740481C1C}">
                <a14:useLocalDpi xmlns:a14="http://schemas.microsoft.com/office/drawing/2010/main"/>
              </a:ext>
            </a:extLst>
          </a:blip>
          <a:srcRect r="-999"/>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dirty="0"/>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1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pic>
        <p:nvPicPr>
          <p:cNvPr id="6" name="Picture 5" descr="0889_10_C_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7" name="Picture 6" descr="cu white lrg.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033" y="402168"/>
            <a:ext cx="1299634" cy="1267968"/>
          </a:xfrm>
          <a:prstGeom prst="rect">
            <a:avLst/>
          </a:prstGeom>
        </p:spPr>
      </p:pic>
      <p:sp>
        <p:nvSpPr>
          <p:cNvPr id="8" name="Rectangle 7"/>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307401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JG/ SAMP</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1/28/2021</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1/28/2021</a:t>
            </a:r>
          </a:p>
        </p:txBody>
      </p:sp>
      <p:sp>
        <p:nvSpPr>
          <p:cNvPr id="5" name="Footer Placeholder 4"/>
          <p:cNvSpPr>
            <a:spLocks noGrp="1"/>
          </p:cNvSpPr>
          <p:nvPr>
            <p:ph type="ftr" sz="quarter" idx="11"/>
          </p:nvPr>
        </p:nvSpPr>
        <p:spPr/>
        <p:txBody>
          <a:bodyPr/>
          <a:lstStyle/>
          <a:p>
            <a:r>
              <a:rPr lang="en-US">
                <a:solidFill>
                  <a:prstClr val="black">
                    <a:tint val="75000"/>
                  </a:prstClr>
                </a:solidFill>
              </a:rPr>
              <a:t>JG/ SAMP</a:t>
            </a:r>
          </a:p>
        </p:txBody>
      </p:sp>
      <p:sp>
        <p:nvSpPr>
          <p:cNvPr id="6" name="Slide Number Placeholder 5"/>
          <p:cNvSpPr>
            <a:spLocks noGrp="1"/>
          </p:cNvSpPr>
          <p:nvPr>
            <p:ph type="sldNum" sz="quarter" idx="12"/>
          </p:nvPr>
        </p:nvSpPr>
        <p:spPr/>
        <p:txBody>
          <a:bodyPr/>
          <a:lstStyle/>
          <a:p>
            <a:fld id="{6315554C-9387-4378-80C2-5F7076CAC952}"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7553"/>
            <a:endParaRPr lang="en-US" sz="1747">
              <a:solidFill>
                <a:prstClr val="white"/>
              </a:solidFill>
            </a:endParaRPr>
          </a:p>
        </p:txBody>
      </p:sp>
      <p:pic>
        <p:nvPicPr>
          <p:cNvPr id="12" name="Picture 11" descr="cu white lrg.psd"/>
          <p:cNvPicPr>
            <a:picLocks noChangeAspect="1"/>
          </p:cNvPicPr>
          <p:nvPr userDrawn="1"/>
        </p:nvPicPr>
        <p:blipFill rotWithShape="1">
          <a:blip r:embed="rId2" cstate="email">
            <a:extLst>
              <a:ext uri="{28A0092B-C50C-407E-A947-70E740481C1C}">
                <a14:useLocalDpi xmlns:a14="http://schemas.microsoft.com/office/drawing/2010/main"/>
              </a:ext>
            </a:extLst>
          </a:blip>
          <a:srcRect r="-999"/>
          <a:stretch/>
        </p:blipFill>
        <p:spPr>
          <a:xfrm>
            <a:off x="3871577" y="-157023"/>
            <a:ext cx="1370059" cy="522449"/>
          </a:xfrm>
          <a:prstGeom prst="rect">
            <a:avLst/>
          </a:prstGeom>
        </p:spPr>
      </p:pic>
      <p:sp>
        <p:nvSpPr>
          <p:cNvPr id="3" name="Text Placeholder 2"/>
          <p:cNvSpPr>
            <a:spLocks noGrp="1"/>
          </p:cNvSpPr>
          <p:nvPr>
            <p:ph type="body" sz="quarter" idx="13"/>
          </p:nvPr>
        </p:nvSpPr>
        <p:spPr>
          <a:xfrm>
            <a:off x="285751" y="1752601"/>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87047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r>
              <a:rPr lang="en-US"/>
              <a:t>1/28/2021</a:t>
            </a:r>
            <a:endParaRPr lang="en-US" dirty="0"/>
          </a:p>
        </p:txBody>
      </p:sp>
      <p:sp>
        <p:nvSpPr>
          <p:cNvPr id="5" name="Footer Placeholder 4"/>
          <p:cNvSpPr>
            <a:spLocks noGrp="1"/>
          </p:cNvSpPr>
          <p:nvPr>
            <p:ph type="ftr" sz="quarter" idx="11"/>
          </p:nvPr>
        </p:nvSpPr>
        <p:spPr/>
        <p:txBody>
          <a:bodyPr/>
          <a:lstStyle/>
          <a:p>
            <a:r>
              <a:rPr lang="en-US"/>
              <a:t>JG/ SAMP</a:t>
            </a:r>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pic>
        <p:nvPicPr>
          <p:cNvPr id="8" name="Picture 7"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9" name="Rectangle 8"/>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8"/>
          <p:cNvSpPr>
            <a:spLocks noGrp="1"/>
          </p:cNvSpPr>
          <p:nvPr>
            <p:ph type="title"/>
          </p:nvPr>
        </p:nvSpPr>
        <p:spPr>
          <a:xfrm>
            <a:off x="328085" y="1828800"/>
            <a:ext cx="4777596" cy="1143000"/>
          </a:xfrm>
        </p:spPr>
        <p:txBody>
          <a:bodyPr anchor="t">
            <a:normAutofit/>
          </a:bodyPr>
          <a:lstStyle>
            <a:lvl1pPr algn="l">
              <a:defRPr sz="3200" baseline="0">
                <a:solidFill>
                  <a:schemeClr val="bg1"/>
                </a:solidFill>
              </a:defRPr>
            </a:lvl1pPr>
          </a:lstStyle>
          <a:p>
            <a:endParaRPr lang="en-US" dirty="0"/>
          </a:p>
        </p:txBody>
      </p:sp>
      <p:sp>
        <p:nvSpPr>
          <p:cNvPr id="21" name="Text Placeholder 20"/>
          <p:cNvSpPr>
            <a:spLocks noGrp="1"/>
          </p:cNvSpPr>
          <p:nvPr>
            <p:ph type="body" sz="quarter" idx="13"/>
          </p:nvPr>
        </p:nvSpPr>
        <p:spPr>
          <a:xfrm>
            <a:off x="328613" y="3200422"/>
            <a:ext cx="4137025"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dirty="0">
              <a:solidFill>
                <a:srgbClr val="FFFFFF"/>
              </a:solidFill>
              <a:latin typeface="+mn-lt"/>
              <a:cs typeface="Times"/>
            </a:endParaRPr>
          </a:p>
        </p:txBody>
      </p:sp>
    </p:spTree>
    <p:extLst>
      <p:ext uri="{BB962C8B-B14F-4D97-AF65-F5344CB8AC3E}">
        <p14:creationId xmlns:p14="http://schemas.microsoft.com/office/powerpoint/2010/main" val="403513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1/28/2021</a:t>
            </a:r>
            <a:endParaRPr lang="en-US" dirty="0"/>
          </a:p>
        </p:txBody>
      </p:sp>
      <p:sp>
        <p:nvSpPr>
          <p:cNvPr id="5" name="Footer Placeholder 4"/>
          <p:cNvSpPr>
            <a:spLocks noGrp="1"/>
          </p:cNvSpPr>
          <p:nvPr>
            <p:ph type="ftr" sz="quarter" idx="11"/>
          </p:nvPr>
        </p:nvSpPr>
        <p:spPr/>
        <p:txBody>
          <a:bodyPr/>
          <a:lstStyle/>
          <a:p>
            <a:r>
              <a:rPr lang="en-US"/>
              <a:t>JG/ SAMP</a:t>
            </a:r>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endParaRPr lang="en-US" dirty="0"/>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13236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1/28/2021</a:t>
            </a:r>
            <a:endParaRPr lang="en-US" dirty="0"/>
          </a:p>
        </p:txBody>
      </p:sp>
      <p:sp>
        <p:nvSpPr>
          <p:cNvPr id="4" name="Footer Placeholder 3"/>
          <p:cNvSpPr>
            <a:spLocks noGrp="1"/>
          </p:cNvSpPr>
          <p:nvPr>
            <p:ph type="ftr" sz="quarter" idx="11"/>
          </p:nvPr>
        </p:nvSpPr>
        <p:spPr/>
        <p:txBody>
          <a:bodyPr/>
          <a:lstStyle/>
          <a:p>
            <a:r>
              <a:rPr lang="en-US"/>
              <a:t>JG/ SAMP</a:t>
            </a:r>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20377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17" name="bk object 17"/>
          <p:cNvSpPr/>
          <p:nvPr/>
        </p:nvSpPr>
        <p:spPr>
          <a:xfrm>
            <a:off x="3864864" y="0"/>
            <a:ext cx="1380743" cy="370331"/>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02" y="324853"/>
            <a:ext cx="8832595" cy="513080"/>
          </a:xfrm>
          <a:prstGeom prst="rect">
            <a:avLst/>
          </a:prstGeom>
        </p:spPr>
        <p:txBody>
          <a:bodyPr wrap="square" lIns="0" tIns="0" rIns="0" bIns="0">
            <a:spAutoFit/>
          </a:bodyPr>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r>
              <a:rPr lang="en-US"/>
              <a:t>JG/ SAMP</a:t>
            </a:r>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r>
              <a:rPr lang="en-US"/>
              <a:t>1/28/2021</a:t>
            </a: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8" r:id="rId1"/>
    <p:sldLayoutId id="2147483662" r:id="rId2"/>
    <p:sldLayoutId id="2147483663" r:id="rId3"/>
    <p:sldLayoutId id="2147483687" r:id="rId4"/>
    <p:sldLayoutId id="2147483689" r:id="rId5"/>
    <p:sldLayoutId id="2147483692"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1/28/2021</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JG/ SAMP</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dirty="0"/>
          </a:p>
        </p:txBody>
      </p:sp>
    </p:spTree>
    <p:extLst>
      <p:ext uri="{BB962C8B-B14F-4D97-AF65-F5344CB8AC3E}">
        <p14:creationId xmlns:p14="http://schemas.microsoft.com/office/powerpoint/2010/main" val="395650929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9A4E3-3B6F-496F-AF79-30F276092F9A}" type="datetimeFigureOut">
              <a:rPr lang="en-US" smtClean="0"/>
              <a:t>2/25/2022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95987-FDC8-4CED-9873-820033AFE379}" type="slidenum">
              <a:rPr lang="en-US" smtClean="0"/>
              <a:t>‹#›</a:t>
            </a:fld>
            <a:endParaRPr lang="en-US" dirty="0"/>
          </a:p>
        </p:txBody>
      </p:sp>
    </p:spTree>
    <p:extLst>
      <p:ext uri="{BB962C8B-B14F-4D97-AF65-F5344CB8AC3E}">
        <p14:creationId xmlns:p14="http://schemas.microsoft.com/office/powerpoint/2010/main" val="138114687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601E4-3F87-485E-BCF1-0932C51EED9D}" type="datetimeFigureOut">
              <a:rPr lang="en-US" smtClean="0"/>
              <a:t>2/28/2022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2150523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mailto:jey38@cornell.edu"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7162" y="1760464"/>
            <a:ext cx="6527038" cy="997068"/>
          </a:xfrm>
          <a:prstGeom prst="rect">
            <a:avLst/>
          </a:prstGeom>
        </p:spPr>
        <p:txBody>
          <a:bodyPr vert="horz" wrap="square" lIns="0" tIns="12065" rIns="0" bIns="0" rtlCol="0">
            <a:spAutoFit/>
          </a:bodyPr>
          <a:lstStyle/>
          <a:p>
            <a:pPr marL="12700" marR="5080">
              <a:lnSpc>
                <a:spcPct val="100000"/>
              </a:lnSpc>
              <a:spcBef>
                <a:spcPts val="95"/>
              </a:spcBef>
            </a:pPr>
            <a:r>
              <a:rPr sz="3200" b="1" spc="-15" dirty="0">
                <a:solidFill>
                  <a:srgbClr val="FFFFFF"/>
                </a:solidFill>
                <a:latin typeface="Arial" panose="020B0604020202020204" pitchFamily="34" charset="0"/>
                <a:cs typeface="Arial" panose="020B0604020202020204" pitchFamily="34" charset="0"/>
              </a:rPr>
              <a:t>Project </a:t>
            </a:r>
            <a:r>
              <a:rPr sz="3200" b="1" spc="-10" dirty="0">
                <a:solidFill>
                  <a:srgbClr val="FFFFFF"/>
                </a:solidFill>
                <a:latin typeface="Arial" panose="020B0604020202020204" pitchFamily="34" charset="0"/>
                <a:cs typeface="Arial" panose="020B0604020202020204" pitchFamily="34" charset="0"/>
              </a:rPr>
              <a:t>Management </a:t>
            </a:r>
            <a:r>
              <a:rPr sz="3200" b="1" spc="-5" dirty="0">
                <a:solidFill>
                  <a:srgbClr val="FFFFFF"/>
                </a:solidFill>
                <a:latin typeface="Arial" panose="020B0604020202020204" pitchFamily="34" charset="0"/>
                <a:cs typeface="Arial" panose="020B0604020202020204" pitchFamily="34" charset="0"/>
              </a:rPr>
              <a:t>–  </a:t>
            </a:r>
            <a:r>
              <a:rPr sz="3200" b="1" spc="-20" dirty="0">
                <a:solidFill>
                  <a:srgbClr val="FFFFFF"/>
                </a:solidFill>
                <a:latin typeface="Arial" panose="020B0604020202020204" pitchFamily="34" charset="0"/>
                <a:cs typeface="Arial" panose="020B0604020202020204" pitchFamily="34" charset="0"/>
              </a:rPr>
              <a:t>Professional </a:t>
            </a:r>
            <a:r>
              <a:rPr sz="3200" b="1" spc="-15" dirty="0">
                <a:solidFill>
                  <a:srgbClr val="FFFFFF"/>
                </a:solidFill>
                <a:latin typeface="Arial" panose="020B0604020202020204" pitchFamily="34" charset="0"/>
                <a:cs typeface="Arial" panose="020B0604020202020204" pitchFamily="34" charset="0"/>
              </a:rPr>
              <a:t>Development</a:t>
            </a:r>
            <a:r>
              <a:rPr sz="3200" b="1" spc="80" dirty="0">
                <a:solidFill>
                  <a:srgbClr val="FFFFFF"/>
                </a:solidFill>
                <a:latin typeface="Arial" panose="020B0604020202020204" pitchFamily="34" charset="0"/>
                <a:cs typeface="Arial" panose="020B0604020202020204" pitchFamily="34" charset="0"/>
              </a:rPr>
              <a:t> </a:t>
            </a:r>
            <a:r>
              <a:rPr sz="3200" b="1" spc="-5" dirty="0">
                <a:solidFill>
                  <a:srgbClr val="FFFFFF"/>
                </a:solidFill>
                <a:latin typeface="Arial" panose="020B0604020202020204" pitchFamily="34" charset="0"/>
                <a:cs typeface="Arial" panose="020B0604020202020204" pitchFamily="34" charset="0"/>
              </a:rPr>
              <a:t>Series</a:t>
            </a:r>
            <a:endParaRPr sz="3200" b="1" dirty="0">
              <a:latin typeface="Arial" panose="020B0604020202020204" pitchFamily="34" charset="0"/>
              <a:cs typeface="Arial" panose="020B0604020202020204" pitchFamily="34" charset="0"/>
            </a:endParaRPr>
          </a:p>
        </p:txBody>
      </p:sp>
      <p:sp>
        <p:nvSpPr>
          <p:cNvPr id="3" name="object 3"/>
          <p:cNvSpPr txBox="1"/>
          <p:nvPr/>
        </p:nvSpPr>
        <p:spPr>
          <a:xfrm>
            <a:off x="407162" y="3086100"/>
            <a:ext cx="6069838" cy="1529329"/>
          </a:xfrm>
          <a:prstGeom prst="rect">
            <a:avLst/>
          </a:prstGeom>
        </p:spPr>
        <p:txBody>
          <a:bodyPr vert="horz" wrap="square" lIns="0" tIns="12700" rIns="0" bIns="0" rtlCol="0">
            <a:spAutoFit/>
          </a:bodyPr>
          <a:lstStyle/>
          <a:p>
            <a:pPr marL="12700" marR="5080">
              <a:lnSpc>
                <a:spcPct val="120000"/>
              </a:lnSpc>
              <a:spcBef>
                <a:spcPts val="100"/>
              </a:spcBef>
            </a:pPr>
            <a:r>
              <a:rPr sz="2800" spc="-15" dirty="0">
                <a:solidFill>
                  <a:srgbClr val="FFFFFF"/>
                </a:solidFill>
                <a:latin typeface="Arial" panose="020B0604020202020204" pitchFamily="34" charset="0"/>
                <a:cs typeface="Arial" panose="020B0604020202020204" pitchFamily="34" charset="0"/>
              </a:rPr>
              <a:t>Facilities </a:t>
            </a:r>
            <a:r>
              <a:rPr sz="2800" spc="-5" dirty="0">
                <a:solidFill>
                  <a:srgbClr val="FFFFFF"/>
                </a:solidFill>
                <a:latin typeface="Arial" panose="020B0604020202020204" pitchFamily="34" charset="0"/>
                <a:cs typeface="Arial" panose="020B0604020202020204" pitchFamily="34" charset="0"/>
              </a:rPr>
              <a:t>and Campus </a:t>
            </a:r>
            <a:r>
              <a:rPr sz="2800" dirty="0">
                <a:solidFill>
                  <a:srgbClr val="FFFFFF"/>
                </a:solidFill>
                <a:latin typeface="Arial" panose="020B0604020202020204" pitchFamily="34" charset="0"/>
                <a:cs typeface="Arial" panose="020B0604020202020204" pitchFamily="34" charset="0"/>
              </a:rPr>
              <a:t>Services  </a:t>
            </a:r>
            <a:r>
              <a:rPr sz="2800" spc="-5" dirty="0">
                <a:solidFill>
                  <a:srgbClr val="FFFFFF"/>
                </a:solidFill>
                <a:latin typeface="Arial" panose="020B0604020202020204" pitchFamily="34" charset="0"/>
                <a:cs typeface="Arial" panose="020B0604020202020204" pitchFamily="34" charset="0"/>
              </a:rPr>
              <a:t>Engineering and </a:t>
            </a:r>
            <a:r>
              <a:rPr sz="2800" spc="-10" dirty="0">
                <a:solidFill>
                  <a:srgbClr val="FFFFFF"/>
                </a:solidFill>
                <a:latin typeface="Arial" panose="020B0604020202020204" pitchFamily="34" charset="0"/>
                <a:cs typeface="Arial" panose="020B0604020202020204" pitchFamily="34" charset="0"/>
              </a:rPr>
              <a:t>Project Management  </a:t>
            </a:r>
            <a:endParaRPr lang="en-US" sz="2800" spc="-10" dirty="0">
              <a:solidFill>
                <a:srgbClr val="FFFFFF"/>
              </a:solidFill>
              <a:latin typeface="Arial" panose="020B0604020202020204" pitchFamily="34" charset="0"/>
              <a:cs typeface="Arial" panose="020B0604020202020204" pitchFamily="34" charset="0"/>
            </a:endParaRPr>
          </a:p>
          <a:p>
            <a:pPr marL="12700" marR="5080">
              <a:lnSpc>
                <a:spcPct val="120000"/>
              </a:lnSpc>
              <a:spcBef>
                <a:spcPts val="100"/>
              </a:spcBef>
            </a:pPr>
            <a:r>
              <a:rPr lang="en-US" sz="2800" spc="-5" dirty="0">
                <a:solidFill>
                  <a:srgbClr val="FFFFFF"/>
                </a:solidFill>
                <a:latin typeface="Arial" panose="020B0604020202020204" pitchFamily="34" charset="0"/>
                <a:cs typeface="Arial" panose="020B0604020202020204" pitchFamily="34" charset="0"/>
              </a:rPr>
              <a:t>February 28, 2022</a:t>
            </a:r>
            <a:endParaRPr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6A644BB-4036-41CA-98A1-282F8E05D3EB}"/>
              </a:ext>
            </a:extLst>
          </p:cNvPr>
          <p:cNvSpPr>
            <a:spLocks noGrp="1"/>
          </p:cNvSpPr>
          <p:nvPr>
            <p:ph type="sldNum" sz="quarter" idx="7"/>
          </p:nvPr>
        </p:nvSpPr>
        <p:spPr>
          <a:xfrm>
            <a:off x="6583680" y="6377940"/>
            <a:ext cx="2103120" cy="215444"/>
          </a:xfrm>
        </p:spPr>
        <p:txBody>
          <a:bodyPr/>
          <a:lstStyle/>
          <a:p>
            <a:fld id="{B6F15528-21DE-4FAA-801E-634DDDAF4B2B}" type="slidenum">
              <a:rPr lang="en-US" sz="1400" smtClean="0"/>
              <a:t>1</a:t>
            </a:fld>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057400" y="3048000"/>
            <a:ext cx="5029200" cy="647700"/>
          </a:xfrm>
        </p:spPr>
        <p:txBody>
          <a:bodyPr>
            <a:noAutofit/>
          </a:bodyPr>
          <a:lstStyle/>
          <a:p>
            <a:pPr algn="ctr"/>
            <a:r>
              <a:rPr lang="en-US" b="1" i="1" dirty="0">
                <a:solidFill>
                  <a:srgbClr val="000000"/>
                </a:solidFill>
                <a:latin typeface="Arial" panose="020B0604020202020204" pitchFamily="34" charset="0"/>
                <a:ea typeface="Calibri" panose="020F0502020204030204" pitchFamily="34" charset="0"/>
                <a:cs typeface="Arial" panose="020B0604020202020204" pitchFamily="34" charset="0"/>
              </a:rPr>
              <a:t>Filters in Air Handlers</a:t>
            </a:r>
            <a:endParaRPr lang="en-US" sz="4800" b="1"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10</a:t>
            </a:fld>
            <a:endParaRPr lang="en-US" sz="1200" dirty="0">
              <a:solidFill>
                <a:prstClr val="black">
                  <a:tint val="75000"/>
                </a:prstClr>
              </a:solidFill>
            </a:endParaRPr>
          </a:p>
        </p:txBody>
      </p:sp>
    </p:spTree>
    <p:extLst>
      <p:ext uri="{BB962C8B-B14F-4D97-AF65-F5344CB8AC3E}">
        <p14:creationId xmlns:p14="http://schemas.microsoft.com/office/powerpoint/2010/main" val="323212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971800" y="2758440"/>
            <a:ext cx="3200400" cy="685800"/>
          </a:xfrm>
        </p:spPr>
        <p:txBody>
          <a:bodyPr>
            <a:noAutofit/>
          </a:bodyPr>
          <a:lstStyle/>
          <a:p>
            <a:r>
              <a:rPr lang="en-US" sz="4400" b="1" dirty="0">
                <a:solidFill>
                  <a:schemeClr val="tx1">
                    <a:lumMod val="85000"/>
                    <a:lumOff val="15000"/>
                  </a:schemeClr>
                </a:solidFill>
              </a:rPr>
              <a:t>Questions?</a:t>
            </a: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177691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057400" y="2781300"/>
            <a:ext cx="5029200" cy="647700"/>
          </a:xfrm>
        </p:spPr>
        <p:txBody>
          <a:bodyPr>
            <a:noAutofit/>
          </a:bodyPr>
          <a:lstStyle/>
          <a:p>
            <a:pPr algn="ctr"/>
            <a:r>
              <a:rPr lang="en-US" b="1" i="1" dirty="0">
                <a:solidFill>
                  <a:srgbClr val="000000"/>
                </a:solidFill>
                <a:latin typeface="Arial" panose="020B0604020202020204" pitchFamily="34" charset="0"/>
                <a:ea typeface="Calibri" panose="020F0502020204030204" pitchFamily="34" charset="0"/>
                <a:cs typeface="Arial" panose="020B0604020202020204" pitchFamily="34" charset="0"/>
              </a:rPr>
              <a:t>Code Refresher</a:t>
            </a:r>
            <a:endParaRPr lang="en-US" sz="4800" b="1"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12</a:t>
            </a:fld>
            <a:endParaRPr lang="en-US" sz="1200" dirty="0">
              <a:solidFill>
                <a:prstClr val="black">
                  <a:tint val="75000"/>
                </a:prstClr>
              </a:solidFill>
            </a:endParaRPr>
          </a:p>
        </p:txBody>
      </p:sp>
    </p:spTree>
    <p:extLst>
      <p:ext uri="{BB962C8B-B14F-4D97-AF65-F5344CB8AC3E}">
        <p14:creationId xmlns:p14="http://schemas.microsoft.com/office/powerpoint/2010/main" val="3272458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1B1B"/>
        </a:solidFill>
        <a:effectLst/>
      </p:bgPr>
    </p:bg>
    <p:spTree>
      <p:nvGrpSpPr>
        <p:cNvPr id="1" name=""/>
        <p:cNvGrpSpPr/>
        <p:nvPr/>
      </p:nvGrpSpPr>
      <p:grpSpPr>
        <a:xfrm>
          <a:off x="0" y="0"/>
          <a:ext cx="0" cy="0"/>
          <a:chOff x="0" y="0"/>
          <a:chExt cx="0" cy="0"/>
        </a:xfrm>
      </p:grpSpPr>
      <p:sp>
        <p:nvSpPr>
          <p:cNvPr id="3" name="Subtitle 2"/>
          <p:cNvSpPr>
            <a:spLocks noGrp="1"/>
          </p:cNvSpPr>
          <p:nvPr>
            <p:ph type="body" sz="quarter" idx="13"/>
          </p:nvPr>
        </p:nvSpPr>
        <p:spPr>
          <a:xfrm>
            <a:off x="304800" y="1905000"/>
            <a:ext cx="6400800" cy="2057400"/>
          </a:xfrm>
        </p:spPr>
        <p:txBody>
          <a:bodyPr>
            <a:normAutofit fontScale="92500" lnSpcReduction="20000"/>
          </a:bodyPr>
          <a:lstStyle/>
          <a:p>
            <a:r>
              <a:rPr lang="en-US" sz="3800" dirty="0">
                <a:solidFill>
                  <a:srgbClr val="FFFFFF"/>
                </a:solidFill>
                <a:latin typeface="Helvetica" panose="020B0604020202020204" pitchFamily="34" charset="0"/>
                <a:cs typeface="Helvetica" panose="020B0604020202020204" pitchFamily="34" charset="0"/>
              </a:rPr>
              <a:t>Brief Review of The Authority Having Jurisdiction in Various Areas</a:t>
            </a:r>
            <a:endParaRPr lang="en-US" sz="2800" dirty="0">
              <a:solidFill>
                <a:srgbClr val="FFFFFF"/>
              </a:solidFill>
              <a:latin typeface="Times New Roman" panose="02020603050405020304" pitchFamily="18" charset="0"/>
              <a:cs typeface="Times New Roman" panose="02020603050405020304" pitchFamily="18" charset="0"/>
            </a:endParaRPr>
          </a:p>
          <a:p>
            <a:r>
              <a:rPr lang="en-US" sz="2200" dirty="0">
                <a:solidFill>
                  <a:srgbClr val="FFFFFF"/>
                </a:solidFill>
                <a:latin typeface="Georgia" panose="02040502050405020303" pitchFamily="18" charset="0"/>
                <a:cs typeface="Times New Roman" panose="02020603050405020304" pitchFamily="18" charset="0"/>
              </a:rPr>
              <a:t>Facilities Engineering</a:t>
            </a:r>
          </a:p>
          <a:p>
            <a:r>
              <a:rPr lang="en-US" sz="2200" dirty="0">
                <a:solidFill>
                  <a:srgbClr val="FFFFFF"/>
                </a:solidFill>
                <a:latin typeface="Georgia" panose="02040502050405020303" pitchFamily="18" charset="0"/>
                <a:cs typeface="Times New Roman" panose="02020603050405020304" pitchFamily="18" charset="0"/>
              </a:rPr>
              <a:t>Ithaca, NY</a:t>
            </a:r>
          </a:p>
        </p:txBody>
      </p:sp>
      <p:sp>
        <p:nvSpPr>
          <p:cNvPr id="4" name="Rectangle 3"/>
          <p:cNvSpPr/>
          <p:nvPr/>
        </p:nvSpPr>
        <p:spPr>
          <a:xfrm>
            <a:off x="4133418" y="3244334"/>
            <a:ext cx="8771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New Roman" panose="02020603050405020304" pitchFamily="18" charset="0"/>
              </a:rPr>
              <a:t>272133</a:t>
            </a: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7752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8652E-E3FD-483A-87D6-9CE2F1854767}"/>
              </a:ext>
            </a:extLst>
          </p:cNvPr>
          <p:cNvSpPr>
            <a:spLocks noGrp="1"/>
          </p:cNvSpPr>
          <p:nvPr>
            <p:ph type="body" sz="quarter" idx="13"/>
          </p:nvPr>
        </p:nvSpPr>
        <p:spPr>
          <a:xfrm>
            <a:off x="257175" y="1828800"/>
            <a:ext cx="8629649" cy="4800600"/>
          </a:xfrm>
        </p:spPr>
        <p:txBody>
          <a:bodyPr>
            <a:normAutofit fontScale="70000" lnSpcReduction="20000"/>
          </a:bodyPr>
          <a:lstStyle/>
          <a:p>
            <a:r>
              <a:rPr lang="en-US" dirty="0"/>
              <a:t>This presentation will focus on the Code Enforcement Official as AHJ</a:t>
            </a:r>
          </a:p>
          <a:p>
            <a:pPr lvl="1"/>
            <a:r>
              <a:rPr lang="en-US" dirty="0"/>
              <a:t>AHJ reviews the building permit application and materials submitted with the application</a:t>
            </a:r>
          </a:p>
          <a:p>
            <a:pPr lvl="2"/>
            <a:r>
              <a:rPr lang="en-US" dirty="0"/>
              <a:t>Per NYS law, it is the applicant’s responsibility to submit sufficient information for proper code review</a:t>
            </a:r>
          </a:p>
          <a:p>
            <a:pPr lvl="1"/>
            <a:r>
              <a:rPr lang="en-US" dirty="0"/>
              <a:t>AHJ issues the building permit, inspects the job and issues completion documentation (Certificate of Occupancy, Close-out letter, Certificate of Compliance)</a:t>
            </a:r>
          </a:p>
          <a:p>
            <a:pPr lvl="2"/>
            <a:r>
              <a:rPr lang="en-US" dirty="0"/>
              <a:t>It is your responsibility to schedule inspections</a:t>
            </a:r>
          </a:p>
          <a:p>
            <a:pPr lvl="1"/>
            <a:r>
              <a:rPr lang="en-US" dirty="0"/>
              <a:t>AHJ issues stop work orders</a:t>
            </a:r>
          </a:p>
          <a:p>
            <a:r>
              <a:rPr lang="en-US" dirty="0"/>
              <a:t>It is very important to maintain a positive relationship with the AHJ</a:t>
            </a:r>
          </a:p>
          <a:p>
            <a:pPr lvl="1"/>
            <a:r>
              <a:rPr lang="en-US" dirty="0"/>
              <a:t>You are representing all of Cornell</a:t>
            </a:r>
          </a:p>
          <a:p>
            <a:pPr lvl="2"/>
            <a:r>
              <a:rPr lang="en-US" dirty="0"/>
              <a:t>The Code Enforcement Official does not look at it as just the one job but looks at it as how Cornell does business</a:t>
            </a:r>
            <a:endParaRPr lang="en-US" dirty="0">
              <a:solidFill>
                <a:schemeClr val="tx1"/>
              </a:solidFill>
            </a:endParaRPr>
          </a:p>
          <a:p>
            <a:pPr marL="0" indent="0">
              <a:buNone/>
            </a:pPr>
            <a:endParaRPr lang="en-US" sz="2000" dirty="0"/>
          </a:p>
        </p:txBody>
      </p:sp>
      <p:sp>
        <p:nvSpPr>
          <p:cNvPr id="3" name="Title 2">
            <a:extLst>
              <a:ext uri="{FF2B5EF4-FFF2-40B4-BE49-F238E27FC236}">
                <a16:creationId xmlns:a16="http://schemas.microsoft.com/office/drawing/2014/main" id="{6E426396-84DE-4D98-B2D3-32D07684ED6E}"/>
              </a:ext>
            </a:extLst>
          </p:cNvPr>
          <p:cNvSpPr>
            <a:spLocks noGrp="1"/>
          </p:cNvSpPr>
          <p:nvPr>
            <p:ph type="title"/>
          </p:nvPr>
        </p:nvSpPr>
        <p:spPr>
          <a:xfrm>
            <a:off x="257174" y="609600"/>
            <a:ext cx="8629649" cy="990600"/>
          </a:xfrm>
        </p:spPr>
        <p:txBody>
          <a:bodyPr>
            <a:noAutofit/>
          </a:bodyPr>
          <a:lstStyle/>
          <a:p>
            <a:r>
              <a:rPr lang="en-US" b="1" dirty="0">
                <a:solidFill>
                  <a:srgbClr val="0070C0"/>
                </a:solidFill>
              </a:rPr>
              <a:t>Refresher on Authority Having Jurisdiction</a:t>
            </a:r>
          </a:p>
        </p:txBody>
      </p:sp>
    </p:spTree>
    <p:extLst>
      <p:ext uri="{BB962C8B-B14F-4D97-AF65-F5344CB8AC3E}">
        <p14:creationId xmlns:p14="http://schemas.microsoft.com/office/powerpoint/2010/main" val="289516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8652E-E3FD-483A-87D6-9CE2F1854767}"/>
              </a:ext>
            </a:extLst>
          </p:cNvPr>
          <p:cNvSpPr>
            <a:spLocks noGrp="1"/>
          </p:cNvSpPr>
          <p:nvPr>
            <p:ph type="body" sz="quarter" idx="13"/>
          </p:nvPr>
        </p:nvSpPr>
        <p:spPr>
          <a:xfrm>
            <a:off x="257175" y="1828800"/>
            <a:ext cx="8629649" cy="4800600"/>
          </a:xfrm>
        </p:spPr>
        <p:txBody>
          <a:bodyPr>
            <a:normAutofit/>
          </a:bodyPr>
          <a:lstStyle/>
          <a:p>
            <a:r>
              <a:rPr lang="en-US" dirty="0"/>
              <a:t>Building Code definition of AHJ:</a:t>
            </a:r>
          </a:p>
          <a:p>
            <a:pPr lvl="1"/>
            <a:r>
              <a:rPr lang="en-US" dirty="0"/>
              <a:t>The governmental unit or agency responsible for administration of the Uniform Code</a:t>
            </a:r>
          </a:p>
          <a:p>
            <a:r>
              <a:rPr lang="en-US" dirty="0"/>
              <a:t>The Building Code definition is only concerned with Uniform Code</a:t>
            </a:r>
          </a:p>
          <a:p>
            <a:pPr lvl="1"/>
            <a:r>
              <a:rPr lang="en-US" dirty="0"/>
              <a:t>It is more complicated than that</a:t>
            </a:r>
          </a:p>
          <a:p>
            <a:pPr lvl="1"/>
            <a:r>
              <a:rPr lang="en-US" dirty="0"/>
              <a:t>There is more to the world than just Uniform Code</a:t>
            </a:r>
          </a:p>
          <a:p>
            <a:endParaRPr lang="en-US" dirty="0">
              <a:solidFill>
                <a:schemeClr val="tx1"/>
              </a:solidFill>
            </a:endParaRPr>
          </a:p>
          <a:p>
            <a:pPr marL="0" indent="0">
              <a:buNone/>
            </a:pPr>
            <a:endParaRPr lang="en-US" sz="2000" dirty="0"/>
          </a:p>
        </p:txBody>
      </p:sp>
      <p:sp>
        <p:nvSpPr>
          <p:cNvPr id="3" name="Title 2">
            <a:extLst>
              <a:ext uri="{FF2B5EF4-FFF2-40B4-BE49-F238E27FC236}">
                <a16:creationId xmlns:a16="http://schemas.microsoft.com/office/drawing/2014/main" id="{6E426396-84DE-4D98-B2D3-32D07684ED6E}"/>
              </a:ext>
            </a:extLst>
          </p:cNvPr>
          <p:cNvSpPr>
            <a:spLocks noGrp="1"/>
          </p:cNvSpPr>
          <p:nvPr>
            <p:ph type="title"/>
          </p:nvPr>
        </p:nvSpPr>
        <p:spPr>
          <a:xfrm>
            <a:off x="257175" y="609600"/>
            <a:ext cx="8629649" cy="990600"/>
          </a:xfrm>
        </p:spPr>
        <p:txBody>
          <a:bodyPr>
            <a:noAutofit/>
          </a:bodyPr>
          <a:lstStyle/>
          <a:p>
            <a:r>
              <a:rPr lang="en-US" b="1" dirty="0">
                <a:solidFill>
                  <a:srgbClr val="0070C0"/>
                </a:solidFill>
              </a:rPr>
              <a:t>Refresher on Authority Having Jurisdiction</a:t>
            </a:r>
            <a:br>
              <a:rPr lang="en-US" b="1" dirty="0">
                <a:solidFill>
                  <a:srgbClr val="0070C0"/>
                </a:solidFill>
              </a:rPr>
            </a:br>
            <a:r>
              <a:rPr lang="en-US" b="1" dirty="0">
                <a:solidFill>
                  <a:srgbClr val="0070C0"/>
                </a:solidFill>
              </a:rPr>
              <a:t>Continued</a:t>
            </a:r>
          </a:p>
        </p:txBody>
      </p:sp>
    </p:spTree>
    <p:extLst>
      <p:ext uri="{BB962C8B-B14F-4D97-AF65-F5344CB8AC3E}">
        <p14:creationId xmlns:p14="http://schemas.microsoft.com/office/powerpoint/2010/main" val="569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8652E-E3FD-483A-87D6-9CE2F1854767}"/>
              </a:ext>
            </a:extLst>
          </p:cNvPr>
          <p:cNvSpPr>
            <a:spLocks noGrp="1"/>
          </p:cNvSpPr>
          <p:nvPr>
            <p:ph type="body" sz="quarter" idx="13"/>
          </p:nvPr>
        </p:nvSpPr>
        <p:spPr>
          <a:xfrm>
            <a:off x="304800" y="1600200"/>
            <a:ext cx="8629649" cy="4572000"/>
          </a:xfrm>
        </p:spPr>
        <p:txBody>
          <a:bodyPr>
            <a:normAutofit fontScale="85000" lnSpcReduction="20000"/>
          </a:bodyPr>
          <a:lstStyle/>
          <a:p>
            <a:r>
              <a:rPr lang="en-US" dirty="0"/>
              <a:t>Building Division is the AHJ for all the NYS Uniform Codes including NYS Fire Code.</a:t>
            </a:r>
          </a:p>
          <a:p>
            <a:pPr lvl="1"/>
            <a:r>
              <a:rPr lang="en-US" dirty="0"/>
              <a:t>Mike Aiken is the City Code Official assigned to Cornell.</a:t>
            </a:r>
          </a:p>
          <a:p>
            <a:pPr lvl="1"/>
            <a:r>
              <a:rPr lang="en-US" dirty="0">
                <a:solidFill>
                  <a:schemeClr val="tx1"/>
                </a:solidFill>
              </a:rPr>
              <a:t>Building Division is the AHJ for existing residential buildings.</a:t>
            </a:r>
          </a:p>
          <a:p>
            <a:pPr lvl="1"/>
            <a:r>
              <a:rPr lang="en-US" dirty="0">
                <a:solidFill>
                  <a:schemeClr val="tx1"/>
                </a:solidFill>
              </a:rPr>
              <a:t>Building Division issues Building Permits and Certificates of Occupancy.</a:t>
            </a:r>
          </a:p>
          <a:p>
            <a:r>
              <a:rPr lang="en-US" dirty="0"/>
              <a:t>Ithaca Fire Department is also AHJ for NYS Fire Code based on local law.</a:t>
            </a:r>
          </a:p>
          <a:p>
            <a:pPr lvl="1"/>
            <a:r>
              <a:rPr lang="en-US" dirty="0"/>
              <a:t>Ithaca Fire Department is AHJ for existing non-residential buildings.</a:t>
            </a:r>
          </a:p>
          <a:p>
            <a:pPr lvl="1"/>
            <a:r>
              <a:rPr lang="en-US" dirty="0"/>
              <a:t>Ithaca Fire Department issues all Operating Permits.</a:t>
            </a:r>
          </a:p>
          <a:p>
            <a:pPr lvl="2"/>
            <a:r>
              <a:rPr lang="en-US" dirty="0"/>
              <a:t>NYS has introduced changes to operating permit requirements effective December 30, 2022.</a:t>
            </a:r>
          </a:p>
          <a:p>
            <a:endParaRPr lang="en-US" dirty="0">
              <a:solidFill>
                <a:schemeClr val="tx1"/>
              </a:solidFill>
            </a:endParaRPr>
          </a:p>
          <a:p>
            <a:pPr marL="0" indent="0">
              <a:buNone/>
            </a:pPr>
            <a:endParaRPr lang="en-US" sz="2000" dirty="0"/>
          </a:p>
        </p:txBody>
      </p:sp>
      <p:sp>
        <p:nvSpPr>
          <p:cNvPr id="3" name="Title 2">
            <a:extLst>
              <a:ext uri="{FF2B5EF4-FFF2-40B4-BE49-F238E27FC236}">
                <a16:creationId xmlns:a16="http://schemas.microsoft.com/office/drawing/2014/main" id="{6E426396-84DE-4D98-B2D3-32D07684ED6E}"/>
              </a:ext>
            </a:extLst>
          </p:cNvPr>
          <p:cNvSpPr>
            <a:spLocks noGrp="1"/>
          </p:cNvSpPr>
          <p:nvPr>
            <p:ph type="title"/>
          </p:nvPr>
        </p:nvSpPr>
        <p:spPr>
          <a:xfrm>
            <a:off x="304800" y="685800"/>
            <a:ext cx="7543800" cy="685800"/>
          </a:xfrm>
        </p:spPr>
        <p:txBody>
          <a:bodyPr/>
          <a:lstStyle/>
          <a:p>
            <a:r>
              <a:rPr lang="en-US" b="1" dirty="0">
                <a:solidFill>
                  <a:srgbClr val="0070C0"/>
                </a:solidFill>
              </a:rPr>
              <a:t>City of Ithaca AHJ’s for Uniform Code</a:t>
            </a:r>
          </a:p>
        </p:txBody>
      </p:sp>
    </p:spTree>
    <p:extLst>
      <p:ext uri="{BB962C8B-B14F-4D97-AF65-F5344CB8AC3E}">
        <p14:creationId xmlns:p14="http://schemas.microsoft.com/office/powerpoint/2010/main" val="30816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8652E-E3FD-483A-87D6-9CE2F1854767}"/>
              </a:ext>
            </a:extLst>
          </p:cNvPr>
          <p:cNvSpPr>
            <a:spLocks noGrp="1"/>
          </p:cNvSpPr>
          <p:nvPr>
            <p:ph type="body" sz="quarter" idx="13"/>
          </p:nvPr>
        </p:nvSpPr>
        <p:spPr>
          <a:xfrm>
            <a:off x="304800" y="1600200"/>
            <a:ext cx="8629649" cy="4572000"/>
          </a:xfrm>
        </p:spPr>
        <p:txBody>
          <a:bodyPr>
            <a:normAutofit/>
          </a:bodyPr>
          <a:lstStyle/>
          <a:p>
            <a:r>
              <a:rPr lang="en-US" dirty="0"/>
              <a:t>Codes Division is the AHJ for all the NYS Uniform Codes including NYS Fire Code</a:t>
            </a:r>
          </a:p>
          <a:p>
            <a:r>
              <a:rPr lang="en-US" dirty="0">
                <a:solidFill>
                  <a:schemeClr val="tx1"/>
                </a:solidFill>
              </a:rPr>
              <a:t>Mark Stonier is the Town Code Official assigned to Cornell.</a:t>
            </a:r>
          </a:p>
          <a:p>
            <a:r>
              <a:rPr lang="en-US" dirty="0"/>
              <a:t>Ithaca Fire Department is </a:t>
            </a:r>
            <a:r>
              <a:rPr lang="en-US" b="1" u="sng" dirty="0">
                <a:solidFill>
                  <a:schemeClr val="accent1"/>
                </a:solidFill>
              </a:rPr>
              <a:t>NOT</a:t>
            </a:r>
            <a:r>
              <a:rPr lang="en-US" dirty="0">
                <a:solidFill>
                  <a:schemeClr val="accent1"/>
                </a:solidFill>
              </a:rPr>
              <a:t> </a:t>
            </a:r>
            <a:r>
              <a:rPr lang="en-US" dirty="0"/>
              <a:t>AHJ for NYS Fire Code</a:t>
            </a:r>
            <a:r>
              <a:rPr lang="en-US" dirty="0">
                <a:solidFill>
                  <a:schemeClr val="tx1"/>
                </a:solidFill>
              </a:rPr>
              <a:t> in the Town, no local law.  IFD can only provide input.</a:t>
            </a:r>
            <a:endParaRPr lang="en-US" dirty="0"/>
          </a:p>
          <a:p>
            <a:endParaRPr lang="en-US" dirty="0">
              <a:solidFill>
                <a:schemeClr val="tx1"/>
              </a:solidFill>
            </a:endParaRPr>
          </a:p>
          <a:p>
            <a:pPr marL="0" indent="0">
              <a:buNone/>
            </a:pPr>
            <a:endParaRPr lang="en-US" sz="2000" dirty="0"/>
          </a:p>
        </p:txBody>
      </p:sp>
      <p:sp>
        <p:nvSpPr>
          <p:cNvPr id="3" name="Title 2">
            <a:extLst>
              <a:ext uri="{FF2B5EF4-FFF2-40B4-BE49-F238E27FC236}">
                <a16:creationId xmlns:a16="http://schemas.microsoft.com/office/drawing/2014/main" id="{6E426396-84DE-4D98-B2D3-32D07684ED6E}"/>
              </a:ext>
            </a:extLst>
          </p:cNvPr>
          <p:cNvSpPr>
            <a:spLocks noGrp="1"/>
          </p:cNvSpPr>
          <p:nvPr>
            <p:ph type="title"/>
          </p:nvPr>
        </p:nvSpPr>
        <p:spPr>
          <a:xfrm>
            <a:off x="304800" y="685800"/>
            <a:ext cx="7543800" cy="685800"/>
          </a:xfrm>
        </p:spPr>
        <p:txBody>
          <a:bodyPr>
            <a:normAutofit/>
          </a:bodyPr>
          <a:lstStyle/>
          <a:p>
            <a:r>
              <a:rPr lang="en-US" b="1" dirty="0">
                <a:solidFill>
                  <a:srgbClr val="0070C0"/>
                </a:solidFill>
              </a:rPr>
              <a:t>Town of Ithaca AHJ for Uniform Code</a:t>
            </a:r>
          </a:p>
        </p:txBody>
      </p:sp>
    </p:spTree>
    <p:extLst>
      <p:ext uri="{BB962C8B-B14F-4D97-AF65-F5344CB8AC3E}">
        <p14:creationId xmlns:p14="http://schemas.microsoft.com/office/powerpoint/2010/main" val="294826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3E323-C39F-4932-A1A1-73B68129CFFE}"/>
              </a:ext>
            </a:extLst>
          </p:cNvPr>
          <p:cNvSpPr>
            <a:spLocks noGrp="1"/>
          </p:cNvSpPr>
          <p:nvPr>
            <p:ph type="body" sz="quarter" idx="13"/>
          </p:nvPr>
        </p:nvSpPr>
        <p:spPr>
          <a:xfrm>
            <a:off x="342900" y="1905000"/>
            <a:ext cx="8458199" cy="5181600"/>
          </a:xfrm>
        </p:spPr>
        <p:txBody>
          <a:bodyPr>
            <a:noAutofit/>
          </a:bodyPr>
          <a:lstStyle/>
          <a:p>
            <a:r>
              <a:rPr lang="en-US" sz="2400" dirty="0"/>
              <a:t>Jim Yarbrough is the AHJ for the Contract Colleges</a:t>
            </a:r>
          </a:p>
          <a:p>
            <a:pPr lvl="1"/>
            <a:r>
              <a:rPr lang="en-US" sz="2400" dirty="0"/>
              <a:t>Contact information:</a:t>
            </a:r>
          </a:p>
          <a:p>
            <a:pPr lvl="2"/>
            <a:r>
              <a:rPr lang="en-US" dirty="0"/>
              <a:t>607-220-3949</a:t>
            </a:r>
          </a:p>
          <a:p>
            <a:pPr lvl="2"/>
            <a:r>
              <a:rPr lang="en-US" dirty="0">
                <a:hlinkClick r:id="rId3"/>
              </a:rPr>
              <a:t>jey38@cornell.edu</a:t>
            </a:r>
            <a:endParaRPr lang="en-US" dirty="0"/>
          </a:p>
          <a:p>
            <a:pPr lvl="1"/>
            <a:r>
              <a:rPr lang="en-US" sz="2400" dirty="0"/>
              <a:t>Jim comes from the City of Ithaca Building Division where he was the Senior Code Inspector assigned to Cornell.</a:t>
            </a:r>
          </a:p>
          <a:p>
            <a:pPr lvl="1"/>
            <a:r>
              <a:rPr lang="en-US" sz="2400" dirty="0"/>
              <a:t>Fire Department is </a:t>
            </a:r>
            <a:r>
              <a:rPr lang="en-US" sz="2400" b="1" u="sng" dirty="0">
                <a:solidFill>
                  <a:srgbClr val="FF0000"/>
                </a:solidFill>
              </a:rPr>
              <a:t>NOT</a:t>
            </a:r>
            <a:r>
              <a:rPr lang="en-US" sz="2400" dirty="0"/>
              <a:t> AHJ for State buildings.</a:t>
            </a:r>
          </a:p>
          <a:p>
            <a:pPr lvl="1"/>
            <a:r>
              <a:rPr lang="en-US" sz="2400" dirty="0"/>
              <a:t>Please engage Jim with any questions about Contract College Buildings.  </a:t>
            </a:r>
            <a:r>
              <a:rPr lang="en-US" sz="2400" b="1" dirty="0"/>
              <a:t>Sooner is better than later.</a:t>
            </a:r>
          </a:p>
          <a:p>
            <a:pPr lvl="1"/>
            <a:r>
              <a:rPr lang="en-US" sz="2400" dirty="0"/>
              <a:t>Any questions about the permit process or jurisdiction please contact Jim before proceeding.</a:t>
            </a:r>
          </a:p>
          <a:p>
            <a:pPr lvl="1"/>
            <a:endParaRPr lang="en-US" sz="2400" b="1" dirty="0"/>
          </a:p>
        </p:txBody>
      </p:sp>
      <p:sp>
        <p:nvSpPr>
          <p:cNvPr id="3" name="Title 2">
            <a:extLst>
              <a:ext uri="{FF2B5EF4-FFF2-40B4-BE49-F238E27FC236}">
                <a16:creationId xmlns:a16="http://schemas.microsoft.com/office/drawing/2014/main" id="{ED95324F-B811-4B3B-96D3-166400836A02}"/>
              </a:ext>
            </a:extLst>
          </p:cNvPr>
          <p:cNvSpPr>
            <a:spLocks noGrp="1"/>
          </p:cNvSpPr>
          <p:nvPr>
            <p:ph type="title"/>
          </p:nvPr>
        </p:nvSpPr>
        <p:spPr>
          <a:xfrm>
            <a:off x="342900" y="762000"/>
            <a:ext cx="7763256" cy="685800"/>
          </a:xfrm>
        </p:spPr>
        <p:txBody>
          <a:bodyPr>
            <a:normAutofit/>
          </a:bodyPr>
          <a:lstStyle/>
          <a:p>
            <a:r>
              <a:rPr lang="en-US" b="1" dirty="0">
                <a:solidFill>
                  <a:srgbClr val="0070C0"/>
                </a:solidFill>
              </a:rPr>
              <a:t>SUNY/SUCF Code Enforcement Official</a:t>
            </a:r>
            <a:endParaRPr lang="en-US" dirty="0"/>
          </a:p>
        </p:txBody>
      </p:sp>
    </p:spTree>
    <p:extLst>
      <p:ext uri="{BB962C8B-B14F-4D97-AF65-F5344CB8AC3E}">
        <p14:creationId xmlns:p14="http://schemas.microsoft.com/office/powerpoint/2010/main" val="366745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8652E-E3FD-483A-87D6-9CE2F1854767}"/>
              </a:ext>
            </a:extLst>
          </p:cNvPr>
          <p:cNvSpPr>
            <a:spLocks noGrp="1"/>
          </p:cNvSpPr>
          <p:nvPr>
            <p:ph type="body" sz="quarter" idx="13"/>
          </p:nvPr>
        </p:nvSpPr>
        <p:spPr>
          <a:xfrm>
            <a:off x="304800" y="1524000"/>
            <a:ext cx="8324850" cy="4648200"/>
          </a:xfrm>
        </p:spPr>
        <p:txBody>
          <a:bodyPr>
            <a:normAutofit fontScale="85000" lnSpcReduction="20000"/>
          </a:bodyPr>
          <a:lstStyle/>
          <a:p>
            <a:r>
              <a:rPr lang="en-US" sz="3500" dirty="0"/>
              <a:t>IFD Chief Parsons is the chair of the NYS Board of Review</a:t>
            </a:r>
          </a:p>
          <a:p>
            <a:pPr lvl="1"/>
            <a:r>
              <a:rPr lang="en-US" sz="3100" dirty="0"/>
              <a:t>NYS Board of Review approves or denies all applications for a variance to the NYS Uniform Code</a:t>
            </a:r>
          </a:p>
          <a:p>
            <a:pPr lvl="1"/>
            <a:r>
              <a:rPr lang="en-US" sz="2900" dirty="0"/>
              <a:t>Please review all variance applications with Building Code Program Manager Mike N. and with Associate University Counsel Jared Pitman.</a:t>
            </a:r>
          </a:p>
          <a:p>
            <a:pPr lvl="1"/>
            <a:r>
              <a:rPr lang="en-US" sz="2900" dirty="0"/>
              <a:t>If going for a NYS variance to the Uniform Code you will need the support of the Fire Chief.  Do not engage Fire Chief Parsons before reviewing the variance with Mike and Jared.</a:t>
            </a:r>
          </a:p>
          <a:p>
            <a:r>
              <a:rPr lang="en-US" sz="3500" dirty="0"/>
              <a:t>Cornell will not seek a variance to NYS Fire Code for residential occupancies.</a:t>
            </a:r>
          </a:p>
          <a:p>
            <a:endParaRPr lang="en-US" sz="3300" dirty="0"/>
          </a:p>
          <a:p>
            <a:endParaRPr lang="en-US" sz="3300" dirty="0"/>
          </a:p>
          <a:p>
            <a:endParaRPr lang="en-US" sz="2000" dirty="0"/>
          </a:p>
        </p:txBody>
      </p:sp>
      <p:sp>
        <p:nvSpPr>
          <p:cNvPr id="3" name="Title 2">
            <a:extLst>
              <a:ext uri="{FF2B5EF4-FFF2-40B4-BE49-F238E27FC236}">
                <a16:creationId xmlns:a16="http://schemas.microsoft.com/office/drawing/2014/main" id="{6E426396-84DE-4D98-B2D3-32D07684ED6E}"/>
              </a:ext>
            </a:extLst>
          </p:cNvPr>
          <p:cNvSpPr>
            <a:spLocks noGrp="1"/>
          </p:cNvSpPr>
          <p:nvPr>
            <p:ph type="title"/>
          </p:nvPr>
        </p:nvSpPr>
        <p:spPr>
          <a:xfrm>
            <a:off x="304800" y="457200"/>
            <a:ext cx="8677656" cy="1219200"/>
          </a:xfrm>
        </p:spPr>
        <p:txBody>
          <a:bodyPr>
            <a:normAutofit/>
          </a:bodyPr>
          <a:lstStyle/>
          <a:p>
            <a:r>
              <a:rPr lang="en-US" b="1" dirty="0">
                <a:solidFill>
                  <a:srgbClr val="0070C0"/>
                </a:solidFill>
              </a:rPr>
              <a:t>NYS Variances</a:t>
            </a:r>
          </a:p>
        </p:txBody>
      </p:sp>
    </p:spTree>
    <p:extLst>
      <p:ext uri="{BB962C8B-B14F-4D97-AF65-F5344CB8AC3E}">
        <p14:creationId xmlns:p14="http://schemas.microsoft.com/office/powerpoint/2010/main" val="73899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0225" y="400910"/>
            <a:ext cx="3503549" cy="566822"/>
          </a:xfrm>
          <a:prstGeom prst="rect">
            <a:avLst/>
          </a:prstGeom>
        </p:spPr>
        <p:txBody>
          <a:bodyPr vert="horz" wrap="square" lIns="0" tIns="12700" rIns="0" bIns="0" rtlCol="0">
            <a:spAutoFit/>
          </a:bodyPr>
          <a:lstStyle/>
          <a:p>
            <a:pPr marL="12700">
              <a:lnSpc>
                <a:spcPct val="100000"/>
              </a:lnSpc>
              <a:spcBef>
                <a:spcPts val="100"/>
              </a:spcBef>
            </a:pPr>
            <a:r>
              <a:rPr sz="3600" b="1" u="sng" spc="-70" dirty="0">
                <a:solidFill>
                  <a:schemeClr val="tx1"/>
                </a:solidFill>
              </a:rPr>
              <a:t>Today’s</a:t>
            </a:r>
            <a:r>
              <a:rPr sz="3600" b="1" u="sng" spc="-280" dirty="0">
                <a:solidFill>
                  <a:schemeClr val="tx1"/>
                </a:solidFill>
              </a:rPr>
              <a:t> </a:t>
            </a:r>
            <a:r>
              <a:rPr sz="3600" b="1" u="sng" dirty="0">
                <a:solidFill>
                  <a:schemeClr val="tx1"/>
                </a:solidFill>
              </a:rPr>
              <a:t>Agenda</a:t>
            </a:r>
          </a:p>
        </p:txBody>
      </p:sp>
      <p:sp>
        <p:nvSpPr>
          <p:cNvPr id="3" name="object 3"/>
          <p:cNvSpPr txBox="1"/>
          <p:nvPr/>
        </p:nvSpPr>
        <p:spPr>
          <a:xfrm>
            <a:off x="152400" y="1219200"/>
            <a:ext cx="8458200" cy="4947508"/>
          </a:xfrm>
          <a:prstGeom prst="rect">
            <a:avLst/>
          </a:prstGeom>
        </p:spPr>
        <p:txBody>
          <a:bodyPr vert="horz" wrap="square" lIns="0" tIns="12700" rIns="0" bIns="0" rtlCol="0">
            <a:spAutoFit/>
          </a:bodyPr>
          <a:lstStyle/>
          <a:p>
            <a:pPr marL="804672"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755015" algn="l"/>
                <a:tab pos="755650" algn="l"/>
              </a:tabLst>
              <a:defRPr/>
            </a:pP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Monthly Updates</a:t>
            </a:r>
          </a:p>
          <a:p>
            <a:pPr marL="1261872" lvl="2" indent="-342900" fontAlgn="base">
              <a:lnSpc>
                <a:spcPct val="150000"/>
              </a:lnSpc>
              <a:buSzPct val="75000"/>
              <a:buFont typeface="Arial" panose="020B0604020202020204" pitchFamily="34" charset="0"/>
              <a:buChar char="•"/>
              <a:tabLst>
                <a:tab pos="755015" algn="l"/>
                <a:tab pos="755650" algn="l"/>
              </a:tabLst>
              <a:defRPr/>
            </a:pPr>
            <a:r>
              <a:rPr lang="en-US" dirty="0">
                <a:solidFill>
                  <a:prstClr val="black"/>
                </a:solidFill>
                <a:latin typeface="Arial" panose="020B0604020202020204" pitchFamily="34" charset="0"/>
                <a:cs typeface="Arial" panose="020B0604020202020204" pitchFamily="34" charset="0"/>
              </a:rPr>
              <a:t>Andrew </a:t>
            </a:r>
            <a:r>
              <a:rPr lang="en-US" dirty="0" err="1">
                <a:solidFill>
                  <a:prstClr val="black"/>
                </a:solidFill>
                <a:latin typeface="Arial" panose="020B0604020202020204" pitchFamily="34" charset="0"/>
                <a:cs typeface="Arial" panose="020B0604020202020204" pitchFamily="34" charset="0"/>
              </a:rPr>
              <a:t>Ma</a:t>
            </a:r>
            <a:r>
              <a:rPr lang="en-US" dirty="0" err="1">
                <a:latin typeface="Arial" panose="020B0604020202020204" pitchFamily="34" charset="0"/>
                <a:cs typeface="Arial" panose="020B0604020202020204" pitchFamily="34" charset="0"/>
              </a:rPr>
              <a:t>gr</a:t>
            </a:r>
            <a:r>
              <a:rPr lang="en-US" dirty="0" err="1">
                <a:effectLst/>
                <a:latin typeface="Arial" panose="020B0604020202020204" pitchFamily="34" charset="0"/>
                <a:cs typeface="Arial" panose="020B0604020202020204" pitchFamily="34" charset="0"/>
              </a:rPr>
              <a:t>é</a:t>
            </a:r>
            <a:r>
              <a:rPr lang="en-US" b="1" dirty="0">
                <a:solidFill>
                  <a:srgbClr val="BDC1C6"/>
                </a:solidFill>
                <a:effectLst/>
                <a:latin typeface="Arial" panose="020B0604020202020204" pitchFamily="34" charset="0"/>
                <a:cs typeface="Arial" panose="020B0604020202020204" pitchFamily="34" charset="0"/>
              </a:rPr>
              <a:t> </a:t>
            </a:r>
            <a:endParaRPr kumimoji="0" lang="en-US"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4672"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755015" algn="l"/>
                <a:tab pos="755650" algn="l"/>
              </a:tabLst>
              <a:defRPr/>
            </a:pPr>
            <a:r>
              <a:rPr kumimoji="0" lang="en-US"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eB</a:t>
            </a: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Minute: eBuilder Notification Settings/Const Update Reminder</a:t>
            </a:r>
          </a:p>
          <a:p>
            <a:pPr marL="1257300" lvl="2" indent="-342900" fontAlgn="base">
              <a:lnSpc>
                <a:spcPct val="150000"/>
              </a:lnSpc>
              <a:spcBef>
                <a:spcPts val="10"/>
              </a:spcBef>
              <a:buSzPct val="75000"/>
              <a:buFont typeface="Arial" panose="020B0604020202020204" pitchFamily="34" charset="0"/>
              <a:buChar char="•"/>
              <a:tabLst>
                <a:tab pos="914400" algn="l"/>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Kelly Davis</a:t>
            </a:r>
            <a:endParaRPr kumimoji="0" lang="en-US"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457200" algn="l"/>
              </a:tabLst>
              <a:defRPr/>
            </a:pPr>
            <a:r>
              <a:rPr lang="en-US" b="1" i="1" dirty="0">
                <a:solidFill>
                  <a:prstClr val="black"/>
                </a:solidFill>
                <a:latin typeface="Arial" panose="020B0604020202020204" pitchFamily="34" charset="0"/>
                <a:ea typeface="Times New Roman" panose="02020603050405020304" pitchFamily="18" charset="0"/>
                <a:cs typeface="Arial" panose="020B0604020202020204" pitchFamily="34" charset="0"/>
              </a:rPr>
              <a:t>FC </a:t>
            </a: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Minute: eBuilder Process Attachments</a:t>
            </a:r>
            <a:endParaRPr kumimoji="0" lang="en-US"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257300" lvl="2" indent="-342900" fontAlgn="base">
              <a:lnSpc>
                <a:spcPct val="150000"/>
              </a:lnSpc>
              <a:buSzPct val="75000"/>
              <a:buFont typeface="Arial" panose="020B0604020202020204" pitchFamily="34" charset="0"/>
              <a:buChar char="•"/>
              <a:tabLst>
                <a:tab pos="914400" algn="l"/>
              </a:tabLst>
              <a:defRP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Wendy Hackett</a:t>
            </a:r>
          </a:p>
          <a:p>
            <a:pPr marL="800100" lvl="1" indent="-342900" fontAlgn="base">
              <a:lnSpc>
                <a:spcPct val="150000"/>
              </a:lnSpc>
              <a:buSzPct val="75000"/>
              <a:buFont typeface="Arial" panose="020B0604020202020204" pitchFamily="34" charset="0"/>
              <a:buChar char="•"/>
              <a:tabLst>
                <a:tab pos="914400" algn="l"/>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EHS Minute: Window Washing Plan Requirements</a:t>
            </a: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50000"/>
              </a:lnSpc>
              <a:buSzPct val="75000"/>
              <a:buFont typeface="Arial" panose="020B0604020202020204" pitchFamily="34" charset="0"/>
              <a:buChar char="•"/>
              <a:tabLst>
                <a:tab pos="914400" algn="l"/>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Nick Genovese</a:t>
            </a:r>
          </a:p>
          <a:p>
            <a:pPr marL="800100" lvl="1" indent="-342900" fontAlgn="base">
              <a:lnSpc>
                <a:spcPct val="150000"/>
              </a:lnSpc>
              <a:buSzPct val="75000"/>
              <a:buFont typeface="Arial" panose="020B0604020202020204" pitchFamily="34" charset="0"/>
              <a:buChar char="•"/>
              <a:tabLst>
                <a:tab pos="914400" algn="l"/>
              </a:tabLst>
              <a:defRPr/>
            </a:pPr>
            <a:r>
              <a:rPr lang="en-US" b="1" i="1" dirty="0">
                <a:solidFill>
                  <a:srgbClr val="000000"/>
                </a:solidFill>
                <a:latin typeface="Arial" panose="020B0604020202020204" pitchFamily="34" charset="0"/>
                <a:ea typeface="Calibri" panose="020F0502020204030204" pitchFamily="34" charset="0"/>
                <a:cs typeface="Arial" panose="020B0604020202020204" pitchFamily="34" charset="0"/>
              </a:rPr>
              <a:t>FE Minute: Filters in Air Handlers</a:t>
            </a:r>
          </a:p>
          <a:p>
            <a:pPr marL="1257300" lvl="2" indent="-342900" fontAlgn="base">
              <a:lnSpc>
                <a:spcPct val="150000"/>
              </a:lnSpc>
              <a:buSzPct val="75000"/>
              <a:buFont typeface="Arial" panose="020B0604020202020204" pitchFamily="34" charset="0"/>
              <a:buChar char="•"/>
              <a:tabLst>
                <a:tab pos="914400" algn="l"/>
              </a:tabLst>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Tom Jordan</a:t>
            </a:r>
            <a:endParaRPr kumimoji="0" lang="en-US"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800100" marR="0" lvl="1"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457200" algn="l"/>
              </a:tabLst>
              <a:defRPr/>
            </a:pP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Code Minute: Code Refresher</a:t>
            </a:r>
          </a:p>
          <a:p>
            <a:pPr marL="1257300" marR="0" lvl="2" indent="-342900" algn="l" defTabSz="914400" rtl="0" eaLnBrk="1" fontAlgn="base" latinLnBrk="0" hangingPunct="1">
              <a:lnSpc>
                <a:spcPct val="150000"/>
              </a:lnSpc>
              <a:spcBef>
                <a:spcPts val="0"/>
              </a:spcBef>
              <a:spcAft>
                <a:spcPts val="0"/>
              </a:spcAft>
              <a:buClrTx/>
              <a:buSzPct val="75000"/>
              <a:buFont typeface="Arial" panose="020B0604020202020204" pitchFamily="34" charset="0"/>
              <a:buChar char="•"/>
              <a:tabLst>
                <a:tab pos="914400" algn="l"/>
              </a:tabLst>
              <a:defRPr/>
            </a:pP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Jim Yarbrough</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D83F024C-98E3-487D-8D76-C3AFC100BBD9}"/>
              </a:ext>
            </a:extLst>
          </p:cNvPr>
          <p:cNvSpPr>
            <a:spLocks noGrp="1"/>
          </p:cNvSpPr>
          <p:nvPr>
            <p:ph type="sldNum" sz="quarter" idx="7"/>
          </p:nvPr>
        </p:nvSpPr>
        <p:spPr>
          <a:xfrm>
            <a:off x="6583680" y="6377940"/>
            <a:ext cx="2103120" cy="18466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5B903-C58C-472C-8254-82B4BDA1C95F}"/>
              </a:ext>
            </a:extLst>
          </p:cNvPr>
          <p:cNvSpPr>
            <a:spLocks noGrp="1"/>
          </p:cNvSpPr>
          <p:nvPr>
            <p:ph type="body" sz="quarter" idx="13"/>
          </p:nvPr>
        </p:nvSpPr>
        <p:spPr>
          <a:xfrm>
            <a:off x="304800" y="1524000"/>
            <a:ext cx="8677656" cy="4953000"/>
          </a:xfrm>
        </p:spPr>
        <p:txBody>
          <a:bodyPr>
            <a:normAutofit fontScale="92500"/>
          </a:bodyPr>
          <a:lstStyle/>
          <a:p>
            <a:r>
              <a:rPr lang="en-US" sz="2400" dirty="0"/>
              <a:t>City of Ithaca AHJ weekly meetings</a:t>
            </a:r>
          </a:p>
          <a:p>
            <a:pPr lvl="1"/>
            <a:r>
              <a:rPr lang="en-US" sz="2400" b="1" dirty="0"/>
              <a:t>All Cornell Building Permits go through this meeting </a:t>
            </a:r>
          </a:p>
          <a:p>
            <a:pPr lvl="1"/>
            <a:r>
              <a:rPr lang="en-US" sz="2400" dirty="0"/>
              <a:t>Attendees: Shops representative, Project Managers, Consultants, Architects, Contractors, City of Ithaca Code officials</a:t>
            </a:r>
          </a:p>
          <a:p>
            <a:pPr lvl="1"/>
            <a:r>
              <a:rPr lang="en-US" sz="2400" dirty="0"/>
              <a:t>Purpose: Present projects for City input, all applications for building permits</a:t>
            </a:r>
          </a:p>
          <a:p>
            <a:pPr lvl="2"/>
            <a:r>
              <a:rPr lang="en-US" b="1" dirty="0"/>
              <a:t>Continued Venue for Shops to apply for City permits</a:t>
            </a:r>
          </a:p>
          <a:p>
            <a:pPr lvl="2"/>
            <a:r>
              <a:rPr lang="en-US" dirty="0"/>
              <a:t>Opportunity for city officials to provide input on projects</a:t>
            </a:r>
          </a:p>
          <a:p>
            <a:pPr lvl="2"/>
            <a:r>
              <a:rPr lang="en-US" dirty="0"/>
              <a:t>Focus on code related issues</a:t>
            </a:r>
          </a:p>
          <a:p>
            <a:pPr lvl="2"/>
            <a:r>
              <a:rPr lang="en-US" b="1" dirty="0"/>
              <a:t>Project Managers are required to attend</a:t>
            </a:r>
          </a:p>
          <a:p>
            <a:pPr lvl="2"/>
            <a:r>
              <a:rPr lang="en-US" dirty="0"/>
              <a:t>Striving toward greater efficiency at the meeting; preliminary code discussion covered during office hours</a:t>
            </a:r>
          </a:p>
          <a:p>
            <a:pPr marL="114300" indent="0">
              <a:buNone/>
            </a:pPr>
            <a:endParaRPr lang="en-US" sz="2000" dirty="0"/>
          </a:p>
          <a:p>
            <a:pPr marL="114300" indent="0">
              <a:buNone/>
            </a:pPr>
            <a:endParaRPr lang="en-US" sz="2000" dirty="0"/>
          </a:p>
          <a:p>
            <a:pPr marL="114300" indent="0">
              <a:buNone/>
            </a:pPr>
            <a:endParaRPr lang="en-US" sz="1400" dirty="0"/>
          </a:p>
        </p:txBody>
      </p:sp>
      <p:sp>
        <p:nvSpPr>
          <p:cNvPr id="3" name="Title 2">
            <a:extLst>
              <a:ext uri="{FF2B5EF4-FFF2-40B4-BE49-F238E27FC236}">
                <a16:creationId xmlns:a16="http://schemas.microsoft.com/office/drawing/2014/main" id="{37EC90BE-E519-4220-AF6B-5B9F1BA7096A}"/>
              </a:ext>
            </a:extLst>
          </p:cNvPr>
          <p:cNvSpPr>
            <a:spLocks noGrp="1"/>
          </p:cNvSpPr>
          <p:nvPr>
            <p:ph type="title"/>
          </p:nvPr>
        </p:nvSpPr>
        <p:spPr>
          <a:xfrm>
            <a:off x="304800" y="685800"/>
            <a:ext cx="8077200" cy="685800"/>
          </a:xfrm>
        </p:spPr>
        <p:txBody>
          <a:bodyPr>
            <a:normAutofit/>
          </a:bodyPr>
          <a:lstStyle/>
          <a:p>
            <a:r>
              <a:rPr lang="en-US" b="1" dirty="0">
                <a:solidFill>
                  <a:srgbClr val="0070C0"/>
                </a:solidFill>
              </a:rPr>
              <a:t>City of Ithaca AHJ meetings</a:t>
            </a:r>
          </a:p>
        </p:txBody>
      </p:sp>
    </p:spTree>
    <p:extLst>
      <p:ext uri="{BB962C8B-B14F-4D97-AF65-F5344CB8AC3E}">
        <p14:creationId xmlns:p14="http://schemas.microsoft.com/office/powerpoint/2010/main" val="9764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5B903-C58C-472C-8254-82B4BDA1C95F}"/>
              </a:ext>
            </a:extLst>
          </p:cNvPr>
          <p:cNvSpPr>
            <a:spLocks noGrp="1"/>
          </p:cNvSpPr>
          <p:nvPr>
            <p:ph type="body" sz="quarter" idx="13"/>
          </p:nvPr>
        </p:nvSpPr>
        <p:spPr>
          <a:xfrm>
            <a:off x="286957" y="1676400"/>
            <a:ext cx="8677656" cy="5029200"/>
          </a:xfrm>
        </p:spPr>
        <p:txBody>
          <a:bodyPr>
            <a:normAutofit/>
          </a:bodyPr>
          <a:lstStyle/>
          <a:p>
            <a:r>
              <a:rPr lang="en-US" sz="2400" dirty="0"/>
              <a:t>Town of Ithaca monthly meetings </a:t>
            </a:r>
          </a:p>
          <a:p>
            <a:pPr lvl="1"/>
            <a:r>
              <a:rPr lang="en-US" sz="2400" dirty="0"/>
              <a:t>Attendees: Town of Ithaca Code official Mark Stonier, Project Managers, Project Designers</a:t>
            </a:r>
          </a:p>
          <a:p>
            <a:pPr lvl="1"/>
            <a:r>
              <a:rPr lang="en-US" sz="2400" dirty="0"/>
              <a:t>Purpose: Discuss code related issues and problems</a:t>
            </a:r>
          </a:p>
          <a:p>
            <a:pPr lvl="1"/>
            <a:r>
              <a:rPr lang="en-US" sz="2400" dirty="0"/>
              <a:t>Present projects</a:t>
            </a:r>
          </a:p>
          <a:p>
            <a:pPr lvl="1"/>
            <a:r>
              <a:rPr lang="en-US" sz="2400" dirty="0"/>
              <a:t>No final decisions on codes will be provided, only code input</a:t>
            </a:r>
          </a:p>
          <a:p>
            <a:r>
              <a:rPr lang="en-US" sz="2800" dirty="0"/>
              <a:t>New program for submitting Building Permit</a:t>
            </a:r>
          </a:p>
          <a:p>
            <a:pPr lvl="1"/>
            <a:r>
              <a:rPr lang="en-US" sz="2400" dirty="0"/>
              <a:t>All permits, plans and payments through the program</a:t>
            </a:r>
          </a:p>
          <a:p>
            <a:pPr lvl="1"/>
            <a:r>
              <a:rPr lang="en-US" sz="2400" dirty="0"/>
              <a:t>Will require establishing an account</a:t>
            </a:r>
          </a:p>
          <a:p>
            <a:pPr lvl="1"/>
            <a:r>
              <a:rPr lang="en-US" sz="2400" dirty="0"/>
              <a:t>Not sure when it will be implemented</a:t>
            </a:r>
          </a:p>
          <a:p>
            <a:pPr lvl="1"/>
            <a:endParaRPr lang="en-US" sz="2400" dirty="0"/>
          </a:p>
          <a:p>
            <a:pPr marL="114300" indent="0">
              <a:buNone/>
            </a:pPr>
            <a:endParaRPr lang="en-US" sz="2000" dirty="0"/>
          </a:p>
          <a:p>
            <a:pPr marL="114300" indent="0">
              <a:buNone/>
            </a:pPr>
            <a:endParaRPr lang="en-US" sz="2000" dirty="0"/>
          </a:p>
          <a:p>
            <a:pPr marL="114300" indent="0">
              <a:buNone/>
            </a:pPr>
            <a:endParaRPr lang="en-US" sz="1400" dirty="0"/>
          </a:p>
        </p:txBody>
      </p:sp>
      <p:sp>
        <p:nvSpPr>
          <p:cNvPr id="3" name="Title 2">
            <a:extLst>
              <a:ext uri="{FF2B5EF4-FFF2-40B4-BE49-F238E27FC236}">
                <a16:creationId xmlns:a16="http://schemas.microsoft.com/office/drawing/2014/main" id="{37EC90BE-E519-4220-AF6B-5B9F1BA7096A}"/>
              </a:ext>
            </a:extLst>
          </p:cNvPr>
          <p:cNvSpPr>
            <a:spLocks noGrp="1"/>
          </p:cNvSpPr>
          <p:nvPr>
            <p:ph type="title"/>
          </p:nvPr>
        </p:nvSpPr>
        <p:spPr>
          <a:xfrm>
            <a:off x="286957" y="762000"/>
            <a:ext cx="8677656" cy="685800"/>
          </a:xfrm>
        </p:spPr>
        <p:txBody>
          <a:bodyPr>
            <a:normAutofit/>
          </a:bodyPr>
          <a:lstStyle/>
          <a:p>
            <a:r>
              <a:rPr lang="en-US" b="1" dirty="0">
                <a:solidFill>
                  <a:srgbClr val="0070C0"/>
                </a:solidFill>
              </a:rPr>
              <a:t>Town of Ithaca AHJ meetings</a:t>
            </a:r>
          </a:p>
        </p:txBody>
      </p:sp>
    </p:spTree>
    <p:extLst>
      <p:ext uri="{BB962C8B-B14F-4D97-AF65-F5344CB8AC3E}">
        <p14:creationId xmlns:p14="http://schemas.microsoft.com/office/powerpoint/2010/main" val="108545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732F02-7EAE-4733-A5D3-796C974AA734}"/>
              </a:ext>
            </a:extLst>
          </p:cNvPr>
          <p:cNvSpPr/>
          <p:nvPr/>
        </p:nvSpPr>
        <p:spPr>
          <a:xfrm>
            <a:off x="647699" y="2726143"/>
            <a:ext cx="824865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Helvetica"/>
                <a:ea typeface="+mn-ea"/>
                <a:cs typeface="+mn-cs"/>
              </a:rPr>
              <a:t>Other Responsible Parties in the Town of Ithaca</a:t>
            </a:r>
            <a:endParaRPr kumimoji="0" lang="en-US" sz="28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2" name="Text Placeholder 1">
            <a:extLst>
              <a:ext uri="{FF2B5EF4-FFF2-40B4-BE49-F238E27FC236}">
                <a16:creationId xmlns:a16="http://schemas.microsoft.com/office/drawing/2014/main" id="{BCC51F26-6F1E-4918-B0FA-E2B3455FD03D}"/>
              </a:ext>
            </a:extLst>
          </p:cNvPr>
          <p:cNvSpPr>
            <a:spLocks noGrp="1"/>
          </p:cNvSpPr>
          <p:nvPr>
            <p:ph type="body" sz="quarter" idx="13"/>
          </p:nvPr>
        </p:nvSpPr>
        <p:spPr>
          <a:xfrm>
            <a:off x="637310" y="1246608"/>
            <a:ext cx="7869382" cy="1529674"/>
          </a:xfrm>
        </p:spPr>
        <p:txBody>
          <a:bodyPr>
            <a:normAutofit fontScale="85000" lnSpcReduction="20000"/>
          </a:bodyPr>
          <a:lstStyle/>
          <a:p>
            <a:r>
              <a:rPr lang="en-US" sz="2400" dirty="0"/>
              <a:t>Historic Preservation – Bryan McCracken, Planning Dept.</a:t>
            </a:r>
          </a:p>
          <a:p>
            <a:pPr lvl="1"/>
            <a:r>
              <a:rPr lang="en-US" sz="2000" dirty="0"/>
              <a:t>If historic review is necessary first talk with J. Shermeta.</a:t>
            </a:r>
          </a:p>
          <a:p>
            <a:r>
              <a:rPr lang="en-US" sz="2400" dirty="0"/>
              <a:t>Site Plan Review – Lisa Nicholas, Planning Dept.</a:t>
            </a:r>
          </a:p>
          <a:p>
            <a:pPr lvl="1"/>
            <a:r>
              <a:rPr lang="en-US" sz="2000" dirty="0"/>
              <a:t>If site plan review is required first talk with Leslie Schill.</a:t>
            </a:r>
          </a:p>
          <a:p>
            <a:r>
              <a:rPr lang="en-US" sz="2400" dirty="0"/>
              <a:t>Zoning – Megan Wilson, Planning Dept.</a:t>
            </a:r>
          </a:p>
          <a:p>
            <a:endParaRPr lang="en-US" sz="2400" dirty="0"/>
          </a:p>
        </p:txBody>
      </p:sp>
      <p:sp>
        <p:nvSpPr>
          <p:cNvPr id="3" name="Title 2">
            <a:extLst>
              <a:ext uri="{FF2B5EF4-FFF2-40B4-BE49-F238E27FC236}">
                <a16:creationId xmlns:a16="http://schemas.microsoft.com/office/drawing/2014/main" id="{FFE7E590-01A5-4960-857F-C423D4A6E1C8}"/>
              </a:ext>
            </a:extLst>
          </p:cNvPr>
          <p:cNvSpPr>
            <a:spLocks noGrp="1"/>
          </p:cNvSpPr>
          <p:nvPr>
            <p:ph type="title"/>
          </p:nvPr>
        </p:nvSpPr>
        <p:spPr>
          <a:xfrm>
            <a:off x="637309" y="538446"/>
            <a:ext cx="8167256" cy="838200"/>
          </a:xfrm>
        </p:spPr>
        <p:txBody>
          <a:bodyPr>
            <a:noAutofit/>
          </a:bodyPr>
          <a:lstStyle/>
          <a:p>
            <a:r>
              <a:rPr lang="en-US" sz="2800" b="1" dirty="0">
                <a:solidFill>
                  <a:srgbClr val="0070C0"/>
                </a:solidFill>
              </a:rPr>
              <a:t>Other Responsible Parties in the City of Ithaca</a:t>
            </a:r>
            <a:endParaRPr lang="en-US" sz="2800" dirty="0"/>
          </a:p>
        </p:txBody>
      </p:sp>
      <p:sp>
        <p:nvSpPr>
          <p:cNvPr id="8" name="TextBox 7">
            <a:extLst>
              <a:ext uri="{FF2B5EF4-FFF2-40B4-BE49-F238E27FC236}">
                <a16:creationId xmlns:a16="http://schemas.microsoft.com/office/drawing/2014/main" id="{C53D0F7D-1B20-490F-A7C2-AA329C589B01}"/>
              </a:ext>
            </a:extLst>
          </p:cNvPr>
          <p:cNvSpPr txBox="1"/>
          <p:nvPr/>
        </p:nvSpPr>
        <p:spPr>
          <a:xfrm>
            <a:off x="647699" y="3263218"/>
            <a:ext cx="748145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Exterior Plumbing Permits – Dan Thaete, Town Engineer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Water and Sewer – Dan Thaete, Town Engineer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Site Plan Review – Sue Ritter, Planning Department</a:t>
            </a:r>
          </a:p>
        </p:txBody>
      </p:sp>
      <p:sp>
        <p:nvSpPr>
          <p:cNvPr id="4" name="TextBox 3">
            <a:extLst>
              <a:ext uri="{FF2B5EF4-FFF2-40B4-BE49-F238E27FC236}">
                <a16:creationId xmlns:a16="http://schemas.microsoft.com/office/drawing/2014/main" id="{0A1248D0-E64D-4D15-BE13-281C7DF20C19}"/>
              </a:ext>
            </a:extLst>
          </p:cNvPr>
          <p:cNvSpPr txBox="1"/>
          <p:nvPr/>
        </p:nvSpPr>
        <p:spPr>
          <a:xfrm flipH="1">
            <a:off x="654626" y="4585005"/>
            <a:ext cx="748145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Helvetica"/>
                <a:ea typeface="+mn-ea"/>
                <a:cs typeface="+mn-cs"/>
              </a:rPr>
              <a:t>Other Responsible Parties - Cornell</a:t>
            </a:r>
            <a:endParaRPr kumimoji="0" lang="en-US" sz="2800" b="0" i="0" u="none" strike="noStrike" kern="1200" cap="none" spc="0" normalizeH="0" baseline="0" noProof="0" dirty="0">
              <a:ln>
                <a:noFill/>
              </a:ln>
              <a:solidFill>
                <a:prstClr val="black"/>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
        <p:nvSpPr>
          <p:cNvPr id="6" name="TextBox 5">
            <a:extLst>
              <a:ext uri="{FF2B5EF4-FFF2-40B4-BE49-F238E27FC236}">
                <a16:creationId xmlns:a16="http://schemas.microsoft.com/office/drawing/2014/main" id="{DAB9D818-7915-42B8-B08C-D5B49BFBE66E}"/>
              </a:ext>
            </a:extLst>
          </p:cNvPr>
          <p:cNvSpPr txBox="1"/>
          <p:nvPr/>
        </p:nvSpPr>
        <p:spPr>
          <a:xfrm>
            <a:off x="661553" y="5169780"/>
            <a:ext cx="7952510"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Andrea Haenlin-Mott – 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Ron Flynn – University Fire Marshall</a:t>
            </a:r>
          </a:p>
        </p:txBody>
      </p:sp>
    </p:spTree>
    <p:extLst>
      <p:ext uri="{BB962C8B-B14F-4D97-AF65-F5344CB8AC3E}">
        <p14:creationId xmlns:p14="http://schemas.microsoft.com/office/powerpoint/2010/main" val="221383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BF48C0-9308-4B74-9F87-26763EE5AD27}"/>
              </a:ext>
            </a:extLst>
          </p:cNvPr>
          <p:cNvSpPr>
            <a:spLocks noGrp="1"/>
          </p:cNvSpPr>
          <p:nvPr>
            <p:ph type="body" sz="quarter" idx="13"/>
          </p:nvPr>
        </p:nvSpPr>
        <p:spPr>
          <a:xfrm>
            <a:off x="837282" y="2935932"/>
            <a:ext cx="7094712" cy="3352800"/>
          </a:xfrm>
        </p:spPr>
        <p:txBody>
          <a:bodyPr>
            <a:normAutofit/>
          </a:bodyPr>
          <a:lstStyle/>
          <a:p>
            <a:r>
              <a:rPr lang="en-US" sz="2800" dirty="0"/>
              <a:t>Town of Dryden</a:t>
            </a:r>
          </a:p>
          <a:p>
            <a:pPr lvl="1"/>
            <a:r>
              <a:rPr lang="en-US" sz="2400" dirty="0"/>
              <a:t>David Sprout</a:t>
            </a:r>
          </a:p>
          <a:p>
            <a:pPr lvl="1"/>
            <a:endParaRPr lang="en-US" sz="800" dirty="0"/>
          </a:p>
          <a:p>
            <a:pPr marL="400050"/>
            <a:r>
              <a:rPr lang="en-US" sz="2800" dirty="0"/>
              <a:t>Village of Cayuga Heights</a:t>
            </a:r>
          </a:p>
          <a:p>
            <a:pPr marL="800100" lvl="1"/>
            <a:r>
              <a:rPr lang="en-US" sz="2400" dirty="0"/>
              <a:t>Brent Cross</a:t>
            </a:r>
          </a:p>
          <a:p>
            <a:pPr marL="800100" lvl="1"/>
            <a:endParaRPr lang="en-US" sz="800" dirty="0"/>
          </a:p>
          <a:p>
            <a:pPr marL="400050"/>
            <a:r>
              <a:rPr lang="en-US" sz="2800" dirty="0"/>
              <a:t>Town of Lansing</a:t>
            </a:r>
          </a:p>
          <a:p>
            <a:pPr marL="800100" lvl="1"/>
            <a:r>
              <a:rPr lang="en-US" sz="2400" dirty="0"/>
              <a:t>Scott Russell</a:t>
            </a:r>
          </a:p>
          <a:p>
            <a:pPr marL="800100" lvl="1"/>
            <a:endParaRPr lang="en-US" sz="800" dirty="0"/>
          </a:p>
        </p:txBody>
      </p:sp>
      <p:sp>
        <p:nvSpPr>
          <p:cNvPr id="3" name="Title 2">
            <a:extLst>
              <a:ext uri="{FF2B5EF4-FFF2-40B4-BE49-F238E27FC236}">
                <a16:creationId xmlns:a16="http://schemas.microsoft.com/office/drawing/2014/main" id="{56C53902-2F3D-48C0-AD45-D2E4711E0C35}"/>
              </a:ext>
            </a:extLst>
          </p:cNvPr>
          <p:cNvSpPr>
            <a:spLocks noGrp="1"/>
          </p:cNvSpPr>
          <p:nvPr>
            <p:ph type="title"/>
          </p:nvPr>
        </p:nvSpPr>
        <p:spPr>
          <a:xfrm>
            <a:off x="837282" y="2129188"/>
            <a:ext cx="6705600" cy="1066800"/>
          </a:xfrm>
        </p:spPr>
        <p:txBody>
          <a:bodyPr>
            <a:normAutofit/>
          </a:bodyPr>
          <a:lstStyle/>
          <a:p>
            <a:r>
              <a:rPr lang="en-US" b="1" dirty="0">
                <a:solidFill>
                  <a:srgbClr val="0070C0"/>
                </a:solidFill>
              </a:rPr>
              <a:t>Other AHJs for Uniform Code</a:t>
            </a:r>
            <a:endParaRPr lang="en-US" sz="2000" b="1" dirty="0">
              <a:solidFill>
                <a:srgbClr val="0070C0"/>
              </a:solidFill>
            </a:endParaRPr>
          </a:p>
        </p:txBody>
      </p:sp>
      <p:sp>
        <p:nvSpPr>
          <p:cNvPr id="5" name="TextBox 4">
            <a:extLst>
              <a:ext uri="{FF2B5EF4-FFF2-40B4-BE49-F238E27FC236}">
                <a16:creationId xmlns:a16="http://schemas.microsoft.com/office/drawing/2014/main" id="{06DCB05A-022A-4874-B308-2BF60A0BA9BB}"/>
              </a:ext>
            </a:extLst>
          </p:cNvPr>
          <p:cNvSpPr txBox="1"/>
          <p:nvPr/>
        </p:nvSpPr>
        <p:spPr>
          <a:xfrm>
            <a:off x="838200" y="533400"/>
            <a:ext cx="746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Helvetica"/>
                <a:ea typeface="+mn-ea"/>
                <a:cs typeface="+mn-cs"/>
              </a:rPr>
              <a:t>Tompkins County Health Department</a:t>
            </a:r>
            <a:endParaRPr kumimoji="0" lang="en-US" sz="3200" b="0" i="0" u="none" strike="noStrike" kern="1200" cap="none" spc="0" normalizeH="0" baseline="0" noProof="0" dirty="0">
              <a:ln>
                <a:noFill/>
              </a:ln>
              <a:solidFill>
                <a:prstClr val="black"/>
              </a:solidFill>
              <a:effectLst/>
              <a:uLnTx/>
              <a:uFillTx/>
              <a:latin typeface="Helvetica"/>
              <a:ea typeface="+mn-ea"/>
              <a:cs typeface="+mn-cs"/>
            </a:endParaRPr>
          </a:p>
        </p:txBody>
      </p:sp>
      <p:sp>
        <p:nvSpPr>
          <p:cNvPr id="6" name="TextBox 5">
            <a:extLst>
              <a:ext uri="{FF2B5EF4-FFF2-40B4-BE49-F238E27FC236}">
                <a16:creationId xmlns:a16="http://schemas.microsoft.com/office/drawing/2014/main" id="{2BFA352E-D6B7-48CB-B1AD-B5EEC19E602D}"/>
              </a:ext>
            </a:extLst>
          </p:cNvPr>
          <p:cNvSpPr txBox="1"/>
          <p:nvPr/>
        </p:nvSpPr>
        <p:spPr>
          <a:xfrm>
            <a:off x="837282" y="1219200"/>
            <a:ext cx="709471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RPZ backflow approval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Commercial kitchen approval</a:t>
            </a:r>
          </a:p>
        </p:txBody>
      </p:sp>
    </p:spTree>
    <p:extLst>
      <p:ext uri="{BB962C8B-B14F-4D97-AF65-F5344CB8AC3E}">
        <p14:creationId xmlns:p14="http://schemas.microsoft.com/office/powerpoint/2010/main" val="25655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BF48C0-9308-4B74-9F87-26763EE5AD27}"/>
              </a:ext>
            </a:extLst>
          </p:cNvPr>
          <p:cNvSpPr>
            <a:spLocks noGrp="1"/>
          </p:cNvSpPr>
          <p:nvPr>
            <p:ph type="body" sz="quarter" idx="13"/>
          </p:nvPr>
        </p:nvSpPr>
        <p:spPr>
          <a:xfrm>
            <a:off x="303584" y="1219200"/>
            <a:ext cx="8307016" cy="5867400"/>
          </a:xfrm>
        </p:spPr>
        <p:txBody>
          <a:bodyPr>
            <a:normAutofit/>
          </a:bodyPr>
          <a:lstStyle/>
          <a:p>
            <a:r>
              <a:rPr lang="en-US" sz="2800" dirty="0"/>
              <a:t>Mike Niechwiadowicz</a:t>
            </a:r>
          </a:p>
          <a:p>
            <a:pPr lvl="1"/>
            <a:r>
              <a:rPr lang="en-US" sz="2400" dirty="0"/>
              <a:t>Commonly known as Mike N</a:t>
            </a:r>
          </a:p>
          <a:p>
            <a:pPr lvl="1"/>
            <a:r>
              <a:rPr lang="en-US" sz="2400" dirty="0"/>
              <a:t>I am not an AHJ (I was for the City of Ithaca, 31 years)</a:t>
            </a:r>
          </a:p>
          <a:p>
            <a:pPr lvl="1"/>
            <a:r>
              <a:rPr lang="en-US" sz="2400" dirty="0"/>
              <a:t>Code advisor for Cornell projects</a:t>
            </a:r>
          </a:p>
          <a:p>
            <a:pPr lvl="1"/>
            <a:r>
              <a:rPr lang="en-US" sz="2400" dirty="0"/>
              <a:t>Consultant on code questions</a:t>
            </a:r>
          </a:p>
          <a:p>
            <a:pPr lvl="1"/>
            <a:r>
              <a:rPr lang="en-US" sz="2400" dirty="0"/>
              <a:t>Liaison with the City Building Division and the Town Codes Division</a:t>
            </a:r>
          </a:p>
          <a:p>
            <a:pPr lvl="2"/>
            <a:r>
              <a:rPr lang="en-US" dirty="0"/>
              <a:t>Conducts weekly meetings with the City Building Division</a:t>
            </a:r>
          </a:p>
          <a:p>
            <a:pPr lvl="2"/>
            <a:r>
              <a:rPr lang="en-US" dirty="0"/>
              <a:t>Conducts monthly meetings with the Town Codes Division Mark Stonier</a:t>
            </a:r>
          </a:p>
        </p:txBody>
      </p:sp>
      <p:sp>
        <p:nvSpPr>
          <p:cNvPr id="3" name="Title 2">
            <a:extLst>
              <a:ext uri="{FF2B5EF4-FFF2-40B4-BE49-F238E27FC236}">
                <a16:creationId xmlns:a16="http://schemas.microsoft.com/office/drawing/2014/main" id="{56C53902-2F3D-48C0-AD45-D2E4711E0C35}"/>
              </a:ext>
            </a:extLst>
          </p:cNvPr>
          <p:cNvSpPr>
            <a:spLocks noGrp="1"/>
          </p:cNvSpPr>
          <p:nvPr>
            <p:ph type="title"/>
          </p:nvPr>
        </p:nvSpPr>
        <p:spPr>
          <a:xfrm>
            <a:off x="303584" y="228600"/>
            <a:ext cx="8677656" cy="1143000"/>
          </a:xfrm>
        </p:spPr>
        <p:txBody>
          <a:bodyPr>
            <a:normAutofit/>
          </a:bodyPr>
          <a:lstStyle/>
          <a:p>
            <a:r>
              <a:rPr lang="en-US" b="1" dirty="0">
                <a:solidFill>
                  <a:srgbClr val="0070C0"/>
                </a:solidFill>
              </a:rPr>
              <a:t>Building Code Program Manager</a:t>
            </a:r>
            <a:endParaRPr lang="en-US" sz="2000" b="1" dirty="0">
              <a:solidFill>
                <a:srgbClr val="0070C0"/>
              </a:solidFill>
            </a:endParaRPr>
          </a:p>
        </p:txBody>
      </p:sp>
    </p:spTree>
    <p:extLst>
      <p:ext uri="{BB962C8B-B14F-4D97-AF65-F5344CB8AC3E}">
        <p14:creationId xmlns:p14="http://schemas.microsoft.com/office/powerpoint/2010/main" val="253803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BF48C0-9308-4B74-9F87-26763EE5AD27}"/>
              </a:ext>
            </a:extLst>
          </p:cNvPr>
          <p:cNvSpPr>
            <a:spLocks noGrp="1"/>
          </p:cNvSpPr>
          <p:nvPr>
            <p:ph type="body" sz="quarter" idx="13"/>
          </p:nvPr>
        </p:nvSpPr>
        <p:spPr>
          <a:xfrm>
            <a:off x="303584" y="1219200"/>
            <a:ext cx="8307016" cy="5867400"/>
          </a:xfrm>
        </p:spPr>
        <p:txBody>
          <a:bodyPr>
            <a:normAutofit/>
          </a:bodyPr>
          <a:lstStyle/>
          <a:p>
            <a:r>
              <a:rPr lang="en-US" sz="2800" dirty="0"/>
              <a:t>For code questions regarding Contract College Buildings.</a:t>
            </a:r>
          </a:p>
          <a:p>
            <a:pPr lvl="1"/>
            <a:r>
              <a:rPr lang="en-US" sz="2400" dirty="0"/>
              <a:t>Contact Jim Yarbrough.</a:t>
            </a:r>
          </a:p>
          <a:p>
            <a:r>
              <a:rPr lang="en-US" sz="2800" dirty="0"/>
              <a:t>For code questions regarding all other buildings.</a:t>
            </a:r>
          </a:p>
          <a:p>
            <a:pPr lvl="1"/>
            <a:r>
              <a:rPr lang="en-US" sz="2400" dirty="0"/>
              <a:t>Contact Mike N.</a:t>
            </a:r>
          </a:p>
          <a:p>
            <a:r>
              <a:rPr lang="en-US" sz="2800" dirty="0"/>
              <a:t>If you are not sure who is the AHJ for a building.</a:t>
            </a:r>
          </a:p>
          <a:p>
            <a:pPr lvl="1"/>
            <a:r>
              <a:rPr lang="en-US" sz="2400" dirty="0"/>
              <a:t>Check the Facilities Building Information page.</a:t>
            </a:r>
          </a:p>
          <a:p>
            <a:pPr lvl="1"/>
            <a:r>
              <a:rPr lang="en-US" sz="2400" dirty="0"/>
              <a:t>Still not sure, check with Jim or Mike.</a:t>
            </a:r>
          </a:p>
          <a:p>
            <a:r>
              <a:rPr lang="en-US" sz="2800" dirty="0"/>
              <a:t>Please engage Jim or Mike with Code questions.</a:t>
            </a:r>
          </a:p>
          <a:p>
            <a:pPr lvl="2"/>
            <a:r>
              <a:rPr lang="en-US" dirty="0"/>
              <a:t>Ask the question early to avoid problems with the project.</a:t>
            </a:r>
          </a:p>
        </p:txBody>
      </p:sp>
      <p:sp>
        <p:nvSpPr>
          <p:cNvPr id="3" name="Title 2">
            <a:extLst>
              <a:ext uri="{FF2B5EF4-FFF2-40B4-BE49-F238E27FC236}">
                <a16:creationId xmlns:a16="http://schemas.microsoft.com/office/drawing/2014/main" id="{56C53902-2F3D-48C0-AD45-D2E4711E0C35}"/>
              </a:ext>
            </a:extLst>
          </p:cNvPr>
          <p:cNvSpPr>
            <a:spLocks noGrp="1"/>
          </p:cNvSpPr>
          <p:nvPr>
            <p:ph type="title"/>
          </p:nvPr>
        </p:nvSpPr>
        <p:spPr>
          <a:xfrm>
            <a:off x="303584" y="228600"/>
            <a:ext cx="8677656" cy="1143000"/>
          </a:xfrm>
        </p:spPr>
        <p:txBody>
          <a:bodyPr>
            <a:normAutofit/>
          </a:bodyPr>
          <a:lstStyle/>
          <a:p>
            <a:r>
              <a:rPr lang="en-US" b="1" dirty="0">
                <a:solidFill>
                  <a:srgbClr val="0070C0"/>
                </a:solidFill>
              </a:rPr>
              <a:t>Code Questions</a:t>
            </a:r>
            <a:endParaRPr lang="en-US" sz="2000" b="1" dirty="0">
              <a:solidFill>
                <a:srgbClr val="0070C0"/>
              </a:solidFill>
            </a:endParaRPr>
          </a:p>
        </p:txBody>
      </p:sp>
    </p:spTree>
    <p:extLst>
      <p:ext uri="{BB962C8B-B14F-4D97-AF65-F5344CB8AC3E}">
        <p14:creationId xmlns:p14="http://schemas.microsoft.com/office/powerpoint/2010/main" val="377924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3"/>
          </p:nvPr>
        </p:nvSpPr>
        <p:spPr>
          <a:xfrm>
            <a:off x="304800" y="1905000"/>
            <a:ext cx="6400800" cy="2057400"/>
          </a:xfrm>
        </p:spPr>
        <p:txBody>
          <a:bodyPr>
            <a:normAutofit/>
          </a:bodyPr>
          <a:lstStyle/>
          <a:p>
            <a:r>
              <a:rPr lang="en-US" sz="3800" dirty="0">
                <a:solidFill>
                  <a:srgbClr val="FFFFFF"/>
                </a:solidFill>
                <a:latin typeface="Helvetica" panose="020B0604020202020204" pitchFamily="34" charset="0"/>
                <a:cs typeface="Helvetica" panose="020B0604020202020204" pitchFamily="34" charset="0"/>
              </a:rPr>
              <a:t>Thank you</a:t>
            </a:r>
          </a:p>
          <a:p>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3418" y="3244334"/>
            <a:ext cx="8771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New Roman" panose="02020603050405020304" pitchFamily="18" charset="0"/>
              </a:rPr>
              <a:t>272133</a:t>
            </a: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24827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971800" y="2758440"/>
            <a:ext cx="3200400" cy="685800"/>
          </a:xfrm>
        </p:spPr>
        <p:txBody>
          <a:bodyPr>
            <a:noAutofit/>
          </a:bodyPr>
          <a:lstStyle/>
          <a:p>
            <a:r>
              <a:rPr lang="en-US" sz="4400" b="1" dirty="0">
                <a:solidFill>
                  <a:schemeClr val="tx1">
                    <a:lumMod val="85000"/>
                    <a:lumOff val="15000"/>
                  </a:schemeClr>
                </a:solidFill>
              </a:rPr>
              <a:t>Questions?</a:t>
            </a: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265128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AC5AF-A244-7C47-9D95-D413CDB26C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71"/>
          <a:stretch/>
        </p:blipFill>
        <p:spPr>
          <a:xfrm>
            <a:off x="-21021" y="1109473"/>
            <a:ext cx="9175964" cy="5410200"/>
          </a:xfrm>
          <a:prstGeom prst="rect">
            <a:avLst/>
          </a:prstGeom>
        </p:spPr>
      </p:pic>
      <p:sp>
        <p:nvSpPr>
          <p:cNvPr id="10" name="TextBox 9">
            <a:extLst>
              <a:ext uri="{FF2B5EF4-FFF2-40B4-BE49-F238E27FC236}">
                <a16:creationId xmlns:a16="http://schemas.microsoft.com/office/drawing/2014/main" id="{1A84A0F9-E6A0-5043-9F4F-6986AE79E8B7}"/>
              </a:ext>
            </a:extLst>
          </p:cNvPr>
          <p:cNvSpPr txBox="1">
            <a:spLocks/>
          </p:cNvSpPr>
          <p:nvPr/>
        </p:nvSpPr>
        <p:spPr>
          <a:xfrm rot="20153537">
            <a:off x="3104136" y="3424614"/>
            <a:ext cx="2155439" cy="77991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CUBO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Apr 1</a:t>
            </a:r>
            <a:r>
              <a:rPr kumimoji="0" lang="en-US" sz="2000" b="1" i="0" u="none" strike="noStrike" kern="120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st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 Jul 31st</a:t>
            </a:r>
          </a:p>
        </p:txBody>
      </p:sp>
      <p:sp>
        <p:nvSpPr>
          <p:cNvPr id="14" name="Title 2">
            <a:extLst>
              <a:ext uri="{FF2B5EF4-FFF2-40B4-BE49-F238E27FC236}">
                <a16:creationId xmlns:a16="http://schemas.microsoft.com/office/drawing/2014/main" id="{99FB3FC9-33CA-934D-9277-91D828D8EA57}"/>
              </a:ext>
            </a:extLst>
          </p:cNvPr>
          <p:cNvSpPr txBox="1">
            <a:spLocks/>
          </p:cNvSpPr>
          <p:nvPr/>
        </p:nvSpPr>
        <p:spPr>
          <a:xfrm>
            <a:off x="304800" y="381000"/>
            <a:ext cx="8105553" cy="6858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Helvetica"/>
                <a:ea typeface="+mj-ea"/>
                <a:cs typeface="+mj-cs"/>
              </a:rPr>
              <a:t>Palm Road Lot Update - </a:t>
            </a:r>
            <a:r>
              <a:rPr kumimoji="0" lang="en-US" sz="3200" b="1" i="1" u="none" strike="noStrike" kern="1200" cap="none" spc="0" normalizeH="0" baseline="0" noProof="0" dirty="0">
                <a:ln>
                  <a:noFill/>
                </a:ln>
                <a:solidFill>
                  <a:prstClr val="black">
                    <a:lumMod val="75000"/>
                    <a:lumOff val="25000"/>
                  </a:prstClr>
                </a:solidFill>
                <a:effectLst/>
                <a:uLnTx/>
                <a:uFillTx/>
                <a:latin typeface="Helvetica"/>
                <a:ea typeface="+mj-ea"/>
                <a:cs typeface="+mj-cs"/>
              </a:rPr>
              <a:t>CUBO Site </a:t>
            </a:r>
          </a:p>
        </p:txBody>
      </p:sp>
      <p:sp>
        <p:nvSpPr>
          <p:cNvPr id="4" name="Freeform 3">
            <a:extLst>
              <a:ext uri="{FF2B5EF4-FFF2-40B4-BE49-F238E27FC236}">
                <a16:creationId xmlns:a16="http://schemas.microsoft.com/office/drawing/2014/main" id="{BC46105B-B97C-1E4E-AEA7-158F2019E14A}"/>
              </a:ext>
            </a:extLst>
          </p:cNvPr>
          <p:cNvSpPr/>
          <p:nvPr/>
        </p:nvSpPr>
        <p:spPr>
          <a:xfrm>
            <a:off x="1243584" y="2505456"/>
            <a:ext cx="6428232" cy="3310128"/>
          </a:xfrm>
          <a:custGeom>
            <a:avLst/>
            <a:gdLst>
              <a:gd name="connsiteX0" fmla="*/ 3502152 w 6428232"/>
              <a:gd name="connsiteY0" fmla="*/ 0 h 3310128"/>
              <a:gd name="connsiteX1" fmla="*/ 3767328 w 6428232"/>
              <a:gd name="connsiteY1" fmla="*/ 164592 h 3310128"/>
              <a:gd name="connsiteX2" fmla="*/ 4151376 w 6428232"/>
              <a:gd name="connsiteY2" fmla="*/ 0 h 3310128"/>
              <a:gd name="connsiteX3" fmla="*/ 6428232 w 6428232"/>
              <a:gd name="connsiteY3" fmla="*/ 1042416 h 3310128"/>
              <a:gd name="connsiteX4" fmla="*/ 2322576 w 6428232"/>
              <a:gd name="connsiteY4" fmla="*/ 3310128 h 3310128"/>
              <a:gd name="connsiteX5" fmla="*/ 0 w 6428232"/>
              <a:gd name="connsiteY5" fmla="*/ 1097280 h 3310128"/>
              <a:gd name="connsiteX6" fmla="*/ 3502152 w 6428232"/>
              <a:gd name="connsiteY6" fmla="*/ 0 h 331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8232" h="3310128">
                <a:moveTo>
                  <a:pt x="3502152" y="0"/>
                </a:moveTo>
                <a:lnTo>
                  <a:pt x="3767328" y="164592"/>
                </a:lnTo>
                <a:lnTo>
                  <a:pt x="4151376" y="0"/>
                </a:lnTo>
                <a:lnTo>
                  <a:pt x="6428232" y="1042416"/>
                </a:lnTo>
                <a:lnTo>
                  <a:pt x="2322576" y="3310128"/>
                </a:lnTo>
                <a:lnTo>
                  <a:pt x="0" y="1097280"/>
                </a:lnTo>
                <a:lnTo>
                  <a:pt x="3502152" y="0"/>
                </a:lnTo>
                <a:close/>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Tree>
    <p:extLst>
      <p:ext uri="{BB962C8B-B14F-4D97-AF65-F5344CB8AC3E}">
        <p14:creationId xmlns:p14="http://schemas.microsoft.com/office/powerpoint/2010/main" val="132293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914400" y="2743200"/>
            <a:ext cx="7315200" cy="1371600"/>
          </a:xfrm>
        </p:spPr>
        <p:txBody>
          <a:bodyPr>
            <a:noAutofit/>
          </a:bodyPr>
          <a:lstStyle/>
          <a:p>
            <a:pPr algn="ct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eBuilder Notification </a:t>
            </a:r>
            <a:br>
              <a:rPr kumimoji="0" lang="en-US"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Settings/Const Update Reminder</a:t>
            </a:r>
            <a:endParaRPr lang="en-US" sz="4800" b="1"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4</a:t>
            </a:fld>
            <a:endParaRPr lang="en-US" sz="1200" dirty="0">
              <a:solidFill>
                <a:prstClr val="black">
                  <a:tint val="75000"/>
                </a:prstClr>
              </a:solidFill>
            </a:endParaRPr>
          </a:p>
        </p:txBody>
      </p:sp>
    </p:spTree>
    <p:extLst>
      <p:ext uri="{BB962C8B-B14F-4D97-AF65-F5344CB8AC3E}">
        <p14:creationId xmlns:p14="http://schemas.microsoft.com/office/powerpoint/2010/main" val="20193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3"/>
          <p:cNvSpPr txBox="1">
            <a:spLocks/>
          </p:cNvSpPr>
          <p:nvPr/>
        </p:nvSpPr>
        <p:spPr>
          <a:xfrm>
            <a:off x="1171100" y="1562100"/>
            <a:ext cx="6801800" cy="37338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Calibri"/>
                <a:cs typeface="Calibri"/>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Calibri"/>
                <a:cs typeface="Calibri"/>
                <a:sym typeface="Calibri"/>
              </a:rPr>
              <a:t>Questions?</a:t>
            </a:r>
          </a:p>
        </p:txBody>
      </p:sp>
      <p:sp>
        <p:nvSpPr>
          <p:cNvPr id="2" name="Slide Number Placeholder 1">
            <a:extLst>
              <a:ext uri="{FF2B5EF4-FFF2-40B4-BE49-F238E27FC236}">
                <a16:creationId xmlns:a16="http://schemas.microsoft.com/office/drawing/2014/main" id="{8DD4E1EE-3935-496C-AC3F-EFC79867C4DA}"/>
              </a:ext>
            </a:extLst>
          </p:cNvPr>
          <p:cNvSpPr>
            <a:spLocks noGrp="1"/>
          </p:cNvSpPr>
          <p:nvPr>
            <p:ph type="sldNum" sz="quarter" idx="12"/>
          </p:nvPr>
        </p:nvSpPr>
        <p:spPr/>
        <p:txBody>
          <a:bodyPr/>
          <a:lstStyle/>
          <a:p>
            <a:fld id="{6315554C-9387-4378-80C2-5F7076CAC952}" type="slidenum">
              <a:rPr lang="en-US" smtClean="0"/>
              <a:t>5</a:t>
            </a:fld>
            <a:endParaRPr lang="en-US" dirty="0"/>
          </a:p>
        </p:txBody>
      </p:sp>
    </p:spTree>
    <p:extLst>
      <p:ext uri="{BB962C8B-B14F-4D97-AF65-F5344CB8AC3E}">
        <p14:creationId xmlns:p14="http://schemas.microsoft.com/office/powerpoint/2010/main" val="418500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1771650" y="2705100"/>
            <a:ext cx="5600700" cy="1447800"/>
          </a:xfrm>
        </p:spPr>
        <p:txBody>
          <a:bodyPr>
            <a:noAutofit/>
          </a:bodyPr>
          <a:lstStyle/>
          <a:p>
            <a:pPr algn="ct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eBuilder </a:t>
            </a:r>
            <a:r>
              <a:rPr kumimoji="0" lang="en-US"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Process Attachments</a:t>
            </a:r>
            <a:endParaRPr lang="en-US" b="1"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6</a:t>
            </a:fld>
            <a:endParaRPr lang="en-US" sz="1200" dirty="0">
              <a:solidFill>
                <a:prstClr val="black">
                  <a:tint val="75000"/>
                </a:prstClr>
              </a:solidFill>
            </a:endParaRPr>
          </a:p>
        </p:txBody>
      </p:sp>
    </p:spTree>
    <p:extLst>
      <p:ext uri="{BB962C8B-B14F-4D97-AF65-F5344CB8AC3E}">
        <p14:creationId xmlns:p14="http://schemas.microsoft.com/office/powerpoint/2010/main" val="36077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3"/>
          <p:cNvSpPr txBox="1">
            <a:spLocks/>
          </p:cNvSpPr>
          <p:nvPr/>
        </p:nvSpPr>
        <p:spPr>
          <a:xfrm>
            <a:off x="1171100" y="1562100"/>
            <a:ext cx="6801800" cy="37338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Calibri"/>
                <a:cs typeface="Calibri"/>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Calibri"/>
                <a:cs typeface="Calibri"/>
                <a:sym typeface="Calibri"/>
              </a:rPr>
              <a:t>Questions?</a:t>
            </a:r>
          </a:p>
        </p:txBody>
      </p:sp>
      <p:sp>
        <p:nvSpPr>
          <p:cNvPr id="2" name="Slide Number Placeholder 1">
            <a:extLst>
              <a:ext uri="{FF2B5EF4-FFF2-40B4-BE49-F238E27FC236}">
                <a16:creationId xmlns:a16="http://schemas.microsoft.com/office/drawing/2014/main" id="{8DD4E1EE-3935-496C-AC3F-EFC79867C4DA}"/>
              </a:ext>
            </a:extLst>
          </p:cNvPr>
          <p:cNvSpPr>
            <a:spLocks noGrp="1"/>
          </p:cNvSpPr>
          <p:nvPr>
            <p:ph type="sldNum" sz="quarter" idx="12"/>
          </p:nvPr>
        </p:nvSpPr>
        <p:spPr/>
        <p:txBody>
          <a:bodyPr/>
          <a:lstStyle/>
          <a:p>
            <a:fld id="{6315554C-9387-4378-80C2-5F7076CAC952}" type="slidenum">
              <a:rPr lang="en-US" smtClean="0"/>
              <a:t>7</a:t>
            </a:fld>
            <a:endParaRPr lang="en-US" dirty="0"/>
          </a:p>
        </p:txBody>
      </p:sp>
    </p:spTree>
    <p:extLst>
      <p:ext uri="{BB962C8B-B14F-4D97-AF65-F5344CB8AC3E}">
        <p14:creationId xmlns:p14="http://schemas.microsoft.com/office/powerpoint/2010/main" val="19970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057400" y="2647950"/>
            <a:ext cx="5029200" cy="781050"/>
          </a:xfrm>
        </p:spPr>
        <p:txBody>
          <a:bodyPr>
            <a:noAutofit/>
          </a:bodyPr>
          <a:lstStyle/>
          <a:p>
            <a:pPr algn="ct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Window Washing Plan Requirements</a:t>
            </a:r>
            <a:endParaRPr lang="en-US" sz="4800" b="1"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0392EEB1-8550-4CCE-8B5D-40AC81DAE8AF}"/>
              </a:ext>
            </a:extLst>
          </p:cNvPr>
          <p:cNvSpPr>
            <a:spLocks noGrp="1"/>
          </p:cNvSpPr>
          <p:nvPr>
            <p:ph type="sldNum" sz="quarter" idx="12"/>
          </p:nvPr>
        </p:nvSpPr>
        <p:spPr>
          <a:xfrm>
            <a:off x="6583680" y="6377940"/>
            <a:ext cx="2103120" cy="184666"/>
          </a:xfrm>
        </p:spPr>
        <p:txBody>
          <a:bodyPr/>
          <a:lstStyle/>
          <a:p>
            <a:fld id="{6315554C-9387-4378-80C2-5F7076CAC952}" type="slidenum">
              <a:rPr lang="en-US" sz="1200" smtClean="0">
                <a:solidFill>
                  <a:prstClr val="black">
                    <a:tint val="75000"/>
                  </a:prstClr>
                </a:solidFill>
              </a:rPr>
              <a:pPr/>
              <a:t>8</a:t>
            </a:fld>
            <a:endParaRPr lang="en-US" sz="1200" dirty="0">
              <a:solidFill>
                <a:prstClr val="black">
                  <a:tint val="75000"/>
                </a:prstClr>
              </a:solidFill>
            </a:endParaRPr>
          </a:p>
        </p:txBody>
      </p:sp>
    </p:spTree>
    <p:extLst>
      <p:ext uri="{BB962C8B-B14F-4D97-AF65-F5344CB8AC3E}">
        <p14:creationId xmlns:p14="http://schemas.microsoft.com/office/powerpoint/2010/main" val="135942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3"/>
          <p:cNvSpPr txBox="1">
            <a:spLocks/>
          </p:cNvSpPr>
          <p:nvPr/>
        </p:nvSpPr>
        <p:spPr>
          <a:xfrm>
            <a:off x="1171100" y="1562100"/>
            <a:ext cx="6801800" cy="37338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Calibri"/>
                <a:cs typeface="Calibri"/>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Calibri"/>
                <a:cs typeface="Calibri"/>
                <a:sym typeface="Calibri"/>
              </a:rPr>
              <a:t>Questions?</a:t>
            </a:r>
          </a:p>
        </p:txBody>
      </p:sp>
      <p:sp>
        <p:nvSpPr>
          <p:cNvPr id="2" name="Slide Number Placeholder 1">
            <a:extLst>
              <a:ext uri="{FF2B5EF4-FFF2-40B4-BE49-F238E27FC236}">
                <a16:creationId xmlns:a16="http://schemas.microsoft.com/office/drawing/2014/main" id="{8DD4E1EE-3935-496C-AC3F-EFC79867C4DA}"/>
              </a:ext>
            </a:extLst>
          </p:cNvPr>
          <p:cNvSpPr>
            <a:spLocks noGrp="1"/>
          </p:cNvSpPr>
          <p:nvPr>
            <p:ph type="sldNum" sz="quarter" idx="12"/>
          </p:nvPr>
        </p:nvSpPr>
        <p:spPr/>
        <p:txBody>
          <a:bodyPr/>
          <a:lstStyle/>
          <a:p>
            <a:fld id="{6315554C-9387-4378-80C2-5F7076CAC952}" type="slidenum">
              <a:rPr lang="en-US" smtClean="0"/>
              <a:t>9</a:t>
            </a:fld>
            <a:endParaRPr lang="en-US" dirty="0"/>
          </a:p>
        </p:txBody>
      </p:sp>
    </p:spTree>
    <p:extLst>
      <p:ext uri="{BB962C8B-B14F-4D97-AF65-F5344CB8AC3E}">
        <p14:creationId xmlns:p14="http://schemas.microsoft.com/office/powerpoint/2010/main" val="305074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445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 B+P Template-cu-powerpoint-template-010915 - Copy">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85394</TotalTime>
  <Words>1353</Words>
  <Application>Microsoft Office PowerPoint</Application>
  <PresentationFormat>On-screen Show (4:3)</PresentationFormat>
  <Paragraphs>207</Paragraphs>
  <Slides>27</Slides>
  <Notes>23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Georgia</vt:lpstr>
      <vt:lpstr>Helvetica</vt:lpstr>
      <vt:lpstr>Times</vt:lpstr>
      <vt:lpstr>Times New Roman</vt:lpstr>
      <vt:lpstr>Office Theme</vt:lpstr>
      <vt:lpstr>2_Office Theme</vt:lpstr>
      <vt:lpstr>New B+P Template-cu-powerpoint-template-010915 - Copy</vt:lpstr>
      <vt:lpstr>1_Office Theme</vt:lpstr>
      <vt:lpstr>PowerPoint Presentation</vt:lpstr>
      <vt:lpstr>Today’s Agenda</vt:lpstr>
      <vt:lpstr>PowerPoint Presentation</vt:lpstr>
      <vt:lpstr>eBuilder Notification  Settings/Const Update Reminder</vt:lpstr>
      <vt:lpstr>PowerPoint Presentation</vt:lpstr>
      <vt:lpstr>eBuilder Process Attachments</vt:lpstr>
      <vt:lpstr>PowerPoint Presentation</vt:lpstr>
      <vt:lpstr>Window Washing Plan Requirements</vt:lpstr>
      <vt:lpstr>PowerPoint Presentation</vt:lpstr>
      <vt:lpstr>Filters in Air Handlers</vt:lpstr>
      <vt:lpstr>Questions?</vt:lpstr>
      <vt:lpstr>Code Refresher</vt:lpstr>
      <vt:lpstr>PowerPoint Presentation</vt:lpstr>
      <vt:lpstr>Refresher on Authority Having Jurisdiction</vt:lpstr>
      <vt:lpstr>Refresher on Authority Having Jurisdiction Continued</vt:lpstr>
      <vt:lpstr>City of Ithaca AHJ’s for Uniform Code</vt:lpstr>
      <vt:lpstr>Town of Ithaca AHJ for Uniform Code</vt:lpstr>
      <vt:lpstr>SUNY/SUCF Code Enforcement Official</vt:lpstr>
      <vt:lpstr>NYS Variances</vt:lpstr>
      <vt:lpstr>City of Ithaca AHJ meetings</vt:lpstr>
      <vt:lpstr>Town of Ithaca AHJ meetings</vt:lpstr>
      <vt:lpstr>Other Responsible Parties in the City of Ithaca</vt:lpstr>
      <vt:lpstr>Other AHJs for Uniform Code</vt:lpstr>
      <vt:lpstr>Building Code Program Manager</vt:lpstr>
      <vt:lpstr>Code Questions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Thompson</dc:creator>
  <cp:lastModifiedBy>Taylor Thompson</cp:lastModifiedBy>
  <cp:revision>254</cp:revision>
  <dcterms:created xsi:type="dcterms:W3CDTF">2020-02-13T14:27:06Z</dcterms:created>
  <dcterms:modified xsi:type="dcterms:W3CDTF">2022-02-28T17:23:26Z</dcterms:modified>
</cp:coreProperties>
</file>