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4" r:id="rId3"/>
    <p:sldId id="332" r:id="rId4"/>
    <p:sldId id="334" r:id="rId5"/>
    <p:sldId id="333" r:id="rId6"/>
    <p:sldId id="328" r:id="rId7"/>
    <p:sldId id="336" r:id="rId8"/>
    <p:sldId id="335" r:id="rId9"/>
    <p:sldId id="319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2" autoAdjust="0"/>
    <p:restoredTop sz="96395" autoAdjust="0"/>
  </p:normalViewPr>
  <p:slideViewPr>
    <p:cSldViewPr snapToGrid="0">
      <p:cViewPr varScale="1">
        <p:scale>
          <a:sx n="97" d="100"/>
          <a:sy n="97" d="100"/>
        </p:scale>
        <p:origin x="102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da2/daLanding.aspx?QS=b7947a011d614ae09e23e0a968dc107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How to Use the E-Mail In Folder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40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E-Builder Active Projects – Documents Module – 00 E-Mail In folder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E6B36-CD00-4A85-8C0C-6D6F56B9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2279655"/>
            <a:ext cx="12131056" cy="3652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F2E8A-0EAE-4238-B1D6-8C046370DF58}"/>
              </a:ext>
            </a:extLst>
          </p:cNvPr>
          <p:cNvSpPr txBox="1"/>
          <p:nvPr/>
        </p:nvSpPr>
        <p:spPr>
          <a:xfrm>
            <a:off x="5780015" y="4879305"/>
            <a:ext cx="4487107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Email Address link to copy 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E099-F5C6-4288-8401-DF1F97F36CC6}"/>
              </a:ext>
            </a:extLst>
          </p:cNvPr>
          <p:cNvSpPr/>
          <p:nvPr/>
        </p:nvSpPr>
        <p:spPr>
          <a:xfrm>
            <a:off x="6916615" y="3892492"/>
            <a:ext cx="700589" cy="303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DBE2D-1CDE-416B-9481-0B214C8FF979}"/>
              </a:ext>
            </a:extLst>
          </p:cNvPr>
          <p:cNvSpPr/>
          <p:nvPr/>
        </p:nvSpPr>
        <p:spPr>
          <a:xfrm>
            <a:off x="879230" y="4575732"/>
            <a:ext cx="1371601" cy="303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How to Use the E-Mail In Folder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Outlook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00C78-A76E-4E5F-BC26-7885BB59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9" y="2038350"/>
            <a:ext cx="11801475" cy="481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D8835-4DF0-4004-8E0C-7F19178091D9}"/>
              </a:ext>
            </a:extLst>
          </p:cNvPr>
          <p:cNvSpPr txBox="1"/>
          <p:nvPr/>
        </p:nvSpPr>
        <p:spPr>
          <a:xfrm>
            <a:off x="5104374" y="4697811"/>
            <a:ext cx="6569765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to paste it into the </a:t>
            </a:r>
            <a:r>
              <a:rPr lang="en-US" b="1" dirty="0"/>
              <a:t>To</a:t>
            </a:r>
            <a:r>
              <a:rPr lang="en-US" dirty="0"/>
              <a:t> line of a new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it as new Contact in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it whatever you like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it to </a:t>
            </a:r>
            <a:r>
              <a:rPr lang="en-US" b="1" dirty="0"/>
              <a:t>forward</a:t>
            </a:r>
            <a:r>
              <a:rPr lang="en-US" dirty="0"/>
              <a:t> or </a:t>
            </a:r>
            <a:r>
              <a:rPr lang="en-US" b="1" dirty="0"/>
              <a:t>cc</a:t>
            </a:r>
            <a:r>
              <a:rPr lang="en-US" dirty="0"/>
              <a:t> emails to the project at anytime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it to others to use for same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Msg file and attached documents are saved as separate documents in the 00 E-Mail In folder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F00FC-8A2A-4E17-89A1-A6944B3FB72D}"/>
              </a:ext>
            </a:extLst>
          </p:cNvPr>
          <p:cNvSpPr/>
          <p:nvPr/>
        </p:nvSpPr>
        <p:spPr>
          <a:xfrm>
            <a:off x="2147034" y="4192398"/>
            <a:ext cx="3369183" cy="451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EDDFD-690D-4C24-A224-AD5A5995C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22" y="1511242"/>
            <a:ext cx="3460235" cy="26811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43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How to Use the E-Mail In Folder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Outlook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D8835-4DF0-4004-8E0C-7F19178091D9}"/>
              </a:ext>
            </a:extLst>
          </p:cNvPr>
          <p:cNvSpPr txBox="1"/>
          <p:nvPr/>
        </p:nvSpPr>
        <p:spPr>
          <a:xfrm>
            <a:off x="7848600" y="2097248"/>
            <a:ext cx="3637936" cy="369331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Sender will receive an email notification from e-Builder regarding the success or failure of the upload of the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Msg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Attached Documents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band – successful</a:t>
            </a:r>
          </a:p>
          <a:p>
            <a:pPr lvl="1"/>
            <a:r>
              <a:rPr lang="en-US" dirty="0"/>
              <a:t>(as see here)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band – will show fail </a:t>
            </a:r>
            <a:r>
              <a:rPr lang="en-US"/>
              <a:t>&amp; reason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7852B-C8D1-417F-A182-8C11A61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3" y="2097248"/>
            <a:ext cx="71628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E-Mail In Feature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45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E-Builder Active Projects – Documents Module – 00 E-Mail In folder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17A15-13A2-49BA-971D-B96C46E34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0342"/>
            <a:ext cx="12192000" cy="4364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D8835-4DF0-4004-8E0C-7F19178091D9}"/>
              </a:ext>
            </a:extLst>
          </p:cNvPr>
          <p:cNvSpPr txBox="1"/>
          <p:nvPr/>
        </p:nvSpPr>
        <p:spPr>
          <a:xfrm>
            <a:off x="4692743" y="5657671"/>
            <a:ext cx="6569765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Msg file and attached documents are saved as separate documents in the 00 E-Mail In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  permissions have been updated – may now move/copy/delete files in this folder as needed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4D627-DD7E-4F57-9D45-8157A691B3CB}"/>
              </a:ext>
            </a:extLst>
          </p:cNvPr>
          <p:cNvSpPr/>
          <p:nvPr/>
        </p:nvSpPr>
        <p:spPr>
          <a:xfrm>
            <a:off x="3482010" y="4455483"/>
            <a:ext cx="8570448" cy="1002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4650658" y="424934"/>
            <a:ext cx="7023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Project Details-Custom Fields Glossary REVISED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413AE95-ABAE-4FBE-BECE-92B4DE20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02431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Revised 1.15.2022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Changes mostly related to a new eB role: </a:t>
            </a:r>
            <a:r>
              <a:rPr lang="en-US" sz="2400" b="1" dirty="0"/>
              <a:t>Project Advocate</a:t>
            </a:r>
          </a:p>
          <a:p>
            <a:pPr lvl="1"/>
            <a:r>
              <a:rPr lang="en-US" sz="2200" dirty="0"/>
              <a:t>Role needed for Planned project; capital planning &amp; project pre-planning activities</a:t>
            </a:r>
          </a:p>
          <a:p>
            <a:pPr lvl="1"/>
            <a:r>
              <a:rPr lang="en-US" sz="2200" dirty="0"/>
              <a:t>A college/unit user assigned while project is in “Planned” status</a:t>
            </a:r>
          </a:p>
          <a:p>
            <a:pPr lvl="1"/>
            <a:r>
              <a:rPr lang="en-US" sz="2200" dirty="0"/>
              <a:t>Role will have edit permission on some fields of project details page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Available in e-Builder Resources:</a:t>
            </a:r>
          </a:p>
          <a:p>
            <a:pPr marL="457200" lvl="1" indent="0">
              <a:buNone/>
            </a:pPr>
            <a:r>
              <a:rPr lang="en-US" sz="2400" dirty="0"/>
              <a:t>  </a:t>
            </a:r>
            <a:r>
              <a:rPr lang="en-US" sz="2400" dirty="0">
                <a:hlinkClick r:id="rId3"/>
              </a:rPr>
              <a:t>Documents\User Resources\A Glossary of Project Details Fields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C2811-5DD1-44EC-B0EC-7D4A677E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8" y="1809749"/>
            <a:ext cx="8368231" cy="38761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4650658" y="424934"/>
            <a:ext cx="7023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Bid Preparation Process</a:t>
            </a:r>
          </a:p>
          <a:p>
            <a:pPr algn="ctr"/>
            <a:r>
              <a:rPr lang="en-US" sz="2800" b="1" dirty="0"/>
              <a:t>REVISED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413AE95-ABAE-4FBE-BECE-92B4DE20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1" y="2193925"/>
            <a:ext cx="3221801" cy="4024313"/>
          </a:xfrm>
        </p:spPr>
        <p:txBody>
          <a:bodyPr>
            <a:normAutofit/>
          </a:bodyPr>
          <a:lstStyle/>
          <a:p>
            <a:r>
              <a:rPr lang="en-US" sz="2400" b="1" dirty="0"/>
              <a:t>Revised 1.21.2022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New Step Added  </a:t>
            </a:r>
            <a:br>
              <a:rPr lang="en-US" sz="2400" b="1" dirty="0"/>
            </a:br>
            <a:r>
              <a:rPr lang="en-US" sz="2400" dirty="0"/>
              <a:t>SUNY Capital Plan Administrator will upload DOB Spending Authorization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6DE51-D264-468B-901C-CA0C948CB8F5}"/>
              </a:ext>
            </a:extLst>
          </p:cNvPr>
          <p:cNvSpPr/>
          <p:nvPr/>
        </p:nvSpPr>
        <p:spPr>
          <a:xfrm>
            <a:off x="5943600" y="4196862"/>
            <a:ext cx="1641231" cy="961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4650658" y="424934"/>
            <a:ext cx="702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COMING SOON!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413AE95-ABAE-4FBE-BECE-92B4DE20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0243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New </a:t>
            </a:r>
            <a:r>
              <a:rPr lang="en-US" sz="2400" b="1" u="sng" dirty="0"/>
              <a:t>Project Activation Process (PACTV) </a:t>
            </a:r>
            <a:r>
              <a:rPr lang="en-US" sz="2400" dirty="0"/>
              <a:t>will replace PIR for Capital Projects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u="sng" dirty="0"/>
              <a:t>PAR Process</a:t>
            </a:r>
            <a:r>
              <a:rPr lang="en-US" sz="2400" dirty="0"/>
              <a:t> to be revised</a:t>
            </a:r>
          </a:p>
          <a:p>
            <a:pPr lvl="1"/>
            <a:r>
              <a:rPr lang="en-US" dirty="0"/>
              <a:t>Adding a Step between PAR Prep and Director Review that will allow Courtney Lecky, Capital Analyst, to review</a:t>
            </a:r>
          </a:p>
          <a:p>
            <a:pPr lvl="2"/>
            <a:r>
              <a:rPr lang="en-US" dirty="0"/>
              <a:t>Longview Information</a:t>
            </a:r>
          </a:p>
          <a:p>
            <a:pPr lvl="2"/>
            <a:r>
              <a:rPr lang="en-US" dirty="0"/>
              <a:t>Variance designation</a:t>
            </a:r>
          </a:p>
          <a:p>
            <a:pPr lvl="2"/>
            <a:r>
              <a:rPr lang="en-US" dirty="0"/>
              <a:t>Sources &amp; Uses Information</a:t>
            </a:r>
          </a:p>
          <a:p>
            <a:pPr lvl="2"/>
            <a:r>
              <a:rPr lang="en-US" dirty="0"/>
              <a:t>Send process back to PAR Preparation Step if corrections are warranted</a:t>
            </a:r>
          </a:p>
          <a:p>
            <a:pPr lvl="1"/>
            <a:r>
              <a:rPr lang="en-US" dirty="0"/>
              <a:t>Objective is to avoid further down-the-line changes being required after approvers have already endorsed the PAR.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5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21894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6192</TotalTime>
  <Words>377</Words>
  <Application>Microsoft Office PowerPoint</Application>
  <PresentationFormat>Widescreen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320</cp:revision>
  <cp:lastPrinted>2020-02-13T16:26:07Z</cp:lastPrinted>
  <dcterms:created xsi:type="dcterms:W3CDTF">2016-04-13T10:12:12Z</dcterms:created>
  <dcterms:modified xsi:type="dcterms:W3CDTF">2022-01-27T16:00:48Z</dcterms:modified>
</cp:coreProperties>
</file>