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438" r:id="rId5"/>
    <p:sldId id="436" r:id="rId6"/>
    <p:sldId id="441" r:id="rId7"/>
    <p:sldId id="437" r:id="rId8"/>
    <p:sldId id="439" r:id="rId9"/>
    <p:sldId id="434" r:id="rId10"/>
    <p:sldId id="44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79406" autoAdjust="0"/>
  </p:normalViewPr>
  <p:slideViewPr>
    <p:cSldViewPr>
      <p:cViewPr varScale="1">
        <p:scale>
          <a:sx n="80" d="100"/>
          <a:sy n="80" d="100"/>
        </p:scale>
        <p:origin x="3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Unless it is self pricing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7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for interest should be brief and only speak to type of project, should not be going into detail</a:t>
            </a:r>
          </a:p>
          <a:p>
            <a:r>
              <a:rPr lang="en-US" dirty="0"/>
              <a:t>Contact during the bid period for State Projects – FC mailbox should be copied on all emails</a:t>
            </a:r>
          </a:p>
          <a:p>
            <a:r>
              <a:rPr lang="en-US" dirty="0"/>
              <a:t>PM’s should remind Consultants that they are not to have contact with bidders as well</a:t>
            </a:r>
          </a:p>
          <a:p>
            <a:r>
              <a:rPr lang="en-US" dirty="0"/>
              <a:t>NOTE: Cornell Funded Projects the Low Base Bid is the awarded Contractor and</a:t>
            </a:r>
          </a:p>
          <a:p>
            <a:r>
              <a:rPr lang="en-US" dirty="0"/>
              <a:t>Scope Validation is performed with the low bidder prior to Contract Award</a:t>
            </a:r>
          </a:p>
          <a:p>
            <a:r>
              <a:rPr lang="en-US" dirty="0"/>
              <a:t>Post Bid Bulletins will be presented on in the future by 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94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Contact for interest should be brief and only speak to type of project, should not be going into detail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matter what size/amount the RFP is, FC issues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0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IDIQ is commissioning, testing,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8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facilitiescontracts@cornell.ed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84D22B-02DA-4E31-968C-1A097F33C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76400"/>
            <a:ext cx="9144000" cy="1447801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4800" dirty="0">
                <a:latin typeface="+mj-lt"/>
              </a:rPr>
              <a:t>Best Practices</a:t>
            </a:r>
          </a:p>
          <a:p>
            <a:r>
              <a:rPr lang="en-US" dirty="0">
                <a:latin typeface="+mj-lt"/>
              </a:rPr>
              <a:t>Presented by Facilities Contracts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CA235-6DDE-436B-9D31-19453E5D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SOLICITATION PERIOD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19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63AE3-8207-4C42-9A9A-BB33870794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4419600"/>
          </a:xfrm>
        </p:spPr>
        <p:txBody>
          <a:bodyPr>
            <a:normAutofit lnSpcReduction="10000"/>
          </a:bodyPr>
          <a:lstStyle/>
          <a:p>
            <a:pPr marL="309579" indent="-309579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timeframe from when a Proposal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 goes out to Contractors/Consultants until the Contract is awarded.</a:t>
            </a:r>
          </a:p>
          <a:p>
            <a:pPr marL="309579" indent="-309579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procurements have a Solicitation Period.</a:t>
            </a:r>
          </a:p>
          <a:p>
            <a:pPr marL="353004" indent="-353004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also covers th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period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the solicitation being sent out by FC Office.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0650B-D36B-4661-995E-2149E171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85800"/>
            <a:ext cx="8677656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Solicitation Period?</a:t>
            </a:r>
            <a:b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C6319F-4215-4911-93C9-CCD219E00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438400"/>
            <a:ext cx="7543800" cy="32004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j-lt"/>
              </a:rPr>
              <a:t>There should never be any contact with any Contractor or Consultant during the Solicitation Period except through the Bid Module or Facilities Contracts Mailbox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63E4C-EC27-4BC5-A97E-904B60DB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6096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Solicitation Period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B72E05-AC19-4B97-A450-3739CB742D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828800"/>
            <a:ext cx="8686800" cy="45720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Prior to Bids being issued, PM’s may contact firms to gauge interest – Best Practice is to keep a record of all contacts whether electronic or phone.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During the Bid Period the only contact with bidders is to be through FC Bid Module (or FC email if State).   FC issues all Addenda which includes RFI Logs*.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Once the Contractor is determined the PM is to conduct a Scope Validation.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Bids are not negotiated – if a Bid is high or another issue a Post Bid Bulletin will be reviewed and issued by FC.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2D9397-99FD-46B5-93B3-0213FB56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0484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Solicitation Period Processes: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Bids</a:t>
            </a:r>
          </a:p>
        </p:txBody>
      </p:sp>
    </p:spTree>
    <p:extLst>
      <p:ext uri="{BB962C8B-B14F-4D97-AF65-F5344CB8AC3E}">
        <p14:creationId xmlns:p14="http://schemas.microsoft.com/office/powerpoint/2010/main" val="18540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80B9B7-E8D2-43A0-B269-ABAC2689A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905000"/>
            <a:ext cx="8534400" cy="45720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Prior to RFP’s being issued, PM’s may contact firms to gauge interest – Best Practice is to keep a record of all contacts whether electronic or phone.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All RFP’s are issued through Facilities Contracts*.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Once the RFP has been issued, all correspondence is conducted through the FC mailbox, this includes RFI Logs.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Proposals received will be uploaded to eBuilder.</a:t>
            </a:r>
          </a:p>
          <a:p>
            <a:pPr algn="l"/>
            <a:endParaRPr lang="en-US" sz="1300" dirty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PM shall review all proposals and fees and are able to negotiate the hours/costs with the chosen Consultant.</a:t>
            </a:r>
          </a:p>
          <a:p>
            <a:pPr algn="l"/>
            <a:endParaRPr lang="en-US" sz="1300" dirty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PM shall contact all proposers to advise whether they have been awarded the project.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54B7F4-D880-4C26-987E-A821C536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6096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Solicitation Period Processes: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RFP’s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593686-C779-4D96-8219-7E8E02EA93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828800"/>
            <a:ext cx="8686800" cy="47244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IDIQ, Blanket, Self Pricing, and other processes that are conducted by PM’s should still follow the best practices.</a:t>
            </a:r>
          </a:p>
          <a:p>
            <a:pPr algn="l"/>
            <a:endParaRPr lang="en-US" sz="1700" dirty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Self Pricing and IDIQ’s – PM takes the lead however FC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must be copied on all correspondence.</a:t>
            </a:r>
          </a:p>
          <a:p>
            <a:pPr algn="l"/>
            <a:endParaRPr lang="en-US" sz="1700" dirty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Initiating a new IDIQ or Blanket via an RFP and any changes to the Contract will be through FC.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9D0527-1E88-49D1-855C-A1BC5171C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7620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Solicitation Period Processes: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7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E6A5DA-F91D-47DD-9ED1-B934AD2A0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05740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Please feel free to contact Facilities Contracts with any questions you may have at</a:t>
            </a:r>
          </a:p>
          <a:p>
            <a:r>
              <a:rPr lang="en-US" dirty="0">
                <a:latin typeface="+mj-lt"/>
                <a:hlinkClick r:id="rId2"/>
              </a:rPr>
              <a:t>facilitiescontracts@cornell.edu</a:t>
            </a:r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4F0994-53F1-4638-8103-45DCBACF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72" y="381000"/>
            <a:ext cx="9144000" cy="12943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1069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14409</TotalTime>
  <Words>525</Words>
  <Application>Microsoft Office PowerPoint</Application>
  <PresentationFormat>On-screen Show (4:3)</PresentationFormat>
  <Paragraphs>53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Times</vt:lpstr>
      <vt:lpstr>Office Theme</vt:lpstr>
      <vt:lpstr>SOLICITATION PERIOD</vt:lpstr>
      <vt:lpstr>What is the Solicitation Period? </vt:lpstr>
      <vt:lpstr>Solicitation Period Processes</vt:lpstr>
      <vt:lpstr>Solicitation Period Processes:  Bids</vt:lpstr>
      <vt:lpstr>Solicitation Period Processes:  RFP’s</vt:lpstr>
      <vt:lpstr>Solicitation Period Processes:  Other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445</cp:revision>
  <cp:lastPrinted>2019-11-12T19:43:45Z</cp:lastPrinted>
  <dcterms:created xsi:type="dcterms:W3CDTF">2014-05-07T13:58:10Z</dcterms:created>
  <dcterms:modified xsi:type="dcterms:W3CDTF">2022-01-27T16:01:28Z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