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8" r:id="rId1"/>
  </p:sldMasterIdLst>
  <p:sldIdLst>
    <p:sldId id="256" r:id="rId2"/>
    <p:sldId id="257" r:id="rId3"/>
    <p:sldId id="259" r:id="rId4"/>
    <p:sldId id="267" r:id="rId5"/>
    <p:sldId id="261" r:id="rId6"/>
    <p:sldId id="268" r:id="rId7"/>
    <p:sldId id="263" r:id="rId8"/>
    <p:sldId id="262" r:id="rId9"/>
    <p:sldId id="270" r:id="rId10"/>
    <p:sldId id="264" r:id="rId11"/>
    <p:sldId id="266" r:id="rId12"/>
    <p:sldId id="269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5" d="100"/>
          <a:sy n="65" d="100"/>
        </p:scale>
        <p:origin x="84" y="79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3BD54-29B9-3D42-B178-776ED395AA85}" type="datetimeFigureOut">
              <a:rPr lang="en-US" smtClean="0"/>
              <a:pPr/>
              <a:t>1/26/2022</a:t>
            </a:fld>
            <a:endParaRPr lang="en-US" sz="140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3423-611C-6944-BA94-F2572F362413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50674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3BD54-29B9-3D42-B178-776ED395AA85}" type="datetimeFigureOut">
              <a:rPr lang="en-US" smtClean="0"/>
              <a:t>1/26/2022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3423-611C-6944-BA94-F2572F362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5389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3BD54-29B9-3D42-B178-776ED395AA85}" type="datetimeFigureOut">
              <a:rPr lang="en-US" smtClean="0"/>
              <a:t>1/26/2022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3423-611C-6944-BA94-F2572F362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8785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3BD54-29B9-3D42-B178-776ED395AA85}" type="datetimeFigureOut">
              <a:rPr lang="en-US" smtClean="0"/>
              <a:t>1/26/2022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3423-611C-6944-BA94-F2572F362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3781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3BD54-29B9-3D42-B178-776ED395AA85}" type="datetimeFigureOut">
              <a:rPr lang="en-US" smtClean="0"/>
              <a:t>1/26/2022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3423-611C-6944-BA94-F2572F362413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97740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3BD54-29B9-3D42-B178-776ED395AA85}" type="datetimeFigureOut">
              <a:rPr lang="en-US" smtClean="0"/>
              <a:t>1/26/2022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3423-611C-6944-BA94-F2572F362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107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3BD54-29B9-3D42-B178-776ED395AA85}" type="datetimeFigureOut">
              <a:rPr lang="en-US" smtClean="0"/>
              <a:t>1/26/2022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3423-611C-6944-BA94-F2572F362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006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3BD54-29B9-3D42-B178-776ED395AA85}" type="datetimeFigureOut">
              <a:rPr lang="en-US" smtClean="0"/>
              <a:t>1/26/2022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3423-611C-6944-BA94-F2572F362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4889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3BD54-29B9-3D42-B178-776ED395AA85}" type="datetimeFigureOut">
              <a:rPr lang="en-US" smtClean="0"/>
              <a:t>1/26/2022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3423-611C-6944-BA94-F2572F362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667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73C3BD54-29B9-3D42-B178-776ED395AA85}" type="datetimeFigureOut">
              <a:rPr lang="en-US" smtClean="0"/>
              <a:t>1/26/2022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6BB3423-611C-6944-BA94-F2572F362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4804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3BD54-29B9-3D42-B178-776ED395AA85}" type="datetimeFigureOut">
              <a:rPr lang="en-US" smtClean="0"/>
              <a:t>1/26/2022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3423-611C-6944-BA94-F2572F362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448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73C3BD54-29B9-3D42-B178-776ED395AA85}" type="datetimeFigureOut">
              <a:rPr lang="en-US" smtClean="0"/>
              <a:pPr/>
              <a:t>1/26/2022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86BB3423-611C-6944-BA94-F2572F36241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409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rmb234@cornell.edu" TargetMode="External"/><Relationship Id="rId2" Type="http://schemas.openxmlformats.org/officeDocument/2006/relationships/hyperlink" Target="mailto:jt743@cornell.edu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4CB8F9-E42A-4C74-9A84-8119BC8BDC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5150" y="487543"/>
            <a:ext cx="4114799" cy="144655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Concrete Flatwork Construction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B3B5FAA-A311-4BB0-AFFD-2A38804D35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8140" y="2357222"/>
            <a:ext cx="4659092" cy="3188586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System Font Regular"/>
              <a:buChar char="–"/>
            </a:pPr>
            <a:r>
              <a:rPr lang="en-US" dirty="0"/>
              <a:t>Sidewalks</a:t>
            </a:r>
          </a:p>
          <a:p>
            <a:pPr indent="-228600">
              <a:buFont typeface="System Font Regular"/>
              <a:buChar char="–"/>
            </a:pPr>
            <a:r>
              <a:rPr lang="en-US" dirty="0"/>
              <a:t>Exterior Slabs on Grade</a:t>
            </a:r>
          </a:p>
          <a:p>
            <a:pPr indent="-228600">
              <a:buFont typeface="System Font Regular"/>
              <a:buChar char="–"/>
            </a:pPr>
            <a:r>
              <a:rPr lang="en-US" dirty="0"/>
              <a:t>Concrete Pavement</a:t>
            </a:r>
          </a:p>
          <a:p>
            <a:pPr indent="-228600">
              <a:buFont typeface="System Font Regular"/>
              <a:buChar char="–"/>
            </a:pPr>
            <a:endParaRPr lang="en-US" dirty="0"/>
          </a:p>
          <a:p>
            <a:r>
              <a:rPr lang="en-US" dirty="0"/>
              <a:t>	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5FEB2E5-5C70-4D03-B34D-A0F9EBE00046}"/>
              </a:ext>
            </a:extLst>
          </p:cNvPr>
          <p:cNvSpPr txBox="1"/>
          <p:nvPr/>
        </p:nvSpPr>
        <p:spPr>
          <a:xfrm>
            <a:off x="271778" y="5307146"/>
            <a:ext cx="45628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Presented by:    	Jim Tofte with Rob Murray</a:t>
            </a:r>
          </a:p>
          <a:p>
            <a:r>
              <a:rPr lang="en-US" dirty="0"/>
              <a:t>				Facilities Engineering 					Architectural Civil Section</a:t>
            </a:r>
          </a:p>
        </p:txBody>
      </p:sp>
      <p:pic>
        <p:nvPicPr>
          <p:cNvPr id="4098" name="Picture 2" descr="Merchandising · Cornell University Brand Center">
            <a:extLst>
              <a:ext uri="{FF2B5EF4-FFF2-40B4-BE49-F238E27FC236}">
                <a16:creationId xmlns:a16="http://schemas.microsoft.com/office/drawing/2014/main" id="{5736D739-9BB7-4486-8D25-05BC9643CF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1316" y="4464994"/>
            <a:ext cx="1661945" cy="1684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9402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44DF4B-E614-4DFA-8C5B-DEDBAB0E5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427" y="122541"/>
            <a:ext cx="8267296" cy="1446550"/>
          </a:xfrm>
        </p:spPr>
        <p:txBody>
          <a:bodyPr/>
          <a:lstStyle/>
          <a:p>
            <a:r>
              <a:rPr lang="en-US" dirty="0"/>
              <a:t>Building Project Success</a:t>
            </a:r>
          </a:p>
        </p:txBody>
      </p:sp>
      <p:pic>
        <p:nvPicPr>
          <p:cNvPr id="1026" name="803F57CE-BEE6-4449-B78A-5E5E294FF46C">
            <a:extLst>
              <a:ext uri="{FF2B5EF4-FFF2-40B4-BE49-F238E27FC236}">
                <a16:creationId xmlns:a16="http://schemas.microsoft.com/office/drawing/2014/main" id="{DA30742C-04DA-4B5D-A11C-B7DC20CEAE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26" r="29283"/>
          <a:stretch/>
        </p:blipFill>
        <p:spPr bwMode="auto">
          <a:xfrm>
            <a:off x="8492848" y="1772609"/>
            <a:ext cx="3249947" cy="4343114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6D2171B6-58B9-4601-ACB6-6C91A1C0EEF4">
            <a:extLst>
              <a:ext uri="{FF2B5EF4-FFF2-40B4-BE49-F238E27FC236}">
                <a16:creationId xmlns:a16="http://schemas.microsoft.com/office/drawing/2014/main" id="{645575BF-0469-4C48-A811-746B7A7760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0927" y="3425853"/>
            <a:ext cx="2017403" cy="2689870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B3FE82BE-5C19-422E-BFF4-076F7CC35292">
            <a:extLst>
              <a:ext uri="{FF2B5EF4-FFF2-40B4-BE49-F238E27FC236}">
                <a16:creationId xmlns:a16="http://schemas.microsoft.com/office/drawing/2014/main" id="{CBA5DFC3-91FB-4DC6-AAD2-39E9D4DB00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002" y="4255570"/>
            <a:ext cx="2480204" cy="1860153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FC57EA77-E2DD-4A98-AEF1-6E41FCA0ACE1}"/>
              </a:ext>
            </a:extLst>
          </p:cNvPr>
          <p:cNvSpPr txBox="1"/>
          <p:nvPr/>
        </p:nvSpPr>
        <p:spPr>
          <a:xfrm>
            <a:off x="11694160" y="6488668"/>
            <a:ext cx="60964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RM</a:t>
            </a:r>
            <a:endParaRPr lang="en-US" dirty="0"/>
          </a:p>
        </p:txBody>
      </p:sp>
      <p:pic>
        <p:nvPicPr>
          <p:cNvPr id="3" name="8F6436B0-5264-42AF-A621-2F6D5CE8A8A0">
            <a:extLst>
              <a:ext uri="{FF2B5EF4-FFF2-40B4-BE49-F238E27FC236}">
                <a16:creationId xmlns:a16="http://schemas.microsoft.com/office/drawing/2014/main" id="{8597EB36-0D7B-4456-9069-C950B7BEE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6051" y="2676953"/>
            <a:ext cx="2579076" cy="3438770"/>
          </a:xfrm>
          <a:prstGeom prst="rect">
            <a:avLst/>
          </a:prstGeom>
          <a:noFill/>
          <a:ln w="317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Success flag - Free business icons">
            <a:extLst>
              <a:ext uri="{FF2B5EF4-FFF2-40B4-BE49-F238E27FC236}">
                <a16:creationId xmlns:a16="http://schemas.microsoft.com/office/drawing/2014/main" id="{D76DC36A-2E27-4D14-8433-BDA0A9F7F0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49265">
            <a:off x="9884818" y="1645616"/>
            <a:ext cx="1599813" cy="1599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2860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uppy with hot compress bag on its head">
            <a:extLst>
              <a:ext uri="{FF2B5EF4-FFF2-40B4-BE49-F238E27FC236}">
                <a16:creationId xmlns:a16="http://schemas.microsoft.com/office/drawing/2014/main" id="{1C93F534-1000-41C7-B5F2-F2C7ED36F7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236" r="14200"/>
          <a:stretch/>
        </p:blipFill>
        <p:spPr>
          <a:xfrm>
            <a:off x="6676268" y="916387"/>
            <a:ext cx="5515732" cy="542883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544DF4B-E614-4DFA-8C5B-DEDBAB0E5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984" y="109137"/>
            <a:ext cx="8053147" cy="1446550"/>
          </a:xfrm>
        </p:spPr>
        <p:txBody>
          <a:bodyPr>
            <a:normAutofit/>
          </a:bodyPr>
          <a:lstStyle/>
          <a:p>
            <a:r>
              <a:rPr lang="en-US" dirty="0"/>
              <a:t>What keeps us up at night 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552868-ED87-499C-B2AD-B0AED8D8CB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645" y="1555687"/>
            <a:ext cx="6297102" cy="4947161"/>
          </a:xfrm>
        </p:spPr>
        <p:txBody>
          <a:bodyPr>
            <a:normAutofit/>
          </a:bodyPr>
          <a:lstStyle/>
          <a:p>
            <a:pPr marL="457200" lvl="1" indent="0">
              <a:lnSpc>
                <a:spcPct val="90000"/>
              </a:lnSpc>
              <a:buNone/>
            </a:pPr>
            <a:endParaRPr lang="en-US" sz="1400" dirty="0"/>
          </a:p>
          <a:p>
            <a:pPr lvl="2">
              <a:lnSpc>
                <a:spcPct val="90000"/>
              </a:lnSpc>
            </a:pPr>
            <a:r>
              <a:rPr lang="en-US" dirty="0"/>
              <a:t>Neighbors Dog!</a:t>
            </a:r>
          </a:p>
          <a:p>
            <a:pPr lvl="2">
              <a:lnSpc>
                <a:spcPct val="90000"/>
              </a:lnSpc>
            </a:pPr>
            <a:endParaRPr lang="en-US" dirty="0"/>
          </a:p>
          <a:p>
            <a:pPr lvl="2">
              <a:lnSpc>
                <a:spcPct val="90000"/>
              </a:lnSpc>
            </a:pPr>
            <a:r>
              <a:rPr lang="en-US" dirty="0"/>
              <a:t>Poor Communication!</a:t>
            </a:r>
          </a:p>
          <a:p>
            <a:pPr marL="384048" lvl="2" indent="0">
              <a:lnSpc>
                <a:spcPct val="90000"/>
              </a:lnSpc>
              <a:buNone/>
            </a:pPr>
            <a:endParaRPr lang="en-US" dirty="0"/>
          </a:p>
          <a:p>
            <a:pPr lvl="2">
              <a:lnSpc>
                <a:spcPct val="90000"/>
              </a:lnSpc>
            </a:pPr>
            <a:r>
              <a:rPr lang="en-US" dirty="0"/>
              <a:t>Curing Supplies not on site!</a:t>
            </a:r>
          </a:p>
          <a:p>
            <a:pPr lvl="2">
              <a:lnSpc>
                <a:spcPct val="90000"/>
              </a:lnSpc>
            </a:pPr>
            <a:endParaRPr lang="en-US" dirty="0"/>
          </a:p>
          <a:p>
            <a:pPr lvl="2">
              <a:lnSpc>
                <a:spcPct val="90000"/>
              </a:lnSpc>
            </a:pPr>
            <a:r>
              <a:rPr lang="en-US" dirty="0"/>
              <a:t>Not enough hoses, water source not available!</a:t>
            </a:r>
          </a:p>
          <a:p>
            <a:pPr lvl="2">
              <a:lnSpc>
                <a:spcPct val="90000"/>
              </a:lnSpc>
            </a:pPr>
            <a:endParaRPr lang="en-US" dirty="0"/>
          </a:p>
          <a:p>
            <a:pPr lvl="2">
              <a:lnSpc>
                <a:spcPct val="90000"/>
              </a:lnSpc>
            </a:pPr>
            <a:r>
              <a:rPr lang="en-US" dirty="0"/>
              <a:t>Not getting cure on same day!   It is possible !</a:t>
            </a:r>
          </a:p>
          <a:p>
            <a:pPr lvl="2">
              <a:lnSpc>
                <a:spcPct val="90000"/>
              </a:lnSpc>
            </a:pPr>
            <a:endParaRPr lang="en-US" dirty="0"/>
          </a:p>
          <a:p>
            <a:pPr lvl="2">
              <a:lnSpc>
                <a:spcPct val="90000"/>
              </a:lnSpc>
            </a:pPr>
            <a:r>
              <a:rPr lang="en-US" dirty="0"/>
              <a:t>Letting pour dry out so you can saw cut it!  What?</a:t>
            </a:r>
          </a:p>
          <a:p>
            <a:pPr lvl="2">
              <a:lnSpc>
                <a:spcPct val="90000"/>
              </a:lnSpc>
            </a:pPr>
            <a:endParaRPr lang="en-US" dirty="0"/>
          </a:p>
          <a:p>
            <a:pPr lvl="2">
              <a:lnSpc>
                <a:spcPct val="90000"/>
              </a:lnSpc>
            </a:pPr>
            <a:r>
              <a:rPr lang="en-US" dirty="0"/>
              <a:t>Proper curing “not always” a priority for contractors, so it seems.  </a:t>
            </a:r>
          </a:p>
          <a:p>
            <a:pPr marL="384048" lvl="2" indent="0">
              <a:lnSpc>
                <a:spcPct val="90000"/>
              </a:lnSpc>
              <a:buNone/>
            </a:pPr>
            <a:r>
              <a:rPr lang="en-US" dirty="0"/>
              <a:t>	We have Improved! Kudos!</a:t>
            </a:r>
          </a:p>
          <a:p>
            <a:pPr lvl="2">
              <a:lnSpc>
                <a:spcPct val="90000"/>
              </a:lnSpc>
            </a:pPr>
            <a:endParaRPr lang="en-US" dirty="0"/>
          </a:p>
          <a:p>
            <a:pPr marL="384048" lvl="2" indent="0">
              <a:lnSpc>
                <a:spcPct val="90000"/>
              </a:lnSpc>
              <a:buNone/>
            </a:pPr>
            <a:r>
              <a:rPr lang="en-US" b="1" dirty="0"/>
              <a:t>“Cost of Propper Curing is in our Bids, lets make sure it is getting done!”</a:t>
            </a:r>
          </a:p>
          <a:p>
            <a:pPr marL="457200" lvl="1" indent="0">
              <a:lnSpc>
                <a:spcPct val="90000"/>
              </a:lnSpc>
              <a:buNone/>
            </a:pPr>
            <a:endParaRPr lang="en-US" sz="1300" dirty="0"/>
          </a:p>
        </p:txBody>
      </p:sp>
    </p:spTree>
    <p:extLst>
      <p:ext uri="{BB962C8B-B14F-4D97-AF65-F5344CB8AC3E}">
        <p14:creationId xmlns:p14="http://schemas.microsoft.com/office/powerpoint/2010/main" val="22731878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44DF4B-E614-4DFA-8C5B-DEDBAB0E5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2347" y="0"/>
            <a:ext cx="9092035" cy="1446550"/>
          </a:xfrm>
        </p:spPr>
        <p:txBody>
          <a:bodyPr>
            <a:normAutofit/>
          </a:bodyPr>
          <a:lstStyle/>
          <a:p>
            <a:r>
              <a:rPr lang="en-US" b="1" dirty="0"/>
              <a:t>Engage Facilities Engineering (FE):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552868-ED87-499C-B2AD-B0AED8D8CB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6612" y="2190895"/>
            <a:ext cx="5754936" cy="3603415"/>
          </a:xfrm>
        </p:spPr>
        <p:txBody>
          <a:bodyPr>
            <a:normAutofit fontScale="92500" lnSpcReduction="10000"/>
          </a:bodyPr>
          <a:lstStyle/>
          <a:p>
            <a:pPr lvl="2">
              <a:lnSpc>
                <a:spcPct val="90000"/>
              </a:lnSpc>
            </a:pPr>
            <a:r>
              <a:rPr lang="en-US" sz="1900" b="1" i="1" dirty="0"/>
              <a:t>FE is here to Help.   Campus Stewardship.</a:t>
            </a:r>
          </a:p>
          <a:p>
            <a:pPr lvl="2">
              <a:lnSpc>
                <a:spcPct val="90000"/>
              </a:lnSpc>
            </a:pPr>
            <a:endParaRPr lang="en-US" sz="1900" b="1" i="1" dirty="0"/>
          </a:p>
          <a:p>
            <a:pPr lvl="2">
              <a:lnSpc>
                <a:spcPct val="90000"/>
              </a:lnSpc>
            </a:pPr>
            <a:r>
              <a:rPr lang="en-US" sz="1900" b="1" i="1" dirty="0"/>
              <a:t>Engage FE early in the design process.</a:t>
            </a:r>
          </a:p>
          <a:p>
            <a:pPr marL="384048" lvl="2" indent="0">
              <a:lnSpc>
                <a:spcPct val="90000"/>
              </a:lnSpc>
              <a:buNone/>
            </a:pPr>
            <a:endParaRPr lang="en-US" sz="1900" b="1" i="1" dirty="0"/>
          </a:p>
          <a:p>
            <a:pPr lvl="2">
              <a:lnSpc>
                <a:spcPct val="90000"/>
              </a:lnSpc>
            </a:pPr>
            <a:r>
              <a:rPr lang="en-US" sz="1900" b="1" i="1" dirty="0"/>
              <a:t>Encourage consultants to reach out to FE with any questions regarding our Design and Construction Standards.</a:t>
            </a:r>
          </a:p>
          <a:p>
            <a:pPr lvl="2">
              <a:lnSpc>
                <a:spcPct val="90000"/>
              </a:lnSpc>
            </a:pPr>
            <a:endParaRPr lang="en-US" sz="1900" b="1" i="1" dirty="0"/>
          </a:p>
          <a:p>
            <a:pPr lvl="2">
              <a:lnSpc>
                <a:spcPct val="90000"/>
              </a:lnSpc>
            </a:pPr>
            <a:r>
              <a:rPr lang="en-US" sz="1900" b="1" i="1" dirty="0"/>
              <a:t>Please invite us to pre-placement meetings.</a:t>
            </a:r>
          </a:p>
          <a:p>
            <a:pPr lvl="2">
              <a:lnSpc>
                <a:spcPct val="90000"/>
              </a:lnSpc>
            </a:pPr>
            <a:endParaRPr lang="en-US" sz="1900" b="1" i="1" dirty="0"/>
          </a:p>
          <a:p>
            <a:pPr lvl="2">
              <a:lnSpc>
                <a:spcPct val="90000"/>
              </a:lnSpc>
            </a:pPr>
            <a:r>
              <a:rPr lang="en-US" sz="1900" b="1" i="1" dirty="0"/>
              <a:t>Consider engaging FE more actively in your project. </a:t>
            </a:r>
          </a:p>
          <a:p>
            <a:pPr marL="384048" lvl="2" indent="0">
              <a:lnSpc>
                <a:spcPct val="90000"/>
              </a:lnSpc>
              <a:buNone/>
            </a:pPr>
            <a:r>
              <a:rPr lang="en-US" sz="1900" i="1" dirty="0"/>
              <a:t>   (Great examples: Statler, NCRE, West Ave, Feeney Way)</a:t>
            </a:r>
          </a:p>
          <a:p>
            <a:pPr lvl="2">
              <a:lnSpc>
                <a:spcPct val="90000"/>
              </a:lnSpc>
            </a:pPr>
            <a:endParaRPr lang="en-US" sz="1300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90FCC53-7363-4290-8AD8-FBA97E3F1C98}"/>
              </a:ext>
            </a:extLst>
          </p:cNvPr>
          <p:cNvSpPr txBox="1">
            <a:spLocks/>
          </p:cNvSpPr>
          <p:nvPr/>
        </p:nvSpPr>
        <p:spPr>
          <a:xfrm>
            <a:off x="5998676" y="2190895"/>
            <a:ext cx="5561953" cy="4200574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Font typeface="Calibri" pitchFamily="34" charset="0"/>
              <a:buNone/>
            </a:pPr>
            <a:r>
              <a:rPr lang="en-US" u="sng" dirty="0"/>
              <a:t>FE -  Architectural and Civil Section:</a:t>
            </a:r>
          </a:p>
          <a:p>
            <a:pPr marL="457200" lvl="1" indent="0">
              <a:buFont typeface="Calibri" pitchFamily="34" charset="0"/>
              <a:buNone/>
            </a:pPr>
            <a:endParaRPr lang="en-US" u="sng" dirty="0"/>
          </a:p>
          <a:p>
            <a:pPr marL="457200" lvl="1" indent="0">
              <a:buFont typeface="Calibri" pitchFamily="34" charset="0"/>
              <a:buNone/>
            </a:pPr>
            <a:r>
              <a:rPr lang="en-US" dirty="0"/>
              <a:t>Flatwork Concrete/ Sidewalks / Pavements</a:t>
            </a:r>
          </a:p>
          <a:p>
            <a:pPr marL="457200" lvl="1" indent="0">
              <a:buFont typeface="Calibri" pitchFamily="34" charset="0"/>
              <a:buNone/>
            </a:pPr>
            <a:r>
              <a:rPr lang="en-US" dirty="0"/>
              <a:t>	Jim Tofte </a:t>
            </a:r>
            <a:r>
              <a:rPr lang="en-US" dirty="0">
                <a:hlinkClick r:id="rId2"/>
              </a:rPr>
              <a:t>jt743@cornell.edu</a:t>
            </a:r>
            <a:endParaRPr lang="en-US" dirty="0"/>
          </a:p>
          <a:p>
            <a:pPr marL="457200" lvl="1" indent="0">
              <a:buFont typeface="Calibri" pitchFamily="34" charset="0"/>
              <a:buNone/>
            </a:pPr>
            <a:r>
              <a:rPr lang="en-US" dirty="0"/>
              <a:t>	</a:t>
            </a:r>
          </a:p>
          <a:p>
            <a:pPr marL="457200" lvl="1" indent="0">
              <a:buFont typeface="Calibri" pitchFamily="34" charset="0"/>
              <a:buNone/>
            </a:pPr>
            <a:r>
              <a:rPr lang="en-US" dirty="0"/>
              <a:t>Structural Engineering / Bridges / Building Systems</a:t>
            </a:r>
          </a:p>
          <a:p>
            <a:pPr marL="457200" lvl="1" indent="0">
              <a:buFont typeface="Calibri" pitchFamily="34" charset="0"/>
              <a:buNone/>
            </a:pPr>
            <a:r>
              <a:rPr lang="en-US" dirty="0"/>
              <a:t>	Rob Murray </a:t>
            </a:r>
            <a:r>
              <a:rPr lang="en-US" dirty="0">
                <a:hlinkClick r:id="rId3"/>
              </a:rPr>
              <a:t>rmb234@cornell.edu</a:t>
            </a:r>
            <a:endParaRPr lang="en-US" dirty="0"/>
          </a:p>
          <a:p>
            <a:pPr marL="457200" lvl="1" indent="0">
              <a:buFont typeface="Calibri" pitchFamily="34" charset="0"/>
              <a:buNone/>
            </a:pPr>
            <a:endParaRPr lang="en-US" sz="1300" dirty="0"/>
          </a:p>
          <a:p>
            <a:pPr marL="457200" lvl="1" indent="0">
              <a:buFont typeface="Calibri" pitchFamily="34" charset="0"/>
              <a:buNone/>
            </a:pPr>
            <a:r>
              <a:rPr lang="en-US" sz="1300" dirty="0"/>
              <a:t>	</a:t>
            </a:r>
          </a:p>
          <a:p>
            <a:pPr lvl="2"/>
            <a:endParaRPr lang="en-US" sz="1300" dirty="0"/>
          </a:p>
        </p:txBody>
      </p:sp>
    </p:spTree>
    <p:extLst>
      <p:ext uri="{BB962C8B-B14F-4D97-AF65-F5344CB8AC3E}">
        <p14:creationId xmlns:p14="http://schemas.microsoft.com/office/powerpoint/2010/main" val="23421460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03D1A9-9316-4863-B9CE-CAB8730212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190" y="411618"/>
            <a:ext cx="8267296" cy="1446550"/>
          </a:xfrm>
        </p:spPr>
        <p:txBody>
          <a:bodyPr/>
          <a:lstStyle/>
          <a:p>
            <a:r>
              <a:rPr lang="en-US" dirty="0"/>
              <a:t>Concrete Principles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B0FC93-5594-451A-99E7-3ED2561B39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393" y="1991841"/>
            <a:ext cx="8267296" cy="4081787"/>
          </a:xfrm>
        </p:spPr>
        <p:txBody>
          <a:bodyPr>
            <a:normAutofit lnSpcReduction="10000"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Strong in Compression/Weak Tensile Strength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Water/Cement Ratio - Strength - Mixture - Admixtures - Curing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Strength &amp; Durability (Air Entrainment – Freeze/Thaw)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Thickness Slump/Air/Compressive Strength</a:t>
            </a:r>
          </a:p>
          <a:p>
            <a:pPr marL="201168" lvl="1" indent="0">
              <a:buNone/>
            </a:pP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Most Site Pavements are Not Reinforced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5” Sidewalks –regular traffic (pickup trucks, passenger vehicles)  6”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8” - trucks and buses, Major Interstates 10”-12”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Placed on Compacted Subgrade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Crack Control for Shrinkage (WWF or Fibers)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Load Transfer Dowels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Structural Slabs – Reinforced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(loading docks, crane pads, dumpster pads, poor soils, fire lanes, bridging)</a:t>
            </a:r>
          </a:p>
          <a:p>
            <a:pPr lvl="2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1028" name="Picture 4" descr="Concrete Pavement 101">
            <a:extLst>
              <a:ext uri="{FF2B5EF4-FFF2-40B4-BE49-F238E27FC236}">
                <a16:creationId xmlns:a16="http://schemas.microsoft.com/office/drawing/2014/main" id="{5CCE8C43-CAB5-4F79-A465-22D466003D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923" y="68093"/>
            <a:ext cx="2143125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Is steel stronger than concrete?- 7 points detail comparison">
            <a:extLst>
              <a:ext uri="{FF2B5EF4-FFF2-40B4-BE49-F238E27FC236}">
                <a16:creationId xmlns:a16="http://schemas.microsoft.com/office/drawing/2014/main" id="{A5C1A490-E770-4919-B7A8-CAF9917B8C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45933" y="4618373"/>
            <a:ext cx="2839711" cy="1391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oncrete has much more compressive strength (e.g. 3,000 psi) than tensile strength (e.g. 400 psi). Therefore, it needs help where the tensile forces occur  at the bottom of the slab/beam.">
            <a:extLst>
              <a:ext uri="{FF2B5EF4-FFF2-40B4-BE49-F238E27FC236}">
                <a16:creationId xmlns:a16="http://schemas.microsoft.com/office/drawing/2014/main" id="{C7F645ED-25B5-47F4-BB9D-72F432F1E9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5933" y="2763274"/>
            <a:ext cx="2999155" cy="1511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4257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44DF4B-E614-4DFA-8C5B-DEDBAB0E5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427" y="122541"/>
            <a:ext cx="8267296" cy="1446550"/>
          </a:xfrm>
        </p:spPr>
        <p:txBody>
          <a:bodyPr/>
          <a:lstStyle/>
          <a:p>
            <a:r>
              <a:rPr lang="en-US" dirty="0"/>
              <a:t>Pre-Placement Meeting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552868-ED87-499C-B2AD-B0AED8D8CB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0898" y="2015909"/>
            <a:ext cx="8267296" cy="6820249"/>
          </a:xfrm>
        </p:spPr>
        <p:txBody>
          <a:bodyPr>
            <a:normAutofit/>
          </a:bodyPr>
          <a:lstStyle/>
          <a:p>
            <a:r>
              <a:rPr lang="en-US" sz="1600" b="1" dirty="0"/>
              <a:t>ATTENDEES:</a:t>
            </a:r>
          </a:p>
          <a:p>
            <a:pPr lvl="1"/>
            <a:endParaRPr lang="en-US" sz="1200" dirty="0"/>
          </a:p>
        </p:txBody>
      </p:sp>
      <p:pic>
        <p:nvPicPr>
          <p:cNvPr id="2054" name="Picture 6" descr="Construction Site Safety: Tips for Managing Risk With COVID-19 - B2W">
            <a:extLst>
              <a:ext uri="{FF2B5EF4-FFF2-40B4-BE49-F238E27FC236}">
                <a16:creationId xmlns:a16="http://schemas.microsoft.com/office/drawing/2014/main" id="{145CB79A-462C-484C-9F8D-D1AA4A1083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1713" y="2236976"/>
            <a:ext cx="5374433" cy="2653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3F77818-9877-40E9-A6A0-67900B3D42B7}"/>
              </a:ext>
            </a:extLst>
          </p:cNvPr>
          <p:cNvSpPr txBox="1"/>
          <p:nvPr/>
        </p:nvSpPr>
        <p:spPr>
          <a:xfrm>
            <a:off x="153139" y="2413337"/>
            <a:ext cx="609452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US" dirty="0"/>
              <a:t>Lead Finisher, Contractor </a:t>
            </a:r>
            <a:r>
              <a:rPr lang="en-US" sz="1800" dirty="0"/>
              <a:t>Foreman, PM 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US" sz="1800" dirty="0"/>
              <a:t>FE SME/Maintenance Program Mgr.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US" sz="1800" dirty="0"/>
              <a:t>Design Engineer Rep., FE or Consultant 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US" dirty="0"/>
              <a:t>Owner/Facility Rep.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US" sz="1800" dirty="0"/>
              <a:t>Supplier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US" dirty="0"/>
              <a:t>Testing Lab, in an Ideal World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US" sz="1800" dirty="0"/>
              <a:t>Others</a:t>
            </a:r>
          </a:p>
        </p:txBody>
      </p:sp>
      <p:pic>
        <p:nvPicPr>
          <p:cNvPr id="7" name="Picture 2" descr="Invitation Card - You Are Invited Stock Photo, Picture And Royalty Free  Image. Image 19026209.">
            <a:extLst>
              <a:ext uri="{FF2B5EF4-FFF2-40B4-BE49-F238E27FC236}">
                <a16:creationId xmlns:a16="http://schemas.microsoft.com/office/drawing/2014/main" id="{657C9CCC-9648-403C-9CA6-B0CC2A43EE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1649" y="4482303"/>
            <a:ext cx="2424223" cy="1613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Asterick Solutions (@Astericksol) / Twitter">
            <a:extLst>
              <a:ext uri="{FF2B5EF4-FFF2-40B4-BE49-F238E27FC236}">
                <a16:creationId xmlns:a16="http://schemas.microsoft.com/office/drawing/2014/main" id="{C2F666B2-F558-44EB-83C0-66F1807210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789" y="2413337"/>
            <a:ext cx="246217" cy="246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0366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44DF4B-E614-4DFA-8C5B-DEDBAB0E5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918" y="0"/>
            <a:ext cx="8267296" cy="1446550"/>
          </a:xfrm>
        </p:spPr>
        <p:txBody>
          <a:bodyPr/>
          <a:lstStyle/>
          <a:p>
            <a:r>
              <a:rPr lang="en-US" dirty="0"/>
              <a:t>Labor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552868-ED87-499C-B2AD-B0AED8D8CB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971" y="1796169"/>
            <a:ext cx="8267296" cy="6820249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en-US" sz="1400" dirty="0"/>
          </a:p>
          <a:p>
            <a:pPr lvl="1"/>
            <a:r>
              <a:rPr lang="en-US" sz="1400" dirty="0"/>
              <a:t>Union Labor Required for work with concrete materials</a:t>
            </a:r>
          </a:p>
          <a:p>
            <a:pPr lvl="2"/>
            <a:r>
              <a:rPr lang="en-US" dirty="0"/>
              <a:t>Complex!  Can Require Official Interpretations.</a:t>
            </a:r>
          </a:p>
          <a:p>
            <a:pPr lvl="3"/>
            <a:r>
              <a:rPr lang="en-US" dirty="0"/>
              <a:t>FCS Contracts, CU Labor Relations</a:t>
            </a:r>
          </a:p>
          <a:p>
            <a:pPr lvl="3"/>
            <a:r>
              <a:rPr lang="en-US" dirty="0"/>
              <a:t>BTC Representative</a:t>
            </a:r>
          </a:p>
          <a:p>
            <a:pPr lvl="2"/>
            <a:endParaRPr lang="en-US" dirty="0"/>
          </a:p>
          <a:p>
            <a:pPr lvl="1"/>
            <a:r>
              <a:rPr lang="en-US" sz="1400" dirty="0"/>
              <a:t>Qualifications</a:t>
            </a:r>
          </a:p>
          <a:p>
            <a:pPr lvl="2"/>
            <a:r>
              <a:rPr lang="en-US" dirty="0"/>
              <a:t>Ideal is ACI Flatwork Certification  in CU Standards</a:t>
            </a:r>
          </a:p>
          <a:p>
            <a:pPr lvl="3"/>
            <a:r>
              <a:rPr lang="en-US" dirty="0"/>
              <a:t>Exam &amp; 1,500 hour for ACI certification</a:t>
            </a:r>
          </a:p>
          <a:p>
            <a:pPr lvl="2"/>
            <a:r>
              <a:rPr lang="en-US" dirty="0"/>
              <a:t>Contractors Flatwork Concrete Resume is the norm.</a:t>
            </a:r>
          </a:p>
          <a:p>
            <a:pPr marL="384048" lvl="2" indent="0">
              <a:buNone/>
            </a:pPr>
            <a:endParaRPr lang="en-US" sz="1100" dirty="0"/>
          </a:p>
          <a:p>
            <a:pPr lvl="3"/>
            <a:endParaRPr lang="en-US" sz="1000" dirty="0"/>
          </a:p>
          <a:p>
            <a:pPr marL="1371600" lvl="3" indent="0">
              <a:buNone/>
            </a:pPr>
            <a:endParaRPr lang="en-US" sz="1000" dirty="0"/>
          </a:p>
        </p:txBody>
      </p:sp>
      <p:pic>
        <p:nvPicPr>
          <p:cNvPr id="4098" name="Picture 2" descr="NYS Building &amp; Construction Trades Council">
            <a:extLst>
              <a:ext uri="{FF2B5EF4-FFF2-40B4-BE49-F238E27FC236}">
                <a16:creationId xmlns:a16="http://schemas.microsoft.com/office/drawing/2014/main" id="{1477AAF7-28F9-4570-8DE7-ADF6EFC64E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0429" y="2488092"/>
            <a:ext cx="21336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Untitled">
            <a:extLst>
              <a:ext uri="{FF2B5EF4-FFF2-40B4-BE49-F238E27FC236}">
                <a16:creationId xmlns:a16="http://schemas.microsoft.com/office/drawing/2014/main" id="{313AF324-3EF3-4598-833C-576872EE89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5861" y="1994000"/>
            <a:ext cx="2133600" cy="3392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ACI Certification - Home | Facebook">
            <a:extLst>
              <a:ext uri="{FF2B5EF4-FFF2-40B4-BE49-F238E27FC236}">
                <a16:creationId xmlns:a16="http://schemas.microsoft.com/office/drawing/2014/main" id="{85EA5A99-86BB-472D-959D-ADED8288B5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2710" y="3690092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6790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44DF4B-E614-4DFA-8C5B-DEDBAB0E5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665" y="-155607"/>
            <a:ext cx="8267296" cy="1446550"/>
          </a:xfrm>
        </p:spPr>
        <p:txBody>
          <a:bodyPr/>
          <a:lstStyle/>
          <a:p>
            <a:r>
              <a:rPr lang="en-US" dirty="0"/>
              <a:t>Submittals and Inspections</a:t>
            </a:r>
          </a:p>
        </p:txBody>
      </p:sp>
      <p:pic>
        <p:nvPicPr>
          <p:cNvPr id="5122" name="Picture 2" descr="Reinforcement Engineering Inspection Procedures &amp; Processes">
            <a:extLst>
              <a:ext uri="{FF2B5EF4-FFF2-40B4-BE49-F238E27FC236}">
                <a16:creationId xmlns:a16="http://schemas.microsoft.com/office/drawing/2014/main" id="{A7E7BB1E-310E-4A5B-9392-EB4AAC8EE0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3987" y="1808130"/>
            <a:ext cx="2982541" cy="2234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As promised yesterday, a radioactive densometer for testing the grounds  compaction rating. Next to the punch guide used to create a void for the  rod that extends from the bottom of the">
            <a:extLst>
              <a:ext uri="{FF2B5EF4-FFF2-40B4-BE49-F238E27FC236}">
                <a16:creationId xmlns:a16="http://schemas.microsoft.com/office/drawing/2014/main" id="{C4E4F968-B376-438D-8AF9-293EE0D788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5486" y="4193114"/>
            <a:ext cx="3018484" cy="1690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How to Take Advantage of the Concrete Delivery Ticket | For Construction  Pros">
            <a:extLst>
              <a:ext uri="{FF2B5EF4-FFF2-40B4-BE49-F238E27FC236}">
                <a16:creationId xmlns:a16="http://schemas.microsoft.com/office/drawing/2014/main" id="{FF12A9F8-4D60-4607-AB3D-685C7412FB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3986" y="4224054"/>
            <a:ext cx="2982541" cy="2205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017C086-C6E0-4595-A1A3-0A493B4785FE}"/>
              </a:ext>
            </a:extLst>
          </p:cNvPr>
          <p:cNvSpPr txBox="1">
            <a:spLocks/>
          </p:cNvSpPr>
          <p:nvPr/>
        </p:nvSpPr>
        <p:spPr>
          <a:xfrm>
            <a:off x="204366" y="1472840"/>
            <a:ext cx="8267296" cy="6820249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 sz="1200" b="1" dirty="0"/>
          </a:p>
          <a:p>
            <a:pPr lvl="1"/>
            <a:r>
              <a:rPr lang="en-US" sz="1400" b="1" dirty="0"/>
              <a:t>Submittals</a:t>
            </a:r>
          </a:p>
          <a:p>
            <a:pPr lvl="2"/>
            <a:r>
              <a:rPr lang="en-US" dirty="0"/>
              <a:t>Mix Design (Severe Exposure)</a:t>
            </a:r>
          </a:p>
          <a:p>
            <a:pPr lvl="3"/>
            <a:r>
              <a:rPr lang="en-US" dirty="0"/>
              <a:t>5,000 psi, W/C Ratio 0.40</a:t>
            </a:r>
          </a:p>
          <a:p>
            <a:pPr lvl="3"/>
            <a:r>
              <a:rPr lang="en-US" dirty="0"/>
              <a:t>Aggregates</a:t>
            </a:r>
          </a:p>
          <a:p>
            <a:pPr lvl="3"/>
            <a:r>
              <a:rPr lang="en-US" dirty="0"/>
              <a:t>Admixtures</a:t>
            </a:r>
          </a:p>
          <a:p>
            <a:pPr lvl="3"/>
            <a:r>
              <a:rPr lang="en-US" dirty="0"/>
              <a:t>Compare with Batch Ticket</a:t>
            </a:r>
          </a:p>
          <a:p>
            <a:pPr lvl="2"/>
            <a:r>
              <a:rPr lang="en-US" dirty="0"/>
              <a:t>Crack Control: WWF or Fibers</a:t>
            </a:r>
          </a:p>
          <a:p>
            <a:pPr lvl="2"/>
            <a:r>
              <a:rPr lang="en-US" dirty="0"/>
              <a:t>Reinforcing</a:t>
            </a:r>
          </a:p>
          <a:p>
            <a:pPr lvl="1"/>
            <a:r>
              <a:rPr lang="en-US" sz="1400" b="1" dirty="0"/>
              <a:t>Testing Lab</a:t>
            </a:r>
          </a:p>
          <a:p>
            <a:pPr lvl="2"/>
            <a:r>
              <a:rPr lang="en-US" dirty="0"/>
              <a:t>Open Line of Communication</a:t>
            </a:r>
          </a:p>
          <a:p>
            <a:pPr lvl="2"/>
            <a:r>
              <a:rPr lang="en-US" dirty="0"/>
              <a:t>Required Information to Testing Agency</a:t>
            </a:r>
          </a:p>
          <a:p>
            <a:pPr lvl="2"/>
            <a:r>
              <a:rPr lang="en-US" dirty="0"/>
              <a:t>Special Inspections</a:t>
            </a:r>
          </a:p>
          <a:p>
            <a:pPr lvl="3"/>
            <a:r>
              <a:rPr lang="en-US" dirty="0"/>
              <a:t>Form work</a:t>
            </a:r>
          </a:p>
          <a:p>
            <a:pPr lvl="3"/>
            <a:r>
              <a:rPr lang="en-US" dirty="0"/>
              <a:t>Rebar</a:t>
            </a:r>
          </a:p>
          <a:p>
            <a:pPr lvl="3"/>
            <a:r>
              <a:rPr lang="en-US" dirty="0"/>
              <a:t>Subgrade</a:t>
            </a:r>
          </a:p>
          <a:p>
            <a:pPr lvl="3"/>
            <a:r>
              <a:rPr lang="en-US" dirty="0"/>
              <a:t>Concrete Testing</a:t>
            </a:r>
          </a:p>
          <a:p>
            <a:pPr lvl="3"/>
            <a:r>
              <a:rPr lang="en-US" dirty="0"/>
              <a:t>Concrete Sampling (Cylinders)</a:t>
            </a:r>
          </a:p>
          <a:p>
            <a:pPr lvl="2"/>
            <a:endParaRPr lang="en-US" sz="1200" dirty="0"/>
          </a:p>
          <a:p>
            <a:pPr marL="457200" lvl="1" indent="0">
              <a:buFont typeface="Calibri" pitchFamily="34" charset="0"/>
              <a:buNone/>
            </a:pPr>
            <a:endParaRPr lang="en-US" dirty="0"/>
          </a:p>
        </p:txBody>
      </p:sp>
      <p:pic>
        <p:nvPicPr>
          <p:cNvPr id="2050" name="77F8A44C-8474-4AE6-8579-A489B2F87C4B">
            <a:extLst>
              <a:ext uri="{FF2B5EF4-FFF2-40B4-BE49-F238E27FC236}">
                <a16:creationId xmlns:a16="http://schemas.microsoft.com/office/drawing/2014/main" id="{6F5B9F1F-4892-4675-A69A-4BDBD7A3EA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5485" y="1808131"/>
            <a:ext cx="2978702" cy="2234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63459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2" name="Picture 8" descr="V-Seal 102 » Indy Equipment » Your Northeast Ohio Premier Takeuchi and E-Z  Drill Dealer">
            <a:extLst>
              <a:ext uri="{FF2B5EF4-FFF2-40B4-BE49-F238E27FC236}">
                <a16:creationId xmlns:a16="http://schemas.microsoft.com/office/drawing/2014/main" id="{2D7C5C38-F9E2-42C5-8C06-242A1978E6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6261" y="3847338"/>
            <a:ext cx="2218662" cy="1542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Farm Plastic Supply - Clear Plastic Sheeting - 10 mil - (5' x 100') - Thick Plastic  Sheeting, Heavy Duty Polyethylene Film, Drop Cloth Vapor Barrier Covering  for Crawl Space - - Amazon.com">
            <a:extLst>
              <a:ext uri="{FF2B5EF4-FFF2-40B4-BE49-F238E27FC236}">
                <a16:creationId xmlns:a16="http://schemas.microsoft.com/office/drawing/2014/main" id="{3CBC72E8-72EE-408A-922E-B008729ECC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324" y="4312737"/>
            <a:ext cx="2419350" cy="189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544DF4B-E614-4DFA-8C5B-DEDBAB0E5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427" y="122541"/>
            <a:ext cx="8267296" cy="1446550"/>
          </a:xfrm>
        </p:spPr>
        <p:txBody>
          <a:bodyPr/>
          <a:lstStyle/>
          <a:p>
            <a:r>
              <a:rPr lang="en-US" dirty="0"/>
              <a:t>Pre-Placement </a:t>
            </a:r>
            <a:br>
              <a:rPr lang="en-US" dirty="0"/>
            </a:br>
            <a:r>
              <a:rPr lang="en-US" dirty="0"/>
              <a:t>Materials On Hand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552868-ED87-499C-B2AD-B0AED8D8CB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7627" y="1850349"/>
            <a:ext cx="8267296" cy="6820249"/>
          </a:xfrm>
        </p:spPr>
        <p:txBody>
          <a:bodyPr>
            <a:normAutofit/>
          </a:bodyPr>
          <a:lstStyle/>
          <a:p>
            <a:pPr lvl="1"/>
            <a:r>
              <a:rPr lang="en-US" sz="1600" b="1" dirty="0"/>
              <a:t>Finishing Tools/Methods</a:t>
            </a:r>
          </a:p>
          <a:p>
            <a:pPr lvl="2"/>
            <a:r>
              <a:rPr lang="en-US" sz="1600" dirty="0"/>
              <a:t>Correct edgers, finishing tools, Concrete Saws</a:t>
            </a:r>
          </a:p>
          <a:p>
            <a:pPr lvl="2"/>
            <a:r>
              <a:rPr lang="en-US" sz="1600" dirty="0"/>
              <a:t>Surface Finish, Broom Type, etc.</a:t>
            </a:r>
          </a:p>
          <a:p>
            <a:pPr lvl="1"/>
            <a:r>
              <a:rPr lang="en-US" sz="1600" b="1" dirty="0"/>
              <a:t>Curing Materials</a:t>
            </a:r>
          </a:p>
          <a:p>
            <a:pPr lvl="2"/>
            <a:r>
              <a:rPr lang="en-US" sz="1600" dirty="0"/>
              <a:t>Curing Materials</a:t>
            </a:r>
          </a:p>
          <a:p>
            <a:pPr lvl="2"/>
            <a:r>
              <a:rPr lang="en-US" sz="1600" dirty="0"/>
              <a:t>Water On Site/Available Water, Hoses, Sprayers, etc.</a:t>
            </a:r>
          </a:p>
          <a:p>
            <a:pPr lvl="2"/>
            <a:r>
              <a:rPr lang="en-US" sz="1600" dirty="0"/>
              <a:t>Blankets (if approved)</a:t>
            </a:r>
          </a:p>
          <a:p>
            <a:pPr lvl="2"/>
            <a:r>
              <a:rPr lang="en-US" sz="1600" dirty="0"/>
              <a:t>Intermediate Curing Compound</a:t>
            </a:r>
          </a:p>
          <a:p>
            <a:pPr lvl="2"/>
            <a:r>
              <a:rPr lang="en-US" sz="1600" dirty="0"/>
              <a:t>Spray Cure &amp; Seal (if approved)</a:t>
            </a:r>
          </a:p>
          <a:p>
            <a:pPr lvl="2"/>
            <a:r>
              <a:rPr lang="en-US" sz="1600" dirty="0"/>
              <a:t>High / Low Thermometers</a:t>
            </a:r>
          </a:p>
          <a:p>
            <a:pPr lvl="1"/>
            <a:r>
              <a:rPr lang="en-US" sz="1600" b="1" dirty="0"/>
              <a:t>Protection</a:t>
            </a:r>
          </a:p>
          <a:p>
            <a:pPr lvl="2"/>
            <a:r>
              <a:rPr lang="en-US" sz="1600" dirty="0"/>
              <a:t>Poly Sheeting (Rain)</a:t>
            </a:r>
          </a:p>
          <a:p>
            <a:pPr lvl="2"/>
            <a:r>
              <a:rPr lang="en-US" sz="1600" dirty="0"/>
              <a:t>Temperature</a:t>
            </a:r>
          </a:p>
          <a:p>
            <a:pPr lvl="2"/>
            <a:r>
              <a:rPr lang="en-US" sz="1600" dirty="0"/>
              <a:t>Signage and Barricades</a:t>
            </a:r>
          </a:p>
          <a:p>
            <a:pPr lvl="2"/>
            <a:endParaRPr lang="en-US" dirty="0"/>
          </a:p>
          <a:p>
            <a:pPr lvl="2"/>
            <a:endParaRPr lang="en-US" sz="1200" dirty="0"/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6146" name="Picture 2" descr="Agri Sales - Hi-Low Thermometer">
            <a:extLst>
              <a:ext uri="{FF2B5EF4-FFF2-40B4-BE49-F238E27FC236}">
                <a16:creationId xmlns:a16="http://schemas.microsoft.com/office/drawing/2014/main" id="{8A587597-877A-4C56-9D22-2EBAA25E49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5592" y="2131289"/>
            <a:ext cx="884196" cy="161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Lowe's - Marshalltown 15.5-in x 3.125-in Aluminum Concrete Hand Float in Red | MF380R">
            <a:extLst>
              <a:ext uri="{FF2B5EF4-FFF2-40B4-BE49-F238E27FC236}">
                <a16:creationId xmlns:a16="http://schemas.microsoft.com/office/drawing/2014/main" id="{86BD27CF-CDDB-4C54-BF74-C8116DA1BA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9172" y="1978866"/>
            <a:ext cx="158115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A.M. Leonard - Professional Series Soaker Hose, 1 Inch X 100 Feet">
            <a:extLst>
              <a:ext uri="{FF2B5EF4-FFF2-40B4-BE49-F238E27FC236}">
                <a16:creationId xmlns:a16="http://schemas.microsoft.com/office/drawing/2014/main" id="{DA65C461-FB64-450F-BC6F-AE7AF3B8A4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1767" y="2723833"/>
            <a:ext cx="1581150" cy="161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Wet Concrete Clip-On Cone Sign">
            <a:extLst>
              <a:ext uri="{FF2B5EF4-FFF2-40B4-BE49-F238E27FC236}">
                <a16:creationId xmlns:a16="http://schemas.microsoft.com/office/drawing/2014/main" id="{33E46455-BFC6-4E9A-AF51-AA09EA3D3C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4397" y="3274266"/>
            <a:ext cx="2390775" cy="191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19307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44DF4B-E614-4DFA-8C5B-DEDBAB0E5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427" y="122541"/>
            <a:ext cx="8267296" cy="1446550"/>
          </a:xfrm>
        </p:spPr>
        <p:txBody>
          <a:bodyPr/>
          <a:lstStyle/>
          <a:p>
            <a:r>
              <a:rPr lang="en-US" dirty="0"/>
              <a:t>Finishing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552868-ED87-499C-B2AD-B0AED8D8CB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427" y="1811406"/>
            <a:ext cx="8267296" cy="6820249"/>
          </a:xfrm>
        </p:spPr>
        <p:txBody>
          <a:bodyPr>
            <a:normAutofit/>
          </a:bodyPr>
          <a:lstStyle/>
          <a:p>
            <a:pPr lvl="1"/>
            <a:r>
              <a:rPr lang="en-US" sz="1600" dirty="0"/>
              <a:t>Type (broomed, smooth, etc.)</a:t>
            </a:r>
          </a:p>
          <a:p>
            <a:pPr lvl="2"/>
            <a:r>
              <a:rPr lang="en-US" sz="1600" dirty="0"/>
              <a:t>What type of broom finish, rough, smooth, direction.  </a:t>
            </a:r>
          </a:p>
          <a:p>
            <a:pPr lvl="1"/>
            <a:r>
              <a:rPr lang="en-US" sz="1600" dirty="0"/>
              <a:t>Joints (Location, Spacing, Layout)</a:t>
            </a:r>
          </a:p>
          <a:p>
            <a:pPr lvl="2"/>
            <a:r>
              <a:rPr lang="en-US" sz="1600" dirty="0"/>
              <a:t>Control (Sawcut is standard), City Standard (Tooled)</a:t>
            </a:r>
          </a:p>
          <a:p>
            <a:pPr lvl="2"/>
            <a:r>
              <a:rPr lang="en-US" sz="1600" dirty="0"/>
              <a:t>Expansion Joints</a:t>
            </a:r>
          </a:p>
          <a:p>
            <a:pPr lvl="3"/>
            <a:r>
              <a:rPr lang="en-US" sz="1600" dirty="0"/>
              <a:t>Fiber Board</a:t>
            </a:r>
          </a:p>
          <a:p>
            <a:pPr lvl="3"/>
            <a:r>
              <a:rPr lang="en-US" sz="1600" dirty="0"/>
              <a:t>Dowels</a:t>
            </a:r>
          </a:p>
          <a:p>
            <a:pPr lvl="1"/>
            <a:r>
              <a:rPr lang="en-US" sz="1600" dirty="0"/>
              <a:t>Mockups?</a:t>
            </a:r>
          </a:p>
          <a:p>
            <a:pPr lvl="1"/>
            <a:r>
              <a:rPr lang="en-US" sz="1600" dirty="0"/>
              <a:t>Embedded Objects (anchor bolts, ADA Tiles, etc.)</a:t>
            </a:r>
          </a:p>
          <a:p>
            <a:pPr marL="201168" lvl="1" indent="0">
              <a:buNone/>
            </a:pPr>
            <a:endParaRPr lang="en-US" dirty="0"/>
          </a:p>
        </p:txBody>
      </p:sp>
      <p:pic>
        <p:nvPicPr>
          <p:cNvPr id="9220" name="Picture 4" descr="DURALAST® Detectable Warning Plates">
            <a:extLst>
              <a:ext uri="{FF2B5EF4-FFF2-40B4-BE49-F238E27FC236}">
                <a16:creationId xmlns:a16="http://schemas.microsoft.com/office/drawing/2014/main" id="{21E4319F-5323-4B16-9826-EF8B0EA7F4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9036" y="4297606"/>
            <a:ext cx="3774037" cy="1251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What is the Maximum Spacing for Anchor Bolts?">
            <a:extLst>
              <a:ext uri="{FF2B5EF4-FFF2-40B4-BE49-F238E27FC236}">
                <a16:creationId xmlns:a16="http://schemas.microsoft.com/office/drawing/2014/main" id="{46550DFE-6DEB-4C74-A95A-B54D45D689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2666" y="1971823"/>
            <a:ext cx="2581275" cy="177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How to Avoid Cracks in Paving • Article by SVC Products">
            <a:extLst>
              <a:ext uri="{FF2B5EF4-FFF2-40B4-BE49-F238E27FC236}">
                <a16:creationId xmlns:a16="http://schemas.microsoft.com/office/drawing/2014/main" id="{EB399B24-471F-4301-9E0B-F37128C388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243" y="4696602"/>
            <a:ext cx="4174832" cy="1510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Picture 10" descr="Greenstreak Slab Replacement Speed Dowel for Retrofit mp4 - YouTube">
            <a:extLst>
              <a:ext uri="{FF2B5EF4-FFF2-40B4-BE49-F238E27FC236}">
                <a16:creationId xmlns:a16="http://schemas.microsoft.com/office/drawing/2014/main" id="{EF75B396-5473-4BA4-A870-52C06C5A98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5496" y="4297606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Brooming - Engineer-Educators.com">
            <a:extLst>
              <a:ext uri="{FF2B5EF4-FFF2-40B4-BE49-F238E27FC236}">
                <a16:creationId xmlns:a16="http://schemas.microsoft.com/office/drawing/2014/main" id="{56FE8B1B-21CD-47B4-AD29-A0B5AC02A1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1139" y="1950956"/>
            <a:ext cx="3177055" cy="1785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21566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44DF4B-E614-4DFA-8C5B-DEDBAB0E5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427" y="122541"/>
            <a:ext cx="8267296" cy="1446550"/>
          </a:xfrm>
        </p:spPr>
        <p:txBody>
          <a:bodyPr/>
          <a:lstStyle/>
          <a:p>
            <a:r>
              <a:rPr lang="en-US" dirty="0"/>
              <a:t>Weather/Mitigation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552868-ED87-499C-B2AD-B0AED8D8CB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427" y="1839533"/>
            <a:ext cx="8267296" cy="5504650"/>
          </a:xfrm>
        </p:spPr>
        <p:txBody>
          <a:bodyPr>
            <a:normAutofit/>
          </a:bodyPr>
          <a:lstStyle/>
          <a:p>
            <a:pPr lvl="1"/>
            <a:r>
              <a:rPr lang="en-US" sz="1400" b="1" dirty="0"/>
              <a:t>Forecasted Weather </a:t>
            </a:r>
          </a:p>
          <a:p>
            <a:pPr marL="201168" lvl="1" indent="0">
              <a:buNone/>
            </a:pPr>
            <a:endParaRPr lang="en-US" sz="1400" dirty="0"/>
          </a:p>
          <a:p>
            <a:pPr lvl="1"/>
            <a:r>
              <a:rPr lang="en-US" sz="1400" b="1" dirty="0"/>
              <a:t>Extreme Heat Low Humidity</a:t>
            </a:r>
          </a:p>
          <a:p>
            <a:pPr lvl="2"/>
            <a:r>
              <a:rPr lang="en-US" dirty="0"/>
              <a:t>Size of finishing crew (sets up faster)</a:t>
            </a:r>
          </a:p>
          <a:p>
            <a:pPr lvl="2"/>
            <a:r>
              <a:rPr lang="en-US" dirty="0"/>
              <a:t>Intermediate curing, fog or mist spray</a:t>
            </a:r>
          </a:p>
          <a:p>
            <a:pPr lvl="2"/>
            <a:r>
              <a:rPr lang="en-US" dirty="0"/>
              <a:t>Retarders</a:t>
            </a:r>
          </a:p>
          <a:p>
            <a:pPr lvl="1"/>
            <a:r>
              <a:rPr lang="en-US" sz="1400" b="1" dirty="0"/>
              <a:t>Cold Weather Concrete</a:t>
            </a:r>
          </a:p>
          <a:p>
            <a:pPr lvl="2"/>
            <a:r>
              <a:rPr lang="en-US" dirty="0"/>
              <a:t>Special Section in Specifications</a:t>
            </a:r>
          </a:p>
          <a:p>
            <a:pPr lvl="2"/>
            <a:r>
              <a:rPr lang="en-US" dirty="0"/>
              <a:t>Heated Mix</a:t>
            </a:r>
          </a:p>
          <a:p>
            <a:pPr lvl="2"/>
            <a:r>
              <a:rPr lang="en-US" dirty="0"/>
              <a:t>Heated subgrade</a:t>
            </a:r>
          </a:p>
          <a:p>
            <a:pPr lvl="2"/>
            <a:r>
              <a:rPr lang="en-US" dirty="0"/>
              <a:t>Tenting</a:t>
            </a:r>
          </a:p>
          <a:p>
            <a:pPr lvl="2"/>
            <a:r>
              <a:rPr lang="en-US" dirty="0"/>
              <a:t>Heat/Blankets</a:t>
            </a:r>
          </a:p>
          <a:p>
            <a:pPr lvl="1"/>
            <a:r>
              <a:rPr lang="en-US" sz="1400" b="1" dirty="0"/>
              <a:t>Rain</a:t>
            </a:r>
          </a:p>
          <a:p>
            <a:pPr lvl="2"/>
            <a:r>
              <a:rPr lang="en-US" dirty="0"/>
              <a:t>Poly sheeting</a:t>
            </a:r>
          </a:p>
          <a:p>
            <a:pPr lvl="2"/>
            <a:r>
              <a:rPr lang="en-US" dirty="0"/>
              <a:t>Is runoff directed away from placement?</a:t>
            </a:r>
          </a:p>
          <a:p>
            <a:pPr marL="384048" lvl="2" indent="0">
              <a:buNone/>
            </a:pPr>
            <a:endParaRPr lang="en-US" sz="1200" dirty="0"/>
          </a:p>
        </p:txBody>
      </p:sp>
      <p:pic>
        <p:nvPicPr>
          <p:cNvPr id="7170" name="Picture 2" descr="Can You Pour Concrete in the Rain? Pouring Concrete in the Rain">
            <a:extLst>
              <a:ext uri="{FF2B5EF4-FFF2-40B4-BE49-F238E27FC236}">
                <a16:creationId xmlns:a16="http://schemas.microsoft.com/office/drawing/2014/main" id="{6DF766A8-5D48-4958-B927-B6586C681D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296" y="3712982"/>
            <a:ext cx="3763407" cy="250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5D5B5847-1D16-4762-BB3E-610074DAA3BC">
            <a:extLst>
              <a:ext uri="{FF2B5EF4-FFF2-40B4-BE49-F238E27FC236}">
                <a16:creationId xmlns:a16="http://schemas.microsoft.com/office/drawing/2014/main" id="{9240B4C4-F709-4683-B804-F1A7245DCA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0723" y="1094688"/>
            <a:ext cx="3594850" cy="269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28A891FA-4584-4DB4-813C-3ACA8C9D4F41}"/>
              </a:ext>
            </a:extLst>
          </p:cNvPr>
          <p:cNvSpPr txBox="1">
            <a:spLocks/>
          </p:cNvSpPr>
          <p:nvPr/>
        </p:nvSpPr>
        <p:spPr>
          <a:xfrm>
            <a:off x="11513510" y="6338655"/>
            <a:ext cx="452761" cy="45394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/>
              <a:t>RM</a:t>
            </a:r>
          </a:p>
        </p:txBody>
      </p:sp>
    </p:spTree>
    <p:extLst>
      <p:ext uri="{BB962C8B-B14F-4D97-AF65-F5344CB8AC3E}">
        <p14:creationId xmlns:p14="http://schemas.microsoft.com/office/powerpoint/2010/main" val="19017651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44DF4B-E614-4DFA-8C5B-DEDBAB0E5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427" y="122541"/>
            <a:ext cx="8267296" cy="1446550"/>
          </a:xfrm>
        </p:spPr>
        <p:txBody>
          <a:bodyPr/>
          <a:lstStyle/>
          <a:p>
            <a:r>
              <a:rPr lang="en-US" dirty="0"/>
              <a:t>Curing &amp; Protection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552868-ED87-499C-B2AD-B0AED8D8CB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457" y="1803607"/>
            <a:ext cx="8267296" cy="6820249"/>
          </a:xfrm>
        </p:spPr>
        <p:txBody>
          <a:bodyPr>
            <a:normAutofit/>
          </a:bodyPr>
          <a:lstStyle/>
          <a:p>
            <a:pPr marL="201168" lvl="1" indent="0">
              <a:buNone/>
            </a:pPr>
            <a:r>
              <a:rPr lang="en-US" sz="1400" b="1" dirty="0"/>
              <a:t>Curing</a:t>
            </a:r>
          </a:p>
          <a:p>
            <a:pPr lvl="2"/>
            <a:r>
              <a:rPr lang="en-US" dirty="0"/>
              <a:t>Wet Curing 7 Days (uninterrupted)</a:t>
            </a:r>
          </a:p>
          <a:p>
            <a:pPr lvl="2"/>
            <a:r>
              <a:rPr lang="en-US" dirty="0"/>
              <a:t>Non-Contact Curing is standard in most areas</a:t>
            </a:r>
          </a:p>
          <a:p>
            <a:pPr lvl="2"/>
            <a:r>
              <a:rPr lang="en-US" dirty="0"/>
              <a:t>Maintain Temperature during curing</a:t>
            </a:r>
          </a:p>
          <a:p>
            <a:pPr lvl="2"/>
            <a:r>
              <a:rPr lang="en-US" dirty="0"/>
              <a:t>Liquid Cure and Seal (Egress/Code, </a:t>
            </a:r>
            <a:r>
              <a:rPr lang="en-US" b="1" i="1" dirty="0"/>
              <a:t>Approvals needed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Cure and Seal Products (ACI C309)</a:t>
            </a:r>
          </a:p>
          <a:p>
            <a:pPr marL="384048" lvl="2" indent="0">
              <a:buNone/>
            </a:pPr>
            <a:endParaRPr lang="en-US" b="1" dirty="0"/>
          </a:p>
          <a:p>
            <a:pPr marL="384048" lvl="2" indent="0">
              <a:buNone/>
            </a:pPr>
            <a:r>
              <a:rPr lang="en-US" b="1" dirty="0"/>
              <a:t>Protection</a:t>
            </a:r>
          </a:p>
          <a:p>
            <a:pPr lvl="3"/>
            <a:r>
              <a:rPr lang="en-US" dirty="0"/>
              <a:t>Sealer, Penetrating Salt Inhibitor</a:t>
            </a:r>
          </a:p>
          <a:p>
            <a:pPr lvl="4"/>
            <a:r>
              <a:rPr lang="en-US" dirty="0"/>
              <a:t>Types</a:t>
            </a:r>
          </a:p>
          <a:p>
            <a:pPr lvl="3"/>
            <a:r>
              <a:rPr lang="en-US" dirty="0"/>
              <a:t>Barricades, Signage, etc.</a:t>
            </a:r>
          </a:p>
          <a:p>
            <a:pPr lvl="1"/>
            <a:endParaRPr lang="en-US" sz="1400" b="1" dirty="0"/>
          </a:p>
          <a:p>
            <a:pPr marL="384048" lvl="2" indent="0">
              <a:buNone/>
            </a:pPr>
            <a:r>
              <a:rPr lang="en-US" b="1" dirty="0"/>
              <a:t>Caulking Joints</a:t>
            </a:r>
          </a:p>
          <a:p>
            <a:pPr lvl="2"/>
            <a:r>
              <a:rPr lang="en-US" dirty="0"/>
              <a:t>Temperatures</a:t>
            </a:r>
          </a:p>
          <a:p>
            <a:pPr lvl="2"/>
            <a:r>
              <a:rPr lang="en-US" dirty="0"/>
              <a:t>Protection of Caulk</a:t>
            </a:r>
          </a:p>
          <a:p>
            <a:pPr lvl="2"/>
            <a:r>
              <a:rPr lang="en-US" dirty="0"/>
              <a:t>Remove Caps and Application</a:t>
            </a:r>
          </a:p>
          <a:p>
            <a:pPr marL="384048" lvl="2" indent="0">
              <a:buNone/>
            </a:pPr>
            <a:endParaRPr lang="en-US" sz="1000" dirty="0"/>
          </a:p>
          <a:p>
            <a:pPr lvl="1"/>
            <a:endParaRPr lang="en-US" sz="1400" dirty="0"/>
          </a:p>
          <a:p>
            <a:pPr lvl="1"/>
            <a:endParaRPr lang="en-US" sz="1400" dirty="0"/>
          </a:p>
          <a:p>
            <a:pPr marL="457200" lvl="1" indent="0">
              <a:buNone/>
            </a:pPr>
            <a:endParaRPr lang="en-US" sz="1400" dirty="0"/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8200" name="Picture 8" descr="W. R. MEADOWS OF CANADA Plastic Joint Materials">
            <a:extLst>
              <a:ext uri="{FF2B5EF4-FFF2-40B4-BE49-F238E27FC236}">
                <a16:creationId xmlns:a16="http://schemas.microsoft.com/office/drawing/2014/main" id="{29B0C017-419C-43C4-BB57-4FAC0FEFF1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45" y="4174501"/>
            <a:ext cx="2409825" cy="189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CF0771EA-8B58-435D-B815-E22592EAB753">
            <a:extLst>
              <a:ext uri="{FF2B5EF4-FFF2-40B4-BE49-F238E27FC236}">
                <a16:creationId xmlns:a16="http://schemas.microsoft.com/office/drawing/2014/main" id="{8905ED9A-351E-4D99-A91F-C4895E85F8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1753" y="1735428"/>
            <a:ext cx="3030312" cy="2272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4DC261DB-452C-4CC7-8269-741E747C1E32">
            <a:extLst>
              <a:ext uri="{FF2B5EF4-FFF2-40B4-BE49-F238E27FC236}">
                <a16:creationId xmlns:a16="http://schemas.microsoft.com/office/drawing/2014/main" id="{E65B48D8-CA82-47B2-9F93-01A99599AE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9664" y="4077365"/>
            <a:ext cx="1708199" cy="2277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4CBFB5B0-673E-478E-88FF-7FEE1FB52E45">
            <a:extLst>
              <a:ext uri="{FF2B5EF4-FFF2-40B4-BE49-F238E27FC236}">
                <a16:creationId xmlns:a16="http://schemas.microsoft.com/office/drawing/2014/main" id="{B8DCB44D-02A6-4612-87DA-DEBA98F2A1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1753" y="4077365"/>
            <a:ext cx="3030312" cy="2272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96196ECB-4BCE-47B2-B659-75850608DD05">
            <a:extLst>
              <a:ext uri="{FF2B5EF4-FFF2-40B4-BE49-F238E27FC236}">
                <a16:creationId xmlns:a16="http://schemas.microsoft.com/office/drawing/2014/main" id="{DE9827F9-DC94-4FE2-8DDD-C0C8C6B656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7551" y="1735429"/>
            <a:ext cx="3030312" cy="2272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2774533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TM02900769[[fn=Retrospect]]</Template>
  <TotalTime>4957</TotalTime>
  <Words>740</Words>
  <Application>Microsoft Office PowerPoint</Application>
  <PresentationFormat>Widescreen</PresentationFormat>
  <Paragraphs>166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System Font Regular</vt:lpstr>
      <vt:lpstr>Wingdings</vt:lpstr>
      <vt:lpstr>Retrospect</vt:lpstr>
      <vt:lpstr>Concrete Flatwork Construction</vt:lpstr>
      <vt:lpstr>Concrete Principles </vt:lpstr>
      <vt:lpstr>Pre-Placement Meeting</vt:lpstr>
      <vt:lpstr>Labor</vt:lpstr>
      <vt:lpstr>Submittals and Inspections</vt:lpstr>
      <vt:lpstr>Pre-Placement  Materials On Hand</vt:lpstr>
      <vt:lpstr>Finishing</vt:lpstr>
      <vt:lpstr>Weather/Mitigation</vt:lpstr>
      <vt:lpstr>Curing &amp; Protection</vt:lpstr>
      <vt:lpstr>Building Project Success</vt:lpstr>
      <vt:lpstr>What keeps us up at night !</vt:lpstr>
      <vt:lpstr>Engage Facilities Engineering (FE):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Concrete Flatwork</dc:title>
  <dc:creator>Jim Tofte</dc:creator>
  <cp:lastModifiedBy>Taylor Thompson</cp:lastModifiedBy>
  <cp:revision>4</cp:revision>
  <dcterms:created xsi:type="dcterms:W3CDTF">2021-10-15T13:51:04Z</dcterms:created>
  <dcterms:modified xsi:type="dcterms:W3CDTF">2022-01-27T16:01:09Z</dcterms:modified>
</cp:coreProperties>
</file>