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handoutMasterIdLst>
    <p:handoutMasterId r:id="rId9"/>
  </p:handoutMasterIdLst>
  <p:sldIdLst>
    <p:sldId id="256" r:id="rId2"/>
    <p:sldId id="336" r:id="rId3"/>
    <p:sldId id="337" r:id="rId4"/>
    <p:sldId id="338" r:id="rId5"/>
    <p:sldId id="339" r:id="rId6"/>
    <p:sldId id="319"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Davis" initials="KD" lastIdx="0" clrIdx="0">
    <p:extLst>
      <p:ext uri="{19B8F6BF-5375-455C-9EA6-DF929625EA0E}">
        <p15:presenceInfo xmlns:p15="http://schemas.microsoft.com/office/powerpoint/2012/main" userId="S-1-5-21-1275210071-879983540-725345543-128531" providerId="AD"/>
      </p:ext>
    </p:extLst>
  </p:cmAuthor>
  <p:cmAuthor id="2" name="Donna E. Sutliff" initials="DES" lastIdx="1" clrIdx="1">
    <p:extLst>
      <p:ext uri="{19B8F6BF-5375-455C-9EA6-DF929625EA0E}">
        <p15:presenceInfo xmlns:p15="http://schemas.microsoft.com/office/powerpoint/2012/main" userId="S::des17@cornell.edu::8982690d-024a-4924-a15a-ce849df09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72" autoAdjust="0"/>
    <p:restoredTop sz="96395" autoAdjust="0"/>
  </p:normalViewPr>
  <p:slideViewPr>
    <p:cSldViewPr snapToGrid="0">
      <p:cViewPr varScale="1">
        <p:scale>
          <a:sx n="62" d="100"/>
          <a:sy n="62" d="100"/>
        </p:scale>
        <p:origin x="96" y="858"/>
      </p:cViewPr>
      <p:guideLst/>
    </p:cSldViewPr>
  </p:slideViewPr>
  <p:notesTextViewPr>
    <p:cViewPr>
      <p:scale>
        <a:sx n="3" d="2"/>
        <a:sy n="3" d="2"/>
      </p:scale>
      <p:origin x="0" y="0"/>
    </p:cViewPr>
  </p:notesTextViewPr>
  <p:notesViewPr>
    <p:cSldViewPr snapToGrid="0">
      <p:cViewPr varScale="1">
        <p:scale>
          <a:sx n="82" d="100"/>
          <a:sy n="82" d="100"/>
        </p:scale>
        <p:origin x="123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6DB88F0-12C2-42C8-B784-5BEB0054F19B}" type="datetimeFigureOut">
              <a:rPr lang="en-US" smtClean="0"/>
              <a:t>12/15/2021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E9E3A37-12A6-4814-9B91-7C1D3B017027}" type="slidenum">
              <a:rPr lang="en-US" smtClean="0"/>
              <a:t>‹#›</a:t>
            </a:fld>
            <a:endParaRPr lang="en-US"/>
          </a:p>
        </p:txBody>
      </p:sp>
    </p:spTree>
    <p:extLst>
      <p:ext uri="{BB962C8B-B14F-4D97-AF65-F5344CB8AC3E}">
        <p14:creationId xmlns:p14="http://schemas.microsoft.com/office/powerpoint/2010/main" val="1502171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0CD9112-93E7-4348-A892-6AB783512AE4}" type="datetimeFigureOut">
              <a:rPr lang="en-US" smtClean="0"/>
              <a:t>12/15/2021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1FF8642-BD10-4F73-A3B1-AD1F99A149C8}" type="slidenum">
              <a:rPr lang="en-US" smtClean="0"/>
              <a:t>‹#›</a:t>
            </a:fld>
            <a:endParaRPr lang="en-US"/>
          </a:p>
        </p:txBody>
      </p:sp>
    </p:spTree>
    <p:extLst>
      <p:ext uri="{BB962C8B-B14F-4D97-AF65-F5344CB8AC3E}">
        <p14:creationId xmlns:p14="http://schemas.microsoft.com/office/powerpoint/2010/main" val="65203427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F8642-BD10-4F73-A3B1-AD1F99A149C8}" type="slidenum">
              <a:rPr lang="en-US" smtClean="0"/>
              <a:t>1</a:t>
            </a:fld>
            <a:endParaRPr lang="en-US"/>
          </a:p>
        </p:txBody>
      </p:sp>
    </p:spTree>
    <p:extLst>
      <p:ext uri="{BB962C8B-B14F-4D97-AF65-F5344CB8AC3E}">
        <p14:creationId xmlns:p14="http://schemas.microsoft.com/office/powerpoint/2010/main" val="2223802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F8642-BD10-4F73-A3B1-AD1F99A149C8}" type="slidenum">
              <a:rPr lang="en-US" smtClean="0"/>
              <a:t>2</a:t>
            </a:fld>
            <a:endParaRPr lang="en-US"/>
          </a:p>
        </p:txBody>
      </p:sp>
    </p:spTree>
    <p:extLst>
      <p:ext uri="{BB962C8B-B14F-4D97-AF65-F5344CB8AC3E}">
        <p14:creationId xmlns:p14="http://schemas.microsoft.com/office/powerpoint/2010/main" val="1103061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F8642-BD10-4F73-A3B1-AD1F99A149C8}" type="slidenum">
              <a:rPr lang="en-US" smtClean="0"/>
              <a:t>3</a:t>
            </a:fld>
            <a:endParaRPr lang="en-US"/>
          </a:p>
        </p:txBody>
      </p:sp>
    </p:spTree>
    <p:extLst>
      <p:ext uri="{BB962C8B-B14F-4D97-AF65-F5344CB8AC3E}">
        <p14:creationId xmlns:p14="http://schemas.microsoft.com/office/powerpoint/2010/main" val="1309744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F8642-BD10-4F73-A3B1-AD1F99A149C8}" type="slidenum">
              <a:rPr lang="en-US" smtClean="0"/>
              <a:t>4</a:t>
            </a:fld>
            <a:endParaRPr lang="en-US"/>
          </a:p>
        </p:txBody>
      </p:sp>
    </p:spTree>
    <p:extLst>
      <p:ext uri="{BB962C8B-B14F-4D97-AF65-F5344CB8AC3E}">
        <p14:creationId xmlns:p14="http://schemas.microsoft.com/office/powerpoint/2010/main" val="3253269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F8642-BD10-4F73-A3B1-AD1F99A149C8}" type="slidenum">
              <a:rPr lang="en-US" smtClean="0"/>
              <a:t>5</a:t>
            </a:fld>
            <a:endParaRPr lang="en-US"/>
          </a:p>
        </p:txBody>
      </p:sp>
    </p:spTree>
    <p:extLst>
      <p:ext uri="{BB962C8B-B14F-4D97-AF65-F5344CB8AC3E}">
        <p14:creationId xmlns:p14="http://schemas.microsoft.com/office/powerpoint/2010/main" val="1636994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F8642-BD10-4F73-A3B1-AD1F99A149C8}" type="slidenum">
              <a:rPr lang="en-US" smtClean="0"/>
              <a:t>6</a:t>
            </a:fld>
            <a:endParaRPr lang="en-US"/>
          </a:p>
        </p:txBody>
      </p:sp>
    </p:spTree>
    <p:extLst>
      <p:ext uri="{BB962C8B-B14F-4D97-AF65-F5344CB8AC3E}">
        <p14:creationId xmlns:p14="http://schemas.microsoft.com/office/powerpoint/2010/main" val="416151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12/15/2021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12/15/2021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12/15/2021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12/15/2021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12/15/2021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12/15/2021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12/15/2021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356271" cy="1103081"/>
          </a:xfrm>
        </p:spPr>
        <p:txBody>
          <a:bodyPr>
            <a:normAutofit/>
          </a:bodyPr>
          <a:lstStyle/>
          <a:p>
            <a:r>
              <a:rPr lang="en-US" sz="5000" cap="none" dirty="0"/>
              <a:t>e</a:t>
            </a:r>
            <a:r>
              <a:rPr lang="en-US" sz="5000" dirty="0"/>
              <a:t>B Minute</a:t>
            </a:r>
          </a:p>
        </p:txBody>
      </p:sp>
      <p:sp>
        <p:nvSpPr>
          <p:cNvPr id="3" name="Subtitle 2"/>
          <p:cNvSpPr>
            <a:spLocks noGrp="1"/>
          </p:cNvSpPr>
          <p:nvPr>
            <p:ph type="subTitle" idx="1"/>
          </p:nvPr>
        </p:nvSpPr>
        <p:spPr>
          <a:xfrm>
            <a:off x="1428751" y="2906486"/>
            <a:ext cx="9448800" cy="685800"/>
          </a:xfrm>
        </p:spPr>
        <p:txBody>
          <a:bodyPr>
            <a:normAutofit/>
          </a:bodyPr>
          <a:lstStyle/>
          <a:p>
            <a:r>
              <a:rPr lang="en-US" sz="2800" dirty="0"/>
              <a:t>December 2021</a:t>
            </a:r>
          </a:p>
        </p:txBody>
      </p:sp>
      <p:sp>
        <p:nvSpPr>
          <p:cNvPr id="4" name="TextBox 3">
            <a:extLst>
              <a:ext uri="{FF2B5EF4-FFF2-40B4-BE49-F238E27FC236}">
                <a16:creationId xmlns:a16="http://schemas.microsoft.com/office/drawing/2014/main" id="{9C044F87-B15B-45A5-88EB-349C64AD504E}"/>
              </a:ext>
            </a:extLst>
          </p:cNvPr>
          <p:cNvSpPr txBox="1"/>
          <p:nvPr/>
        </p:nvSpPr>
        <p:spPr>
          <a:xfrm>
            <a:off x="1428751" y="4234370"/>
            <a:ext cx="10204861" cy="369332"/>
          </a:xfrm>
          <a:prstGeom prst="rect">
            <a:avLst/>
          </a:prstGeom>
          <a:noFill/>
        </p:spPr>
        <p:txBody>
          <a:bodyPr wrap="square" rtlCol="0">
            <a:spAutoFit/>
          </a:bodyPr>
          <a:lstStyle/>
          <a:p>
            <a:r>
              <a:rPr lang="en-US" dirty="0"/>
              <a:t>Modified per the discussion that took place in the PMPD zoom meeting on 12/15/2021</a:t>
            </a:r>
          </a:p>
        </p:txBody>
      </p:sp>
    </p:spTree>
    <p:extLst>
      <p:ext uri="{BB962C8B-B14F-4D97-AF65-F5344CB8AC3E}">
        <p14:creationId xmlns:p14="http://schemas.microsoft.com/office/powerpoint/2010/main" val="296427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982DC2-7596-4080-84C3-34943E76F471}"/>
              </a:ext>
            </a:extLst>
          </p:cNvPr>
          <p:cNvSpPr/>
          <p:nvPr/>
        </p:nvSpPr>
        <p:spPr>
          <a:xfrm>
            <a:off x="5283200" y="424934"/>
            <a:ext cx="6390939" cy="523220"/>
          </a:xfrm>
          <a:prstGeom prst="rect">
            <a:avLst/>
          </a:prstGeom>
        </p:spPr>
        <p:txBody>
          <a:bodyPr wrap="square">
            <a:spAutoFit/>
          </a:bodyPr>
          <a:lstStyle/>
          <a:p>
            <a:pPr algn="ctr"/>
            <a:r>
              <a:rPr lang="en-US" sz="2800" b="1" dirty="0"/>
              <a:t>Preferred PCO Reason Codes  </a:t>
            </a:r>
          </a:p>
        </p:txBody>
      </p:sp>
      <p:sp>
        <p:nvSpPr>
          <p:cNvPr id="14" name="TextBox 13">
            <a:extLst>
              <a:ext uri="{FF2B5EF4-FFF2-40B4-BE49-F238E27FC236}">
                <a16:creationId xmlns:a16="http://schemas.microsoft.com/office/drawing/2014/main" id="{D952348B-CAF2-49C2-9559-0CE5241F3B64}"/>
              </a:ext>
            </a:extLst>
          </p:cNvPr>
          <p:cNvSpPr txBox="1"/>
          <p:nvPr/>
        </p:nvSpPr>
        <p:spPr>
          <a:xfrm>
            <a:off x="520699" y="1581835"/>
            <a:ext cx="9692445" cy="461665"/>
          </a:xfrm>
          <a:prstGeom prst="rect">
            <a:avLst/>
          </a:prstGeom>
          <a:noFill/>
        </p:spPr>
        <p:txBody>
          <a:bodyPr wrap="square">
            <a:spAutoFit/>
          </a:bodyPr>
          <a:lstStyle/>
          <a:p>
            <a:pPr marL="0" indent="0">
              <a:lnSpc>
                <a:spcPct val="100000"/>
              </a:lnSpc>
              <a:spcBef>
                <a:spcPts val="0"/>
              </a:spcBef>
              <a:buNone/>
            </a:pPr>
            <a:r>
              <a:rPr lang="en-US" sz="2400" b="1" dirty="0"/>
              <a:t>Only </a:t>
            </a:r>
            <a:r>
              <a:rPr lang="en-US" sz="2400" b="1" dirty="0">
                <a:solidFill>
                  <a:srgbClr val="FF0000"/>
                </a:solidFill>
              </a:rPr>
              <a:t>Three</a:t>
            </a:r>
            <a:r>
              <a:rPr lang="en-US" sz="2400" b="1" dirty="0"/>
              <a:t> Reason Codes Expected To Be Used For All PCOs:</a:t>
            </a:r>
          </a:p>
        </p:txBody>
      </p:sp>
      <p:sp>
        <p:nvSpPr>
          <p:cNvPr id="16" name="TextBox 15">
            <a:extLst>
              <a:ext uri="{FF2B5EF4-FFF2-40B4-BE49-F238E27FC236}">
                <a16:creationId xmlns:a16="http://schemas.microsoft.com/office/drawing/2014/main" id="{BB7CBD73-EB3B-4CF5-98CD-EBEE8774DCD8}"/>
              </a:ext>
            </a:extLst>
          </p:cNvPr>
          <p:cNvSpPr txBox="1"/>
          <p:nvPr/>
        </p:nvSpPr>
        <p:spPr>
          <a:xfrm>
            <a:off x="3606799" y="2451464"/>
            <a:ext cx="5846689" cy="1454950"/>
          </a:xfrm>
          <a:prstGeom prst="rect">
            <a:avLst/>
          </a:prstGeom>
          <a:noFill/>
        </p:spPr>
        <p:txBody>
          <a:bodyPr wrap="square">
            <a:spAutoFit/>
          </a:bodyPr>
          <a:lstStyle/>
          <a:p>
            <a:pPr marL="0" marR="0">
              <a:lnSpc>
                <a:spcPct val="107000"/>
              </a:lnSpc>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Error / Omission</a:t>
            </a:r>
          </a:p>
          <a:p>
            <a:pPr marL="0" marR="0">
              <a:lnSpc>
                <a:spcPct val="107000"/>
              </a:lnSpc>
              <a:spcBef>
                <a:spcPts val="0"/>
              </a:spcBef>
              <a:spcAft>
                <a:spcPts val="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Program Add/Change</a:t>
            </a:r>
          </a:p>
          <a:p>
            <a:pPr marL="0" marR="0">
              <a:lnSpc>
                <a:spcPct val="107000"/>
              </a:lnSpc>
              <a:spcBef>
                <a:spcPts val="0"/>
              </a:spcBef>
              <a:spcAft>
                <a:spcPts val="0"/>
              </a:spcAft>
            </a:pPr>
            <a:r>
              <a:rPr lang="en-US" sz="2800" b="1" dirty="0">
                <a:latin typeface="Calibri" panose="020F0502020204030204" pitchFamily="34" charset="0"/>
                <a:ea typeface="Calibri" panose="020F0502020204030204" pitchFamily="34" charset="0"/>
                <a:cs typeface="Times New Roman" panose="02020603050405020304" pitchFamily="18" charset="0"/>
              </a:rPr>
              <a:t>Unforeseen Condition</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6390E279-7CCF-4357-83D9-ECE6AF63847A}"/>
              </a:ext>
            </a:extLst>
          </p:cNvPr>
          <p:cNvSpPr txBox="1"/>
          <p:nvPr/>
        </p:nvSpPr>
        <p:spPr>
          <a:xfrm>
            <a:off x="661182" y="5150913"/>
            <a:ext cx="10030264" cy="736355"/>
          </a:xfrm>
          <a:prstGeom prst="rect">
            <a:avLst/>
          </a:prstGeom>
          <a:noFill/>
        </p:spPr>
        <p:txBody>
          <a:bodyPr wrap="square">
            <a:spAutoFit/>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Project Managers and Project Directors should be reviewing the selected reason code on all PCOs to verify or correct so that the appropriate reason code is used</a:t>
            </a:r>
          </a:p>
        </p:txBody>
      </p:sp>
    </p:spTree>
    <p:extLst>
      <p:ext uri="{BB962C8B-B14F-4D97-AF65-F5344CB8AC3E}">
        <p14:creationId xmlns:p14="http://schemas.microsoft.com/office/powerpoint/2010/main" val="207363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982DC2-7596-4080-84C3-34943E76F471}"/>
              </a:ext>
            </a:extLst>
          </p:cNvPr>
          <p:cNvSpPr/>
          <p:nvPr/>
        </p:nvSpPr>
        <p:spPr>
          <a:xfrm>
            <a:off x="4895558" y="424934"/>
            <a:ext cx="6778582" cy="523220"/>
          </a:xfrm>
          <a:prstGeom prst="rect">
            <a:avLst/>
          </a:prstGeom>
        </p:spPr>
        <p:txBody>
          <a:bodyPr wrap="square">
            <a:spAutoFit/>
          </a:bodyPr>
          <a:lstStyle/>
          <a:p>
            <a:pPr algn="ctr"/>
            <a:r>
              <a:rPr lang="en-US" sz="2800" b="1" dirty="0"/>
              <a:t>Never Used PCO Reason Codes</a:t>
            </a:r>
          </a:p>
        </p:txBody>
      </p:sp>
      <p:sp>
        <p:nvSpPr>
          <p:cNvPr id="18" name="Content Placeholder 17">
            <a:extLst>
              <a:ext uri="{FF2B5EF4-FFF2-40B4-BE49-F238E27FC236}">
                <a16:creationId xmlns:a16="http://schemas.microsoft.com/office/drawing/2014/main" id="{9B643C04-A5E4-4E3C-B40A-0D88B0AD94F9}"/>
              </a:ext>
            </a:extLst>
          </p:cNvPr>
          <p:cNvSpPr>
            <a:spLocks noGrp="1"/>
          </p:cNvSpPr>
          <p:nvPr>
            <p:ph idx="1"/>
          </p:nvPr>
        </p:nvSpPr>
        <p:spPr>
          <a:xfrm>
            <a:off x="101600" y="1282700"/>
            <a:ext cx="11404600" cy="5575300"/>
          </a:xfrm>
        </p:spPr>
        <p:txBody>
          <a:bodyPr>
            <a:normAutofit/>
          </a:bodyPr>
          <a:lstStyle/>
          <a:p>
            <a:pPr marL="0" indent="0">
              <a:lnSpc>
                <a:spcPct val="100000"/>
              </a:lnSpc>
              <a:spcBef>
                <a:spcPts val="0"/>
              </a:spcBef>
              <a:buNone/>
            </a:pPr>
            <a:endParaRPr lang="en-US" sz="2400" b="1" dirty="0"/>
          </a:p>
          <a:p>
            <a:pPr marL="0" indent="0">
              <a:lnSpc>
                <a:spcPct val="100000"/>
              </a:lnSpc>
              <a:spcBef>
                <a:spcPts val="0"/>
              </a:spcBef>
              <a:buNone/>
            </a:pPr>
            <a:r>
              <a:rPr lang="en-US" sz="2400" b="1" dirty="0"/>
              <a:t>Do </a:t>
            </a:r>
            <a:r>
              <a:rPr lang="en-US" sz="2400" b="1" u="sng" dirty="0"/>
              <a:t>not</a:t>
            </a:r>
            <a:r>
              <a:rPr lang="en-US" sz="2400" b="1" dirty="0"/>
              <a:t> use these reason codes for PCOs:</a:t>
            </a:r>
          </a:p>
          <a:p>
            <a:pPr marL="0" indent="0">
              <a:lnSpc>
                <a:spcPct val="100000"/>
              </a:lnSpc>
              <a:spcBef>
                <a:spcPts val="0"/>
              </a:spcBef>
              <a:buNone/>
            </a:pPr>
            <a:endParaRPr lang="en-US" sz="2400" b="1" dirty="0"/>
          </a:p>
          <a:p>
            <a:pPr marL="0" indent="0">
              <a:lnSpc>
                <a:spcPct val="120000"/>
              </a:lnSpc>
              <a:spcBef>
                <a:spcPts val="0"/>
              </a:spcBef>
              <a:buNone/>
            </a:pPr>
            <a:endParaRPr lang="en-US" sz="2400" b="1" dirty="0"/>
          </a:p>
          <a:p>
            <a:pPr marL="0" indent="0" algn="ctr">
              <a:lnSpc>
                <a:spcPct val="120000"/>
              </a:lnSpc>
              <a:spcBef>
                <a:spcPts val="0"/>
              </a:spcBef>
              <a:buNone/>
            </a:pPr>
            <a:endParaRPr lang="en-US" sz="3400" b="1" dirty="0"/>
          </a:p>
          <a:p>
            <a:pPr marL="0" indent="0">
              <a:lnSpc>
                <a:spcPct val="120000"/>
              </a:lnSpc>
              <a:spcBef>
                <a:spcPts val="0"/>
              </a:spcBef>
              <a:buNone/>
            </a:pPr>
            <a:endParaRPr lang="en-US" sz="4400" b="1" dirty="0"/>
          </a:p>
          <a:p>
            <a:pPr marL="0" indent="0">
              <a:lnSpc>
                <a:spcPct val="150000"/>
              </a:lnSpc>
              <a:spcBef>
                <a:spcPts val="0"/>
              </a:spcBef>
              <a:spcAft>
                <a:spcPts val="1200"/>
              </a:spcAft>
              <a:buNone/>
            </a:pPr>
            <a:endParaRPr lang="en-US" sz="2400" b="1" dirty="0"/>
          </a:p>
        </p:txBody>
      </p:sp>
      <p:sp>
        <p:nvSpPr>
          <p:cNvPr id="14" name="TextBox 13">
            <a:extLst>
              <a:ext uri="{FF2B5EF4-FFF2-40B4-BE49-F238E27FC236}">
                <a16:creationId xmlns:a16="http://schemas.microsoft.com/office/drawing/2014/main" id="{F371F09A-39CD-405A-AADD-C0F793994008}"/>
              </a:ext>
            </a:extLst>
          </p:cNvPr>
          <p:cNvSpPr txBox="1"/>
          <p:nvPr/>
        </p:nvSpPr>
        <p:spPr>
          <a:xfrm>
            <a:off x="1012874" y="2572754"/>
            <a:ext cx="10325686" cy="2308324"/>
          </a:xfrm>
          <a:prstGeom prst="rect">
            <a:avLst/>
          </a:prstGeom>
          <a:noFill/>
        </p:spPr>
        <p:txBody>
          <a:bodyPr wrap="square">
            <a:spAutoFit/>
          </a:bodyPr>
          <a:lstStyle/>
          <a:p>
            <a:r>
              <a:rPr lang="en-US" sz="2400" b="1" dirty="0">
                <a:latin typeface="Calibri" panose="020F0502020204030204" pitchFamily="34" charset="0"/>
                <a:cs typeface="Calibri" panose="020F0502020204030204" pitchFamily="34" charset="0"/>
              </a:rPr>
              <a:t>Amendment</a:t>
            </a:r>
            <a:r>
              <a:rPr lang="en-US" sz="2400" dirty="0">
                <a:latin typeface="Calibri" panose="020F0502020204030204" pitchFamily="34" charset="0"/>
                <a:cs typeface="Calibri" panose="020F0502020204030204" pitchFamily="34" charset="0"/>
              </a:rPr>
              <a:t> (Not for Construction Contracts)</a:t>
            </a:r>
          </a:p>
          <a:p>
            <a:r>
              <a:rPr lang="en-US" sz="2400" b="1" dirty="0">
                <a:latin typeface="Calibri" panose="020F0502020204030204" pitchFamily="34" charset="0"/>
                <a:cs typeface="Calibri" panose="020F0502020204030204" pitchFamily="34" charset="0"/>
              </a:rPr>
              <a:t>Other</a:t>
            </a:r>
            <a:r>
              <a:rPr lang="en-US" sz="2400" dirty="0">
                <a:latin typeface="Calibri" panose="020F0502020204030204" pitchFamily="34" charset="0"/>
                <a:cs typeface="Calibri" panose="020F0502020204030204" pitchFamily="34" charset="0"/>
              </a:rPr>
              <a:t> (Administrators only)</a:t>
            </a:r>
          </a:p>
          <a:p>
            <a:r>
              <a:rPr lang="en-US" sz="2400" b="1" dirty="0">
                <a:latin typeface="Calibri" panose="020F0502020204030204" pitchFamily="34" charset="0"/>
                <a:cs typeface="Calibri" panose="020F0502020204030204" pitchFamily="34" charset="0"/>
              </a:rPr>
              <a:t>PO Change </a:t>
            </a:r>
            <a:r>
              <a:rPr lang="en-US" sz="2400" dirty="0">
                <a:latin typeface="Calibri" panose="020F0502020204030204" pitchFamily="34" charset="0"/>
                <a:cs typeface="Calibri" panose="020F0502020204030204" pitchFamily="34" charset="0"/>
              </a:rPr>
              <a:t>(Purchase Orders only not Construction Contracts)</a:t>
            </a:r>
          </a:p>
          <a:p>
            <a:r>
              <a:rPr lang="en-US" sz="2400" b="1" dirty="0">
                <a:latin typeface="Calibri" panose="020F0502020204030204" pitchFamily="34" charset="0"/>
                <a:cs typeface="Calibri" panose="020F0502020204030204" pitchFamily="34" charset="0"/>
              </a:rPr>
              <a:t>SOV Breakout </a:t>
            </a:r>
            <a:r>
              <a:rPr lang="en-US" sz="2400" dirty="0">
                <a:latin typeface="Calibri" panose="020F0502020204030204" pitchFamily="34" charset="0"/>
                <a:cs typeface="Calibri" panose="020F0502020204030204" pitchFamily="34" charset="0"/>
              </a:rPr>
              <a:t>(Schedule of Values process only)</a:t>
            </a:r>
          </a:p>
          <a:p>
            <a:r>
              <a:rPr lang="en-US" sz="2400" b="1" dirty="0">
                <a:effectLst/>
                <a:latin typeface="Calibri" panose="020F0502020204030204" pitchFamily="34" charset="0"/>
                <a:ea typeface="Calibri" panose="020F0502020204030204" pitchFamily="34" charset="0"/>
                <a:cs typeface="Times New Roman" panose="02020603050405020304" pitchFamily="18" charset="0"/>
              </a:rPr>
              <a:t>V</a:t>
            </a:r>
            <a:r>
              <a:rPr lang="en-US" sz="2400" b="1" dirty="0">
                <a:latin typeface="Calibri" panose="020F0502020204030204" pitchFamily="34" charset="0"/>
                <a:ea typeface="Calibri" panose="020F0502020204030204" pitchFamily="34" charset="0"/>
                <a:cs typeface="Times New Roman" panose="02020603050405020304" pitchFamily="18" charset="0"/>
              </a:rPr>
              <a:t>alue Engineering </a:t>
            </a:r>
            <a:r>
              <a:rPr lang="en-US" sz="2400" dirty="0">
                <a:latin typeface="Calibri" panose="020F0502020204030204" pitchFamily="34" charset="0"/>
                <a:ea typeface="Calibri" panose="020F0502020204030204" pitchFamily="34" charset="0"/>
                <a:cs typeface="Times New Roman" panose="02020603050405020304" pitchFamily="18" charset="0"/>
              </a:rPr>
              <a:t>(Post Bid Activity not after Contract Award)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6771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982DC2-7596-4080-84C3-34943E76F471}"/>
              </a:ext>
            </a:extLst>
          </p:cNvPr>
          <p:cNvSpPr/>
          <p:nvPr/>
        </p:nvSpPr>
        <p:spPr>
          <a:xfrm>
            <a:off x="5283200" y="424934"/>
            <a:ext cx="6390939" cy="523220"/>
          </a:xfrm>
          <a:prstGeom prst="rect">
            <a:avLst/>
          </a:prstGeom>
        </p:spPr>
        <p:txBody>
          <a:bodyPr wrap="square">
            <a:spAutoFit/>
          </a:bodyPr>
          <a:lstStyle/>
          <a:p>
            <a:pPr algn="ctr"/>
            <a:r>
              <a:rPr lang="en-US" sz="2800" b="1" dirty="0"/>
              <a:t>Rarely Used PCO Reason Codes  </a:t>
            </a:r>
          </a:p>
        </p:txBody>
      </p:sp>
      <p:sp>
        <p:nvSpPr>
          <p:cNvPr id="12" name="TextBox 11">
            <a:extLst>
              <a:ext uri="{FF2B5EF4-FFF2-40B4-BE49-F238E27FC236}">
                <a16:creationId xmlns:a16="http://schemas.microsoft.com/office/drawing/2014/main" id="{B903CBBE-312C-4FC4-BAD0-05D02EF2DC75}"/>
              </a:ext>
            </a:extLst>
          </p:cNvPr>
          <p:cNvSpPr txBox="1"/>
          <p:nvPr/>
        </p:nvSpPr>
        <p:spPr>
          <a:xfrm>
            <a:off x="1108613" y="4255772"/>
            <a:ext cx="10337800" cy="492764"/>
          </a:xfrm>
          <a:prstGeom prst="rect">
            <a:avLst/>
          </a:prstGeom>
          <a:noFill/>
        </p:spPr>
        <p:txBody>
          <a:bodyPr wrap="square">
            <a:spAutoFit/>
          </a:bodyPr>
          <a:lstStyle/>
          <a:p>
            <a:pPr marL="0" indent="0" algn="ctr">
              <a:lnSpc>
                <a:spcPct val="120000"/>
              </a:lnSpc>
              <a:spcBef>
                <a:spcPts val="0"/>
              </a:spcBef>
              <a:buNone/>
            </a:pPr>
            <a:r>
              <a:rPr lang="en-US" sz="2400" dirty="0"/>
              <a:t> </a:t>
            </a:r>
            <a:endParaRPr lang="en-US" sz="2400" b="1" dirty="0"/>
          </a:p>
        </p:txBody>
      </p:sp>
      <p:sp>
        <p:nvSpPr>
          <p:cNvPr id="14" name="TextBox 13">
            <a:extLst>
              <a:ext uri="{FF2B5EF4-FFF2-40B4-BE49-F238E27FC236}">
                <a16:creationId xmlns:a16="http://schemas.microsoft.com/office/drawing/2014/main" id="{D952348B-CAF2-49C2-9559-0CE5241F3B64}"/>
              </a:ext>
            </a:extLst>
          </p:cNvPr>
          <p:cNvSpPr txBox="1"/>
          <p:nvPr/>
        </p:nvSpPr>
        <p:spPr>
          <a:xfrm>
            <a:off x="520699" y="1581835"/>
            <a:ext cx="11153439" cy="2308324"/>
          </a:xfrm>
          <a:prstGeom prst="rect">
            <a:avLst/>
          </a:prstGeom>
          <a:noFill/>
        </p:spPr>
        <p:txBody>
          <a:bodyPr wrap="square">
            <a:spAutoFit/>
          </a:bodyPr>
          <a:lstStyle/>
          <a:p>
            <a:r>
              <a:rPr lang="en-US" sz="2400" b="1" dirty="0"/>
              <a:t>These reason codes </a:t>
            </a:r>
            <a:r>
              <a:rPr lang="en-US" sz="2400" b="1" u="sng" dirty="0"/>
              <a:t>may</a:t>
            </a:r>
            <a:r>
              <a:rPr lang="en-US" sz="2400" b="1" dirty="0"/>
              <a:t> be used on rare occasions, special circumstances, or GMC Contracts - Consult your Director and/or Contracts Office first</a:t>
            </a:r>
          </a:p>
          <a:p>
            <a:endParaRPr lang="en-US" sz="2400" b="1" dirty="0"/>
          </a:p>
          <a:p>
            <a:endParaRPr lang="en-US" sz="2400" b="1" dirty="0"/>
          </a:p>
          <a:p>
            <a:pPr marL="0" indent="0">
              <a:lnSpc>
                <a:spcPct val="100000"/>
              </a:lnSpc>
              <a:spcBef>
                <a:spcPts val="0"/>
              </a:spcBef>
              <a:buNone/>
            </a:pPr>
            <a:endParaRPr lang="en-US" sz="2400" b="1" dirty="0"/>
          </a:p>
        </p:txBody>
      </p:sp>
      <p:sp>
        <p:nvSpPr>
          <p:cNvPr id="16" name="TextBox 15">
            <a:extLst>
              <a:ext uri="{FF2B5EF4-FFF2-40B4-BE49-F238E27FC236}">
                <a16:creationId xmlns:a16="http://schemas.microsoft.com/office/drawing/2014/main" id="{BB7CBD73-EB3B-4CF5-98CD-EBEE8774DCD8}"/>
              </a:ext>
            </a:extLst>
          </p:cNvPr>
          <p:cNvSpPr txBox="1"/>
          <p:nvPr/>
        </p:nvSpPr>
        <p:spPr>
          <a:xfrm>
            <a:off x="461642" y="3176060"/>
            <a:ext cx="11631741" cy="3236207"/>
          </a:xfrm>
          <a:prstGeom prst="rect">
            <a:avLst/>
          </a:prstGeom>
          <a:noFill/>
        </p:spPr>
        <p:txBody>
          <a:bodyPr wrap="square">
            <a:spAutoFit/>
          </a:bodyPr>
          <a:lstStyle/>
          <a:p>
            <a:pPr marL="0" marR="0">
              <a:lnSpc>
                <a:spcPct val="107000"/>
              </a:lnSpc>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Allowance Adjustment (</a:t>
            </a:r>
            <a:r>
              <a:rPr lang="en-US" sz="2400" dirty="0">
                <a:latin typeface="Calibri" panose="020F0502020204030204" pitchFamily="34" charset="0"/>
                <a:ea typeface="Calibri" panose="020F0502020204030204" pitchFamily="34" charset="0"/>
                <a:cs typeface="Times New Roman" panose="02020603050405020304" pitchFamily="18" charset="0"/>
              </a:rPr>
              <a:t>Only when change to an Existing Allowance) </a:t>
            </a:r>
          </a:p>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GMC Contingency (</a:t>
            </a:r>
            <a:r>
              <a:rPr lang="en-US" sz="2400" dirty="0">
                <a:effectLst/>
                <a:latin typeface="Calibri" panose="020F0502020204030204" pitchFamily="34" charset="0"/>
                <a:ea typeface="Calibri" panose="020F0502020204030204" pitchFamily="34" charset="0"/>
                <a:cs typeface="Times New Roman" panose="02020603050405020304" pitchFamily="18" charset="0"/>
              </a:rPr>
              <a:t>Only GMC Contingency Use)</a:t>
            </a:r>
          </a:p>
          <a:p>
            <a:pPr marL="0" marR="0">
              <a:lnSpc>
                <a:spcPct val="107000"/>
              </a:lnSpc>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Retention Reduction</a:t>
            </a:r>
            <a:r>
              <a:rPr lang="en-US" sz="2400" dirty="0">
                <a:latin typeface="Calibri" panose="020F0502020204030204" pitchFamily="34" charset="0"/>
                <a:ea typeface="Calibri" panose="020F0502020204030204" pitchFamily="34" charset="0"/>
                <a:cs typeface="Times New Roman" panose="02020603050405020304" pitchFamily="18" charset="0"/>
              </a:rPr>
              <a:t> (Used to</a:t>
            </a:r>
            <a:r>
              <a:rPr lang="en-US" sz="2400" b="1" dirty="0">
                <a:latin typeface="Calibri" panose="020F0502020204030204" pitchFamily="34" charset="0"/>
                <a:ea typeface="Calibri" panose="020F0502020204030204" pitchFamily="34" charset="0"/>
                <a:cs typeface="Times New Roman" panose="02020603050405020304" pitchFamily="18" charset="0"/>
              </a:rPr>
              <a:t> </a:t>
            </a:r>
            <a:r>
              <a:rPr lang="en-US" sz="2400" dirty="0">
                <a:latin typeface="Calibri" panose="020F0502020204030204" pitchFamily="34" charset="0"/>
                <a:ea typeface="Calibri" panose="020F0502020204030204" pitchFamily="34" charset="0"/>
                <a:cs typeface="Times New Roman" panose="02020603050405020304" pitchFamily="18" charset="0"/>
              </a:rPr>
              <a:t>Reduce the % of Retainage held on entire contract)</a:t>
            </a:r>
          </a:p>
          <a:p>
            <a:pPr marL="0" marR="0">
              <a:lnSpc>
                <a:spcPct val="107000"/>
              </a:lnSpc>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Savings/Settlement </a:t>
            </a:r>
            <a:r>
              <a:rPr lang="en-US" sz="2400" dirty="0">
                <a:effectLst/>
                <a:latin typeface="Calibri" panose="020F0502020204030204" pitchFamily="34" charset="0"/>
                <a:ea typeface="Calibri" panose="020F0502020204030204" pitchFamily="34" charset="0"/>
                <a:cs typeface="Times New Roman" panose="02020603050405020304" pitchFamily="18" charset="0"/>
              </a:rPr>
              <a:t>(Only for Shared Savings at end of project - typically GMC)</a:t>
            </a:r>
          </a:p>
          <a:p>
            <a:pPr marL="0" marR="0">
              <a:lnSpc>
                <a:spcPct val="107000"/>
              </a:lnSpc>
              <a:spcBef>
                <a:spcPts val="0"/>
              </a:spcBef>
              <a:spcAft>
                <a:spcPts val="0"/>
              </a:spcAft>
            </a:pPr>
            <a:r>
              <a:rPr lang="en-US" sz="2400" b="1" dirty="0">
                <a:latin typeface="Calibri" panose="020F0502020204030204" pitchFamily="34" charset="0"/>
                <a:ea typeface="Calibri" panose="020F0502020204030204" pitchFamily="34" charset="0"/>
                <a:cs typeface="Times New Roman" panose="02020603050405020304" pitchFamily="18" charset="0"/>
              </a:rPr>
              <a:t>Time Extension (</a:t>
            </a:r>
            <a:r>
              <a:rPr lang="en-US" sz="2400" dirty="0">
                <a:latin typeface="Calibri" panose="020F0502020204030204" pitchFamily="34" charset="0"/>
                <a:ea typeface="Calibri" panose="020F0502020204030204" pitchFamily="34" charset="0"/>
                <a:cs typeface="Times New Roman" panose="02020603050405020304" pitchFamily="18" charset="0"/>
              </a:rPr>
              <a:t>Only for No Cost Time Extension </a:t>
            </a:r>
            <a:r>
              <a:rPr lang="en-US" sz="2400" dirty="0">
                <a:effectLst/>
                <a:latin typeface="Calibri" panose="020F0502020204030204" pitchFamily="34" charset="0"/>
                <a:ea typeface="Calibri" panose="020F0502020204030204" pitchFamily="34" charset="0"/>
                <a:cs typeface="Times New Roman" panose="02020603050405020304" pitchFamily="18" charset="0"/>
              </a:rPr>
              <a:t>- typically Campus Let)</a:t>
            </a:r>
          </a:p>
          <a:p>
            <a:pPr marL="0" marR="0">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b="1" dirty="0">
                <a:effectLst/>
                <a:latin typeface="Calibri" panose="020F0502020204030204" pitchFamily="34" charset="0"/>
                <a:ea typeface="Calibri" panose="020F0502020204030204" pitchFamily="34" charset="0"/>
                <a:cs typeface="Times New Roman" panose="02020603050405020304" pitchFamily="18" charset="0"/>
              </a:rPr>
              <a:t>*Code Modification </a:t>
            </a:r>
            <a:r>
              <a:rPr lang="en-US" sz="2400" dirty="0">
                <a:effectLst/>
                <a:latin typeface="Calibri" panose="020F0502020204030204" pitchFamily="34" charset="0"/>
                <a:ea typeface="Calibri" panose="020F0502020204030204" pitchFamily="34" charset="0"/>
                <a:cs typeface="Times New Roman" panose="02020603050405020304" pitchFamily="18" charset="0"/>
              </a:rPr>
              <a:t>(AHJ Directed Modifications) *</a:t>
            </a:r>
            <a:r>
              <a:rPr lang="en-US" sz="2400" dirty="0">
                <a:latin typeface="Calibri" panose="020F0502020204030204" pitchFamily="34" charset="0"/>
                <a:ea typeface="Calibri" panose="020F0502020204030204" pitchFamily="34" charset="0"/>
                <a:cs typeface="Times New Roman" panose="02020603050405020304" pitchFamily="18" charset="0"/>
              </a:rPr>
              <a:t>Post-presentation edit</a:t>
            </a:r>
          </a:p>
          <a:p>
            <a:pPr marL="0" marR="0">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70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B982DC2-7596-4080-84C3-34943E76F471}"/>
              </a:ext>
            </a:extLst>
          </p:cNvPr>
          <p:cNvSpPr/>
          <p:nvPr/>
        </p:nvSpPr>
        <p:spPr>
          <a:xfrm>
            <a:off x="5283200" y="424934"/>
            <a:ext cx="6390939" cy="523220"/>
          </a:xfrm>
          <a:prstGeom prst="rect">
            <a:avLst/>
          </a:prstGeom>
        </p:spPr>
        <p:txBody>
          <a:bodyPr wrap="square">
            <a:spAutoFit/>
          </a:bodyPr>
          <a:lstStyle/>
          <a:p>
            <a:pPr algn="ctr"/>
            <a:r>
              <a:rPr lang="en-US" sz="2800" b="1" dirty="0"/>
              <a:t>eBuilder Reminder  </a:t>
            </a:r>
          </a:p>
        </p:txBody>
      </p:sp>
      <p:sp>
        <p:nvSpPr>
          <p:cNvPr id="14" name="TextBox 13">
            <a:extLst>
              <a:ext uri="{FF2B5EF4-FFF2-40B4-BE49-F238E27FC236}">
                <a16:creationId xmlns:a16="http://schemas.microsoft.com/office/drawing/2014/main" id="{D952348B-CAF2-49C2-9559-0CE5241F3B64}"/>
              </a:ext>
            </a:extLst>
          </p:cNvPr>
          <p:cNvSpPr txBox="1"/>
          <p:nvPr/>
        </p:nvSpPr>
        <p:spPr>
          <a:xfrm>
            <a:off x="576970" y="2580640"/>
            <a:ext cx="10550575" cy="1569660"/>
          </a:xfrm>
          <a:prstGeom prst="rect">
            <a:avLst/>
          </a:prstGeom>
          <a:noFill/>
        </p:spPr>
        <p:txBody>
          <a:bodyPr wrap="square">
            <a:spAutoFit/>
          </a:bodyPr>
          <a:lstStyle/>
          <a:p>
            <a:pPr marL="0" indent="0">
              <a:lnSpc>
                <a:spcPct val="100000"/>
              </a:lnSpc>
              <a:spcBef>
                <a:spcPts val="0"/>
              </a:spcBef>
              <a:buNone/>
            </a:pPr>
            <a:r>
              <a:rPr lang="en-US" sz="2400" dirty="0"/>
              <a:t>“eB administrators will need to make the corrections on completed PCOs, where “do not use” reason codes have been used.  We will be contracting Project Managers in the new year to request assistance with identifying the correct/preferred reason codes.”</a:t>
            </a:r>
          </a:p>
        </p:txBody>
      </p:sp>
      <p:sp>
        <p:nvSpPr>
          <p:cNvPr id="16" name="TextBox 15">
            <a:extLst>
              <a:ext uri="{FF2B5EF4-FFF2-40B4-BE49-F238E27FC236}">
                <a16:creationId xmlns:a16="http://schemas.microsoft.com/office/drawing/2014/main" id="{BB7CBD73-EB3B-4CF5-98CD-EBEE8774DCD8}"/>
              </a:ext>
            </a:extLst>
          </p:cNvPr>
          <p:cNvSpPr txBox="1"/>
          <p:nvPr/>
        </p:nvSpPr>
        <p:spPr>
          <a:xfrm>
            <a:off x="3649003" y="2357641"/>
            <a:ext cx="5118100" cy="470000"/>
          </a:xfrm>
          <a:prstGeom prst="rect">
            <a:avLst/>
          </a:prstGeom>
          <a:noFill/>
        </p:spPr>
        <p:txBody>
          <a:bodyPr wrap="square">
            <a:spAutoFit/>
          </a:bodyPr>
          <a:lstStyle/>
          <a:p>
            <a:pPr marL="0" marR="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A2071257-0328-42A7-B3EC-0A612C5D75CA}"/>
              </a:ext>
            </a:extLst>
          </p:cNvPr>
          <p:cNvSpPr txBox="1"/>
          <p:nvPr/>
        </p:nvSpPr>
        <p:spPr>
          <a:xfrm>
            <a:off x="729370" y="4505569"/>
            <a:ext cx="11073424" cy="1323439"/>
          </a:xfrm>
          <a:prstGeom prst="rect">
            <a:avLst/>
          </a:prstGeom>
          <a:noFill/>
        </p:spPr>
        <p:txBody>
          <a:bodyPr wrap="square">
            <a:spAutoFit/>
          </a:bodyPr>
          <a:lstStyle/>
          <a:p>
            <a:pPr marL="0" indent="0">
              <a:lnSpc>
                <a:spcPct val="100000"/>
              </a:lnSpc>
              <a:spcBef>
                <a:spcPts val="0"/>
              </a:spcBef>
              <a:buNone/>
            </a:pPr>
            <a:r>
              <a:rPr lang="en-US" sz="2400" dirty="0"/>
              <a:t>Contact us by our group email address:</a:t>
            </a:r>
          </a:p>
          <a:p>
            <a:pPr marL="0" indent="0">
              <a:lnSpc>
                <a:spcPct val="100000"/>
              </a:lnSpc>
              <a:spcBef>
                <a:spcPts val="0"/>
              </a:spcBef>
              <a:buNone/>
            </a:pPr>
            <a:endParaRPr lang="en-US" sz="2400" dirty="0"/>
          </a:p>
          <a:p>
            <a:pPr marL="0" indent="0" algn="ctr">
              <a:lnSpc>
                <a:spcPct val="100000"/>
              </a:lnSpc>
              <a:spcBef>
                <a:spcPts val="0"/>
              </a:spcBef>
              <a:buNone/>
            </a:pPr>
            <a:r>
              <a:rPr lang="en-US" sz="3200" b="1" dirty="0"/>
              <a:t>e-buildergroup@cornell.edu</a:t>
            </a:r>
          </a:p>
        </p:txBody>
      </p:sp>
    </p:spTree>
    <p:extLst>
      <p:ext uri="{BB962C8B-B14F-4D97-AF65-F5344CB8AC3E}">
        <p14:creationId xmlns:p14="http://schemas.microsoft.com/office/powerpoint/2010/main" val="1219827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356271" cy="1103081"/>
          </a:xfrm>
        </p:spPr>
        <p:txBody>
          <a:bodyPr>
            <a:normAutofit/>
          </a:bodyPr>
          <a:lstStyle/>
          <a:p>
            <a:r>
              <a:rPr lang="en-US" sz="5000" dirty="0"/>
              <a:t>Questions?</a:t>
            </a:r>
          </a:p>
        </p:txBody>
      </p:sp>
    </p:spTree>
    <p:extLst>
      <p:ext uri="{BB962C8B-B14F-4D97-AF65-F5344CB8AC3E}">
        <p14:creationId xmlns:p14="http://schemas.microsoft.com/office/powerpoint/2010/main" val="111218944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4589</TotalTime>
  <Words>304</Words>
  <Application>Microsoft Office PowerPoint</Application>
  <PresentationFormat>Widescreen</PresentationFormat>
  <Paragraphs>44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Century Gothic</vt:lpstr>
      <vt:lpstr>Vapor Trail</vt:lpstr>
      <vt:lpstr>eB Minute</vt:lpstr>
      <vt:lpstr>PowerPoint Presentation</vt:lpstr>
      <vt:lpstr>PowerPoint Presentation</vt:lpstr>
      <vt:lpstr>PowerPoint Presentation</vt:lpstr>
      <vt:lpstr>PowerPoint Presentation</vt:lpstr>
      <vt:lpstr>Questions?</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e-Builder tip of the month</dc:title>
  <dc:creator>Donna E. Sutliff</dc:creator>
  <cp:lastModifiedBy>Taylor Thompson</cp:lastModifiedBy>
  <cp:revision>326</cp:revision>
  <cp:lastPrinted>2020-02-13T16:26:07Z</cp:lastPrinted>
  <dcterms:created xsi:type="dcterms:W3CDTF">2016-04-13T10:12:12Z</dcterms:created>
  <dcterms:modified xsi:type="dcterms:W3CDTF">2021-12-15T18:56:44Z</dcterms:modified>
</cp:coreProperties>
</file>