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media/image5.jpg" ContentType="image/jpeg"/>
  <Override PartName="/ppt/media/image8.jpg" ContentType="image/jpeg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image23.jpg" ContentType="image/jpeg"/>
  <Override PartName="/ppt/media/image25.jpg" ContentType="image/jpeg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6" r:id="rId1"/>
    <p:sldMasterId id="2147483706" r:id="rId2"/>
  </p:sldMasterIdLst>
  <p:notesMasterIdLst>
    <p:notesMasterId r:id="rId13"/>
  </p:notesMasterIdLst>
  <p:sldIdLst>
    <p:sldId id="568" r:id="rId3"/>
    <p:sldId id="585" r:id="rId4"/>
    <p:sldId id="586" r:id="rId5"/>
    <p:sldId id="587" r:id="rId6"/>
    <p:sldId id="589" r:id="rId7"/>
    <p:sldId id="588" r:id="rId8"/>
    <p:sldId id="592" r:id="rId9"/>
    <p:sldId id="590" r:id="rId10"/>
    <p:sldId id="591" r:id="rId11"/>
    <p:sldId id="269" r:id="rId12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7" autoAdjust="0"/>
    <p:restoredTop sz="91892" autoAdjust="0"/>
  </p:normalViewPr>
  <p:slideViewPr>
    <p:cSldViewPr>
      <p:cViewPr varScale="1">
        <p:scale>
          <a:sx n="89" d="100"/>
          <a:sy n="89" d="100"/>
        </p:scale>
        <p:origin x="834" y="9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viewProps" Target="view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44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ACCC28-19B3-4899-B746-5CAA87CA08B3}" type="datetimeFigureOut">
              <a:rPr lang="en-US" smtClean="0"/>
              <a:t>12/15/2021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028950" y="857250"/>
            <a:ext cx="3086100" cy="2314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300413"/>
            <a:ext cx="7315200" cy="27003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44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F52ED8-C295-44CF-90E8-5E7932A5FC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4492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53D443-CBAC-934A-8506-FB4DF260D863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7460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153D443-CBAC-934A-8506-FB4DF260D86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58151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178307" y="398525"/>
            <a:ext cx="1309878" cy="12771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407162" y="1760464"/>
            <a:ext cx="8329674" cy="100076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3804549"/>
            <a:ext cx="9144000" cy="3044825"/>
          </a:xfrm>
          <a:solidFill>
            <a:schemeClr val="bg2">
              <a:lumMod val="90000"/>
            </a:schemeClr>
          </a:solid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193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0" y="1752600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40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292894" y="3877558"/>
            <a:ext cx="8558213" cy="27828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861774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524000"/>
            <a:ext cx="8534400" cy="2209800"/>
          </a:xfrm>
        </p:spPr>
        <p:txBody>
          <a:bodyPr numCol="2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09505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/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438726" y="4756727"/>
            <a:ext cx="82588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200" dirty="0">
                <a:solidFill>
                  <a:schemeClr val="bg1"/>
                </a:solidFill>
                <a:latin typeface="Helvetica"/>
                <a:cs typeface="Helvetica"/>
              </a:rPr>
              <a:t>Photos, illustrations, graphics here.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800600" y="1447800"/>
            <a:ext cx="4050507" cy="4876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>
          <a:xfrm>
            <a:off x="287899" y="615758"/>
            <a:ext cx="6554707" cy="603442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4"/>
          </p:nvPr>
        </p:nvSpPr>
        <p:spPr>
          <a:xfrm>
            <a:off x="289405" y="1447800"/>
            <a:ext cx="4358795" cy="4876800"/>
          </a:xfrm>
        </p:spPr>
        <p:txBody>
          <a:bodyPr numCol="1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58152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cu white lrg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43" r="-704"/>
          <a:stretch/>
        </p:blipFill>
        <p:spPr>
          <a:xfrm>
            <a:off x="3871576" y="-157024"/>
            <a:ext cx="1370059" cy="52244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759710"/>
            <a:ext cx="9144000" cy="53860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/>
          </p:nvPr>
        </p:nvSpPr>
        <p:spPr>
          <a:xfrm>
            <a:off x="0" y="1298575"/>
            <a:ext cx="9144000" cy="53816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838200" y="2057400"/>
            <a:ext cx="7467600" cy="4038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034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Picture 5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7" name="Picture 6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85750" y="1828800"/>
            <a:ext cx="4692650" cy="584200"/>
          </a:xfrm>
        </p:spPr>
        <p:txBody>
          <a:bodyPr/>
          <a:lstStyle>
            <a:lvl1pPr marL="0" indent="0">
              <a:buNone/>
              <a:defRPr baseline="0">
                <a:solidFill>
                  <a:schemeClr val="bg1"/>
                </a:solidFill>
                <a:latin typeface="+mj-lt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170999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08708" y="1198106"/>
            <a:ext cx="3594734" cy="4660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1" i="1">
                <a:solidFill>
                  <a:srgbClr val="00B0F0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1/28/2021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>
                <a:solidFill>
                  <a:prstClr val="black">
                    <a:tint val="75000"/>
                  </a:prstClr>
                </a:solidFill>
              </a:rPr>
              <a:t>JG/ SAMP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887553"/>
            <a:endParaRPr lang="en-US" sz="1747">
              <a:solidFill>
                <a:prstClr val="white"/>
              </a:solidFill>
            </a:endParaRPr>
          </a:p>
        </p:txBody>
      </p:sp>
      <p:pic>
        <p:nvPicPr>
          <p:cNvPr id="12" name="Picture 11" descr="cu white lrg.psd"/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999"/>
          <a:stretch/>
        </p:blipFill>
        <p:spPr>
          <a:xfrm>
            <a:off x="3871577" y="-157023"/>
            <a:ext cx="1370059" cy="522449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sz="quarter" idx="13"/>
          </p:nvPr>
        </p:nvSpPr>
        <p:spPr>
          <a:xfrm>
            <a:off x="285751" y="1752601"/>
            <a:ext cx="8678863" cy="39989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85750" y="1066800"/>
            <a:ext cx="8677656" cy="6858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0477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0889_10_C_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0" r="7962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 descr="cu white lrg.psd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86"/>
          <a:stretch/>
        </p:blipFill>
        <p:spPr>
          <a:xfrm>
            <a:off x="182033" y="402168"/>
            <a:ext cx="1299634" cy="1267968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Title 18"/>
          <p:cNvSpPr>
            <a:spLocks noGrp="1"/>
          </p:cNvSpPr>
          <p:nvPr>
            <p:ph type="title"/>
          </p:nvPr>
        </p:nvSpPr>
        <p:spPr>
          <a:xfrm>
            <a:off x="328085" y="1828800"/>
            <a:ext cx="4777596" cy="1143000"/>
          </a:xfrm>
        </p:spPr>
        <p:txBody>
          <a:bodyPr anchor="t">
            <a:normAutofit/>
          </a:bodyPr>
          <a:lstStyle>
            <a:lvl1pPr algn="l">
              <a:defRPr sz="3200" baseline="0">
                <a:solidFill>
                  <a:schemeClr val="bg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1" name="Text Placeholder 20"/>
          <p:cNvSpPr>
            <a:spLocks noGrp="1"/>
          </p:cNvSpPr>
          <p:nvPr>
            <p:ph type="body" sz="quarter" idx="13"/>
          </p:nvPr>
        </p:nvSpPr>
        <p:spPr>
          <a:xfrm>
            <a:off x="328613" y="3200422"/>
            <a:ext cx="4137025" cy="1066800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>
                <a:solidFill>
                  <a:schemeClr val="bg1"/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lang="en-US" dirty="0">
              <a:solidFill>
                <a:srgbClr val="FFFFFF"/>
              </a:solidFill>
              <a:latin typeface="+mn-lt"/>
              <a:cs typeface="Times"/>
            </a:endParaRPr>
          </a:p>
        </p:txBody>
      </p:sp>
    </p:spTree>
    <p:extLst>
      <p:ext uri="{BB962C8B-B14F-4D97-AF65-F5344CB8AC3E}">
        <p14:creationId xmlns:p14="http://schemas.microsoft.com/office/powerpoint/2010/main" val="4035135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sp>
        <p:nvSpPr>
          <p:cNvPr id="14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2438400"/>
            <a:ext cx="9144000" cy="2406650"/>
          </a:xfrm>
        </p:spPr>
        <p:txBody>
          <a:bodyPr/>
          <a:lstStyle>
            <a:lvl1pPr marL="0" indent="0" algn="ctr">
              <a:buNone/>
              <a:defRPr sz="32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>
          <a:xfrm>
            <a:off x="0" y="1828800"/>
            <a:ext cx="9144000" cy="609600"/>
          </a:xfrm>
        </p:spPr>
        <p:txBody>
          <a:bodyPr>
            <a:normAutofit/>
          </a:bodyPr>
          <a:lstStyle>
            <a:lvl1pPr>
              <a:defRPr sz="2800" b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32368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9144000" cy="222250"/>
          </a:xfrm>
          <a:prstGeom prst="rect">
            <a:avLst/>
          </a:prstGeom>
          <a:solidFill>
            <a:srgbClr val="B31B1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cu screen b31b1b.psd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374"/>
          <a:stretch/>
        </p:blipFill>
        <p:spPr>
          <a:xfrm>
            <a:off x="182033" y="402168"/>
            <a:ext cx="1384300" cy="1267968"/>
          </a:xfrm>
          <a:prstGeom prst="rect">
            <a:avLst/>
          </a:prstGeom>
        </p:spPr>
      </p:pic>
      <p:pic>
        <p:nvPicPr>
          <p:cNvPr id="9" name="Picture 8" descr="campus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3844"/>
            <a:ext cx="9144000" cy="3044156"/>
          </a:xfrm>
          <a:prstGeom prst="rect">
            <a:avLst/>
          </a:prstGeom>
        </p:spPr>
      </p:pic>
      <p:sp>
        <p:nvSpPr>
          <p:cNvPr id="10" name="Text Placeholder 13"/>
          <p:cNvSpPr>
            <a:spLocks noGrp="1"/>
          </p:cNvSpPr>
          <p:nvPr>
            <p:ph type="body" sz="quarter" idx="13"/>
          </p:nvPr>
        </p:nvSpPr>
        <p:spPr>
          <a:xfrm>
            <a:off x="0" y="1219200"/>
            <a:ext cx="9144000" cy="1905001"/>
          </a:xfrm>
        </p:spPr>
        <p:txBody>
          <a:bodyPr>
            <a:normAutofit/>
          </a:bodyPr>
          <a:lstStyle>
            <a:lvl1pPr marL="0" indent="0" algn="ctr">
              <a:buNone/>
              <a:defRPr sz="3000">
                <a:solidFill>
                  <a:schemeClr val="accent2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Title 15"/>
          <p:cNvSpPr>
            <a:spLocks noGrp="1"/>
          </p:cNvSpPr>
          <p:nvPr>
            <p:ph type="title"/>
          </p:nvPr>
        </p:nvSpPr>
        <p:spPr>
          <a:xfrm>
            <a:off x="0" y="763091"/>
            <a:ext cx="9144000" cy="456109"/>
          </a:xfrm>
        </p:spPr>
        <p:txBody>
          <a:bodyPr>
            <a:noAutofit/>
          </a:bodyPr>
          <a:lstStyle>
            <a:lvl1pPr>
              <a:defRPr sz="2400" b="0" baseline="0">
                <a:solidFill>
                  <a:schemeClr val="accent3"/>
                </a:solidFill>
                <a:latin typeface="+mj-lt"/>
              </a:defRPr>
            </a:lvl1pPr>
          </a:lstStyle>
          <a:p>
            <a:endParaRPr lang="en-US" sz="2800" dirty="0">
              <a:solidFill>
                <a:srgbClr val="A7998B"/>
              </a:solidFill>
              <a:latin typeface="+mj-lt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03775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5" Type="http://schemas.openxmlformats.org/officeDocument/2006/relationships/slideLayout" Target="../slideLayouts/slideLayout11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222885"/>
          </a:xfrm>
          <a:custGeom>
            <a:avLst/>
            <a:gdLst/>
            <a:ahLst/>
            <a:cxnLst/>
            <a:rect l="l" t="t" r="r" b="b"/>
            <a:pathLst>
              <a:path w="9144000" h="222885">
                <a:moveTo>
                  <a:pt x="0" y="222504"/>
                </a:moveTo>
                <a:lnTo>
                  <a:pt x="9144000" y="222504"/>
                </a:lnTo>
                <a:lnTo>
                  <a:pt x="9144000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B21A1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864864" y="0"/>
            <a:ext cx="1380743" cy="37033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5130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rgbClr val="A2998B"/>
                </a:solidFill>
                <a:latin typeface="Arial"/>
                <a:cs typeface="Arial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57200" y="1577340"/>
            <a:ext cx="822960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62" r:id="rId2"/>
    <p:sldLayoutId id="2147483663" r:id="rId3"/>
    <p:sldLayoutId id="2147483687" r:id="rId4"/>
    <p:sldLayoutId id="2147483689" r:id="rId5"/>
    <p:sldLayoutId id="2147483692" r:id="rId6"/>
  </p:sldLayoutIdLst>
  <p:hf hdr="0" ftr="0" dt="0"/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1/28/2021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JG/ SAMP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315554C-9387-4378-80C2-5F7076CAC95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509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3200" kern="1200">
          <a:solidFill>
            <a:schemeClr val="accent3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BF7A8766-1D21-480B-8A12-EAC111E570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91640" y="2743200"/>
            <a:ext cx="5943600" cy="685800"/>
          </a:xfrm>
        </p:spPr>
        <p:txBody>
          <a:bodyPr>
            <a:noAutofit/>
          </a:bodyPr>
          <a:lstStyle/>
          <a:p>
            <a:pPr algn="ctr"/>
            <a:r>
              <a:rPr lang="en-US" sz="4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2021 RCM Projects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392EEB1-8550-4CCE-8B5D-40AC81DAE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83680" y="6377940"/>
            <a:ext cx="2103120" cy="184666"/>
          </a:xfrm>
        </p:spPr>
        <p:txBody>
          <a:bodyPr/>
          <a:lstStyle/>
          <a:p>
            <a:fld id="{6315554C-9387-4378-80C2-5F7076CAC952}" type="slidenum">
              <a:rPr lang="en-US" sz="1200" smtClean="0">
                <a:solidFill>
                  <a:prstClr val="black">
                    <a:tint val="75000"/>
                  </a:prstClr>
                </a:solidFill>
              </a:rPr>
              <a:pPr/>
              <a:t>1</a:t>
            </a:fld>
            <a:endParaRPr lang="en-US" sz="1200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932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163"/>
          <p:cNvSpPr txBox="1">
            <a:spLocks/>
          </p:cNvSpPr>
          <p:nvPr/>
        </p:nvSpPr>
        <p:spPr>
          <a:xfrm>
            <a:off x="1171100" y="1562100"/>
            <a:ext cx="6801800" cy="37338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chemeClr val="accent3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Questions?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DD4E1EE-3935-496C-AC3F-EFC79867C4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5009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6C380-B71D-4606-9173-21D139E153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492443"/>
          </a:xfrm>
        </p:spPr>
        <p:txBody>
          <a:bodyPr/>
          <a:lstStyle/>
          <a:p>
            <a:pPr algn="ctr"/>
            <a:r>
              <a:rPr lang="en-US" dirty="0"/>
              <a:t>RCM Team - A Year In Review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5C9931-AD51-425A-AF5A-8A37AF953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1066800"/>
            <a:ext cx="8229600" cy="4985980"/>
          </a:xfrm>
        </p:spPr>
        <p:txBody>
          <a:bodyPr/>
          <a:lstStyle/>
          <a:p>
            <a:r>
              <a:rPr lang="en-US" dirty="0"/>
              <a:t>Team Updates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Moving on up or out!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Elisabete Godden to Paul Stemkowski's PM Team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Alex Chevallard to Brad Newhouse’s PM Team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Andrew Germain to FM, Director of Asset Management and Logistics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Tammy Johnson completed a rotation with FM Procurement and was promoted to Project Manager 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Darlene Hackworth passed the PE exam and is now a licensed Professional Engineer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New Team Members	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Michael Kuo, Associate PM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Michael Johnson, Associate PM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Ruth Howell, Associate PM on rotation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/>
              <a:t>2021 Metrics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As a whole, E&amp;PM received over 100 new projects through intake.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56 of these projects were assigned to the RCM Team.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47 projects were closed out</a:t>
            </a:r>
          </a:p>
          <a:p>
            <a:pPr marL="742950" lvl="1" indent="-285750">
              <a:buFont typeface="Wingdings" panose="05000000000000000000" pitchFamily="2" charset="2"/>
              <a:buChar char="v"/>
            </a:pPr>
            <a:r>
              <a:rPr lang="en-US" dirty="0"/>
              <a:t>The RCM team is currently managing a portfolio of 108 projects. 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227CD4-1301-4854-8F3D-4EA16E3D9E46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862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74CE76-0B2B-4615-A560-DB1D8AD7E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1477328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The Cornell Store Emergency Power and Emergency Lighting Replacement Project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Deb Melanson</a:t>
            </a:r>
          </a:p>
        </p:txBody>
      </p:sp>
      <p:pic>
        <p:nvPicPr>
          <p:cNvPr id="7" name="Content Placeholder 6" descr="A picture containing text, ceiling, indoor, counter&#10;&#10;Description automatically generated">
            <a:extLst>
              <a:ext uri="{FF2B5EF4-FFF2-40B4-BE49-F238E27FC236}">
                <a16:creationId xmlns:a16="http://schemas.microsoft.com/office/drawing/2014/main" id="{8F313103-F4F9-4689-8949-2D537ED5CFA4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" y="2245709"/>
            <a:ext cx="4386263" cy="3289697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2CFD781-28F4-4C25-A002-B93BA42EA3C3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685371" y="2245709"/>
            <a:ext cx="4272892" cy="3289697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8E4D4E-4FA4-440B-A4C6-ABD4BCC93C3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F46730-AB28-4E9B-BDBA-0596C36EBC13}"/>
              </a:ext>
            </a:extLst>
          </p:cNvPr>
          <p:cNvSpPr txBox="1"/>
          <p:nvPr/>
        </p:nvSpPr>
        <p:spPr>
          <a:xfrm>
            <a:off x="1523762" y="5609602"/>
            <a:ext cx="17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Original Lighting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58BD33F-2F22-4CE6-9A68-5480AD093D96}"/>
              </a:ext>
            </a:extLst>
          </p:cNvPr>
          <p:cNvSpPr txBox="1"/>
          <p:nvPr/>
        </p:nvSpPr>
        <p:spPr>
          <a:xfrm>
            <a:off x="5880634" y="5609602"/>
            <a:ext cx="1406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New Lighting</a:t>
            </a:r>
          </a:p>
        </p:txBody>
      </p:sp>
    </p:spTree>
    <p:extLst>
      <p:ext uri="{BB962C8B-B14F-4D97-AF65-F5344CB8AC3E}">
        <p14:creationId xmlns:p14="http://schemas.microsoft.com/office/powerpoint/2010/main" val="40826012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1ED32-B520-4C83-97FD-803E62EA3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984885"/>
          </a:xfrm>
        </p:spPr>
        <p:txBody>
          <a:bodyPr/>
          <a:lstStyle/>
          <a:p>
            <a:r>
              <a:rPr lang="en-US" dirty="0" err="1">
                <a:solidFill>
                  <a:srgbClr val="00B050"/>
                </a:solidFill>
              </a:rPr>
              <a:t>Lynah</a:t>
            </a:r>
            <a:r>
              <a:rPr lang="en-US" dirty="0">
                <a:solidFill>
                  <a:srgbClr val="00B050"/>
                </a:solidFill>
              </a:rPr>
              <a:t> Rink Hockey Plunge Tanks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Michael Johnson</a:t>
            </a:r>
          </a:p>
        </p:txBody>
      </p:sp>
      <p:pic>
        <p:nvPicPr>
          <p:cNvPr id="7" name="Content Placeholder 6" descr="A picture containing text, sky, outdoor, ground&#10;&#10;Description automatically generated">
            <a:extLst>
              <a:ext uri="{FF2B5EF4-FFF2-40B4-BE49-F238E27FC236}">
                <a16:creationId xmlns:a16="http://schemas.microsoft.com/office/drawing/2014/main" id="{868865DD-2349-4281-8E75-FE465DADF3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57400"/>
            <a:ext cx="4265612" cy="3199209"/>
          </a:xfrm>
        </p:spPr>
      </p:pic>
      <p:pic>
        <p:nvPicPr>
          <p:cNvPr id="9" name="Content Placeholder 8" descr="A picture containing text&#10;&#10;Description automatically generated">
            <a:extLst>
              <a:ext uri="{FF2B5EF4-FFF2-40B4-BE49-F238E27FC236}">
                <a16:creationId xmlns:a16="http://schemas.microsoft.com/office/drawing/2014/main" id="{1136B14A-10EB-47CA-BB16-A43060B8E540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163" y="2057400"/>
            <a:ext cx="4265612" cy="3199209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3B45918-10B5-4580-B6B8-F7A58B454083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9419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4AF3ED-3419-45C7-A5C9-CD1BCC1E7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98488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Comstock Hall Planned Maintenance 2019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Darlene Hackworth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CD29A7-2D19-4ABD-BF7E-95B6B2A2697B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5</a:t>
            </a:fld>
            <a:endParaRPr lang="en-US"/>
          </a:p>
        </p:txBody>
      </p:sp>
      <p:pic>
        <p:nvPicPr>
          <p:cNvPr id="6" name="Picture 5" descr="A set of stairs leading up to a building&#10;&#10;Description automatically generated with medium confidence">
            <a:extLst>
              <a:ext uri="{FF2B5EF4-FFF2-40B4-BE49-F238E27FC236}">
                <a16:creationId xmlns:a16="http://schemas.microsoft.com/office/drawing/2014/main" id="{6D70CAB0-D242-4CE9-9EA8-75FD805E742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1563554"/>
            <a:ext cx="6080760" cy="4560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16564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 descr="A picture containing text, grass, outdoor, tree&#10;&#10;Description automatically generated">
            <a:extLst>
              <a:ext uri="{FF2B5EF4-FFF2-40B4-BE49-F238E27FC236}">
                <a16:creationId xmlns:a16="http://schemas.microsoft.com/office/drawing/2014/main" id="{F8BD1600-A0F0-4C94-9AC7-EAE31A52FA17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72" y="1828800"/>
            <a:ext cx="5080654" cy="3789363"/>
          </a:xfrm>
        </p:spPr>
      </p:pic>
      <p:pic>
        <p:nvPicPr>
          <p:cNvPr id="13" name="Picture 12" descr="A fenced off area with a car parked in the background&#10;&#10;Description automatically generated with low confidence">
            <a:extLst>
              <a:ext uri="{FF2B5EF4-FFF2-40B4-BE49-F238E27FC236}">
                <a16:creationId xmlns:a16="http://schemas.microsoft.com/office/drawing/2014/main" id="{F6417E07-BB86-481B-AF00-EB56044398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38" y="1828800"/>
            <a:ext cx="3726954" cy="2493963"/>
          </a:xfrm>
          <a:prstGeom prst="rect">
            <a:avLst/>
          </a:prstGeom>
        </p:spPr>
      </p:pic>
      <p:pic>
        <p:nvPicPr>
          <p:cNvPr id="11" name="Picture 10" descr="A picture containing sky, outdoor, ground&#10;&#10;Description automatically generated">
            <a:extLst>
              <a:ext uri="{FF2B5EF4-FFF2-40B4-BE49-F238E27FC236}">
                <a16:creationId xmlns:a16="http://schemas.microsoft.com/office/drawing/2014/main" id="{EE8B7B02-0A40-448E-AC00-DE3102D8D2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3838" y="4397375"/>
            <a:ext cx="1652588" cy="1220788"/>
          </a:xfrm>
          <a:prstGeom prst="rect">
            <a:avLst/>
          </a:prstGeom>
        </p:spPr>
      </p:pic>
      <p:pic>
        <p:nvPicPr>
          <p:cNvPr id="9" name="Content Placeholder 8" descr="A picture containing grass, tree, outdoor, sky&#10;&#10;Description automatically generated">
            <a:extLst>
              <a:ext uri="{FF2B5EF4-FFF2-40B4-BE49-F238E27FC236}">
                <a16:creationId xmlns:a16="http://schemas.microsoft.com/office/drawing/2014/main" id="{796DBEB2-32A6-496C-801E-1C41E134438B}"/>
              </a:ext>
            </a:extLst>
          </p:cNvPr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625" y="4397374"/>
            <a:ext cx="1991893" cy="147002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9D29F99-FA77-4224-AE60-EF12C24969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513080"/>
          </a:xfrm>
        </p:spPr>
        <p:txBody>
          <a:bodyPr wrap="square">
            <a:noAutofit/>
          </a:bodyPr>
          <a:lstStyle/>
          <a:p>
            <a:pPr>
              <a:lnSpc>
                <a:spcPct val="90000"/>
              </a:lnSpc>
            </a:pPr>
            <a:r>
              <a:rPr lang="en-US" dirty="0">
                <a:solidFill>
                  <a:srgbClr val="00B050"/>
                </a:solidFill>
              </a:rPr>
              <a:t>Water Filtration Plant Perimeter Security Fence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Michael Kuo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D200B3-DA5F-40D7-8F9B-F23101402BDF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</p:spPr>
        <p:txBody>
          <a:bodyPr wrap="square"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3293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B498A7E-9D8B-46DE-BD87-32EE65D67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5554C-9387-4378-80C2-5F7076CAC952}" type="slidenum">
              <a:rPr lang="en-US" smtClean="0"/>
              <a:t>7</a:t>
            </a:fld>
            <a:endParaRPr lang="en-US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9A32841-8E98-472F-BB02-950EC82FE770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7850" y="2057400"/>
            <a:ext cx="4876800" cy="36576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E2DF818-52E6-4ACE-92AD-FC3924D68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7899" y="457200"/>
            <a:ext cx="8398901" cy="60344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B050"/>
                </a:solidFill>
              </a:rPr>
              <a:t>Cornell University Bore Hole Observatory (CUBO)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Tammy Johnson</a:t>
            </a:r>
          </a:p>
        </p:txBody>
      </p:sp>
      <p:pic>
        <p:nvPicPr>
          <p:cNvPr id="9" name="Picture 8" descr="A picture containing nature, waterfall, water, outdoor&#10;&#10;Description automatically generated">
            <a:extLst>
              <a:ext uri="{FF2B5EF4-FFF2-40B4-BE49-F238E27FC236}">
                <a16:creationId xmlns:a16="http://schemas.microsoft.com/office/drawing/2014/main" id="{6FB854EF-2FAE-4F4E-8859-777E48C04C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6200" y="2057399"/>
            <a:ext cx="4876801" cy="3657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58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DB1C9-1CE1-4632-85A9-A122D8E80A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98488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Bartels Hall Newman Arena Bleacher Repairs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Ruth Howell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D42F0D12-1D43-407E-BF96-4D7CF0DD37FC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55702" y="2286000"/>
            <a:ext cx="4802498" cy="2667000"/>
          </a:xfrm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26D68CBE-0425-4555-ABAB-8558D6CFCA8A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/>
          <a:stretch>
            <a:fillRect/>
          </a:stretch>
        </p:blipFill>
        <p:spPr>
          <a:xfrm>
            <a:off x="5157787" y="1214438"/>
            <a:ext cx="3743824" cy="4957762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E8A239-02F5-4EDC-B166-2D52EC4AFB58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383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5F961F-6C53-425E-9180-2E1D54B673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702" y="324853"/>
            <a:ext cx="8832595" cy="984885"/>
          </a:xfrm>
        </p:spPr>
        <p:txBody>
          <a:bodyPr/>
          <a:lstStyle/>
          <a:p>
            <a:r>
              <a:rPr lang="en-US" dirty="0">
                <a:solidFill>
                  <a:srgbClr val="00B050"/>
                </a:solidFill>
              </a:rPr>
              <a:t>Uris Hall Basement Lab Renovations</a:t>
            </a:r>
            <a:br>
              <a:rPr lang="en-US" dirty="0"/>
            </a:br>
            <a:r>
              <a:rPr lang="en-US" dirty="0">
                <a:solidFill>
                  <a:srgbClr val="FF0000"/>
                </a:solidFill>
              </a:rPr>
              <a:t>Jason Cragle</a:t>
            </a:r>
          </a:p>
        </p:txBody>
      </p:sp>
      <p:pic>
        <p:nvPicPr>
          <p:cNvPr id="7" name="Content Placeholder 6" descr="A picture containing indoor, wall, ceiling&#10;&#10;Description automatically generated">
            <a:extLst>
              <a:ext uri="{FF2B5EF4-FFF2-40B4-BE49-F238E27FC236}">
                <a16:creationId xmlns:a16="http://schemas.microsoft.com/office/drawing/2014/main" id="{9FF42655-A3A4-43FE-80BF-FB83FF98C9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447800"/>
            <a:ext cx="3978275" cy="2983706"/>
          </a:xfrm>
        </p:spPr>
      </p:pic>
      <p:pic>
        <p:nvPicPr>
          <p:cNvPr id="9" name="Content Placeholder 8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7DB4708A-03FC-4151-A8F9-3AEA37BE4A91}"/>
              </a:ext>
            </a:extLst>
          </p:cNvPr>
          <p:cNvPicPr>
            <a:picLocks noGrp="1" noChangeAspect="1"/>
          </p:cNvPicPr>
          <p:nvPr>
            <p:ph sz="half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3229" y="2030413"/>
            <a:ext cx="4660900" cy="3495675"/>
          </a:xfr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2DC43C-6FD5-4A3C-9DCC-0877EAD26F24}"/>
              </a:ext>
            </a:extLst>
          </p:cNvPr>
          <p:cNvSpPr>
            <a:spLocks noGrp="1"/>
          </p:cNvSpPr>
          <p:nvPr>
            <p:ph type="sldNum" sz="quarter" idx="7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9</a:t>
            </a:fld>
            <a:endParaRPr lang="en-US"/>
          </a:p>
        </p:txBody>
      </p:sp>
      <p:pic>
        <p:nvPicPr>
          <p:cNvPr id="11" name="Picture 10" descr="A picture containing indoor, wall, bathroom, sink&#10;&#10;Description automatically generated">
            <a:extLst>
              <a:ext uri="{FF2B5EF4-FFF2-40B4-BE49-F238E27FC236}">
                <a16:creationId xmlns:a16="http://schemas.microsoft.com/office/drawing/2014/main" id="{8D02F3CD-8223-46DF-919B-C91C402EB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9562" y="4495801"/>
            <a:ext cx="1733550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128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3A4457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B31B1B"/>
      </a:accent1>
      <a:accent2>
        <a:srgbClr val="4D4F53"/>
      </a:accent2>
      <a:accent3>
        <a:srgbClr val="A2998B"/>
      </a:accent3>
      <a:accent4>
        <a:srgbClr val="EF9595"/>
      </a:accent4>
      <a:accent5>
        <a:srgbClr val="7D7364"/>
      </a:accent5>
      <a:accent6>
        <a:srgbClr val="A8B1C4"/>
      </a:accent6>
      <a:hlink>
        <a:srgbClr val="3B4558"/>
      </a:hlink>
      <a:folHlink>
        <a:srgbClr val="596784"/>
      </a:folHlink>
    </a:clrScheme>
    <a:fontScheme name="Custom 2">
      <a:majorFont>
        <a:latin typeface="Helvetica"/>
        <a:ea typeface=""/>
        <a:cs typeface=""/>
      </a:majorFont>
      <a:minorFont>
        <a:latin typeface="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77977</TotalTime>
  <Words>221</Words>
  <Application>Microsoft Office PowerPoint</Application>
  <PresentationFormat>On-screen Show (4:3)</PresentationFormat>
  <Paragraphs>41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10</vt:i4>
      </vt:variant>
    </vt:vector>
  </HeadingPairs>
  <TitlesOfParts>
    <vt:vector size="18" baseType="lpstr">
      <vt:lpstr>Arial</vt:lpstr>
      <vt:lpstr>Calibri</vt:lpstr>
      <vt:lpstr>Helvetica</vt:lpstr>
      <vt:lpstr>Times</vt:lpstr>
      <vt:lpstr>Times New Roman</vt:lpstr>
      <vt:lpstr>Wingdings</vt:lpstr>
      <vt:lpstr>Office Theme</vt:lpstr>
      <vt:lpstr>2_Office Theme</vt:lpstr>
      <vt:lpstr>2021 RCM Projects</vt:lpstr>
      <vt:lpstr>RCM Team - A Year In Review</vt:lpstr>
      <vt:lpstr>The Cornell Store Emergency Power and Emergency Lighting Replacement Project Deb Melanson</vt:lpstr>
      <vt:lpstr>Lynah Rink Hockey Plunge Tanks Michael Johnson</vt:lpstr>
      <vt:lpstr>Comstock Hall Planned Maintenance 2019 Darlene Hackworth</vt:lpstr>
      <vt:lpstr>Water Filtration Plant Perimeter Security Fence Michael Kuo</vt:lpstr>
      <vt:lpstr>Cornell University Bore Hole Observatory (CUBO) Tammy Johnson</vt:lpstr>
      <vt:lpstr>Bartels Hall Newman Arena Bleacher Repairs Ruth Howell</vt:lpstr>
      <vt:lpstr>Uris Hall Basement Lab Renovations Jason Cragle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Taylor Thompson</dc:creator>
  <cp:lastModifiedBy>Taylor Thompson</cp:lastModifiedBy>
  <cp:revision>239</cp:revision>
  <dcterms:created xsi:type="dcterms:W3CDTF">2020-02-13T14:27:06Z</dcterms:created>
  <dcterms:modified xsi:type="dcterms:W3CDTF">2021-12-15T16:11:11Z</dcterms:modified>
</cp:coreProperties>
</file>