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7.jpg" ContentType="image/jpg"/>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256" r:id="rId5"/>
    <p:sldId id="433" r:id="rId6"/>
    <p:sldId id="434" r:id="rId7"/>
    <p:sldId id="444" r:id="rId8"/>
    <p:sldId id="442" r:id="rId9"/>
    <p:sldId id="445" r:id="rId10"/>
    <p:sldId id="446" r:id="rId11"/>
    <p:sldId id="447" r:id="rId12"/>
    <p:sldId id="448" r:id="rId13"/>
    <p:sldId id="449" r:id="rId14"/>
    <p:sldId id="451" r:id="rId15"/>
    <p:sldId id="452" r:id="rId16"/>
    <p:sldId id="453" r:id="rId17"/>
    <p:sldId id="454" r:id="rId18"/>
    <p:sldId id="436" r:id="rId19"/>
    <p:sldId id="455" r:id="rId20"/>
    <p:sldId id="456" r:id="rId21"/>
    <p:sldId id="457" r:id="rId22"/>
    <p:sldId id="458" r:id="rId23"/>
    <p:sldId id="324" r:id="rId2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4030027-60B1-071F-E4DE-A141CC7DF6B9}" name="Taylor Thompson" initials="TT" userId="S::tlt47@cornell.edu::7a4b8a9d-7293-4409-8e33-328e436898cf" providerId="AD"/>
  <p188:author id="{236447B5-430F-41EC-8FB7-6D54BA52A97F}" name="Jim Gibbs" initials="JG" userId="S::jg20@cornell.edu::6f06bd69-77b4-4bcd-9e11-2b466345162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45" autoAdjust="0"/>
    <p:restoredTop sz="96357" autoAdjust="0"/>
  </p:normalViewPr>
  <p:slideViewPr>
    <p:cSldViewPr>
      <p:cViewPr varScale="1">
        <p:scale>
          <a:sx n="97" d="100"/>
          <a:sy n="97" d="100"/>
        </p:scale>
        <p:origin x="618" y="10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070C50C-F46C-8A4B-8A41-6A6FBB958D92}" type="datetimeFigureOut">
              <a:rPr lang="en-US" smtClean="0"/>
              <a:t>11/16/2021</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153D443-CBAC-934A-8506-FB4DF260D863}" type="slidenum">
              <a:rPr lang="en-US" smtClean="0"/>
              <a:t>‹#›</a:t>
            </a:fld>
            <a:endParaRPr lang="en-US"/>
          </a:p>
        </p:txBody>
      </p:sp>
    </p:spTree>
    <p:extLst>
      <p:ext uri="{BB962C8B-B14F-4D97-AF65-F5344CB8AC3E}">
        <p14:creationId xmlns:p14="http://schemas.microsoft.com/office/powerpoint/2010/main" val="756898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53D443-CBAC-934A-8506-FB4DF260D863}" type="slidenum">
              <a:rPr lang="en-US" smtClean="0"/>
              <a:t>2</a:t>
            </a:fld>
            <a:endParaRPr lang="en-US"/>
          </a:p>
        </p:txBody>
      </p:sp>
    </p:spTree>
    <p:extLst>
      <p:ext uri="{BB962C8B-B14F-4D97-AF65-F5344CB8AC3E}">
        <p14:creationId xmlns:p14="http://schemas.microsoft.com/office/powerpoint/2010/main" val="2189906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53D443-CBAC-934A-8506-FB4DF260D863}" type="slidenum">
              <a:rPr lang="en-US" smtClean="0"/>
              <a:t>3</a:t>
            </a:fld>
            <a:endParaRPr lang="en-US"/>
          </a:p>
        </p:txBody>
      </p:sp>
    </p:spTree>
    <p:extLst>
      <p:ext uri="{BB962C8B-B14F-4D97-AF65-F5344CB8AC3E}">
        <p14:creationId xmlns:p14="http://schemas.microsoft.com/office/powerpoint/2010/main" val="3638500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53D443-CBAC-934A-8506-FB4DF260D863}" type="slidenum">
              <a:rPr lang="en-US" smtClean="0"/>
              <a:t>4</a:t>
            </a:fld>
            <a:endParaRPr lang="en-US"/>
          </a:p>
        </p:txBody>
      </p:sp>
    </p:spTree>
    <p:extLst>
      <p:ext uri="{BB962C8B-B14F-4D97-AF65-F5344CB8AC3E}">
        <p14:creationId xmlns:p14="http://schemas.microsoft.com/office/powerpoint/2010/main" val="1466056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53D443-CBAC-934A-8506-FB4DF260D86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277592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53D443-CBAC-934A-8506-FB4DF260D86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21573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53D443-CBAC-934A-8506-FB4DF260D86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708054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53D443-CBAC-934A-8506-FB4DF260D863}" type="slidenum">
              <a:rPr lang="en-US" smtClean="0"/>
              <a:t>18</a:t>
            </a:fld>
            <a:endParaRPr lang="en-US"/>
          </a:p>
        </p:txBody>
      </p:sp>
    </p:spTree>
    <p:extLst>
      <p:ext uri="{BB962C8B-B14F-4D97-AF65-F5344CB8AC3E}">
        <p14:creationId xmlns:p14="http://schemas.microsoft.com/office/powerpoint/2010/main" val="38564492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53D443-CBAC-934A-8506-FB4DF260D86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96810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53D443-CBAC-934A-8506-FB4DF260D863}" type="slidenum">
              <a:rPr lang="en-US" smtClean="0"/>
              <a:t>20</a:t>
            </a:fld>
            <a:endParaRPr lang="en-US"/>
          </a:p>
        </p:txBody>
      </p:sp>
    </p:spTree>
    <p:extLst>
      <p:ext uri="{BB962C8B-B14F-4D97-AF65-F5344CB8AC3E}">
        <p14:creationId xmlns:p14="http://schemas.microsoft.com/office/powerpoint/2010/main" val="25346559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0889_10_C_lr.jpg"/>
          <p:cNvPicPr>
            <a:picLocks noChangeAspect="1"/>
          </p:cNvPicPr>
          <p:nvPr userDrawn="1"/>
        </p:nvPicPr>
        <p:blipFill rotWithShape="1">
          <a:blip r:embed="rId2">
            <a:extLst>
              <a:ext uri="{28A0092B-C50C-407E-A947-70E740481C1C}">
                <a14:useLocalDpi xmlns:a14="http://schemas.microsoft.com/office/drawing/2010/main" val="0"/>
              </a:ext>
            </a:extLst>
          </a:blip>
          <a:srcRect l="3170" r="7962"/>
          <a:stretch/>
        </p:blipFill>
        <p:spPr>
          <a:xfrm>
            <a:off x="0" y="0"/>
            <a:ext cx="9144000" cy="6858000"/>
          </a:xfrm>
          <a:prstGeom prst="rect">
            <a:avLst/>
          </a:prstGeom>
        </p:spPr>
      </p:pic>
      <p:sp>
        <p:nvSpPr>
          <p:cNvPr id="4" name="Date Placeholder 3"/>
          <p:cNvSpPr>
            <a:spLocks noGrp="1"/>
          </p:cNvSpPr>
          <p:nvPr>
            <p:ph type="dt" sz="half" idx="10"/>
          </p:nvPr>
        </p:nvSpPr>
        <p:spPr/>
        <p:txBody>
          <a:bodyPr/>
          <a:lstStyle/>
          <a:p>
            <a:fld id="{840601E4-3F87-485E-BCF1-0932C51EED9D}"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15554C-9387-4378-80C2-5F7076CAC952}" type="slidenum">
              <a:rPr lang="en-US" smtClean="0"/>
              <a:t>‹#›</a:t>
            </a:fld>
            <a:endParaRPr lang="en-US"/>
          </a:p>
        </p:txBody>
      </p:sp>
      <p:pic>
        <p:nvPicPr>
          <p:cNvPr id="8" name="Picture 7" descr="cu white lrg.psd"/>
          <p:cNvPicPr>
            <a:picLocks noChangeAspect="1"/>
          </p:cNvPicPr>
          <p:nvPr userDrawn="1"/>
        </p:nvPicPr>
        <p:blipFill rotWithShape="1">
          <a:blip r:embed="rId3" cstate="print">
            <a:extLst>
              <a:ext uri="{28A0092B-C50C-407E-A947-70E740481C1C}">
                <a14:useLocalDpi xmlns:a14="http://schemas.microsoft.com/office/drawing/2010/main" val="0"/>
              </a:ext>
            </a:extLst>
          </a:blip>
          <a:srcRect r="72186"/>
          <a:stretch/>
        </p:blipFill>
        <p:spPr>
          <a:xfrm>
            <a:off x="182033" y="402168"/>
            <a:ext cx="1299634" cy="1267968"/>
          </a:xfrm>
          <a:prstGeom prst="rect">
            <a:avLst/>
          </a:prstGeom>
        </p:spPr>
      </p:pic>
      <p:sp>
        <p:nvSpPr>
          <p:cNvPr id="9" name="Rectangle 8"/>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itle 18"/>
          <p:cNvSpPr>
            <a:spLocks noGrp="1"/>
          </p:cNvSpPr>
          <p:nvPr>
            <p:ph type="title"/>
          </p:nvPr>
        </p:nvSpPr>
        <p:spPr>
          <a:xfrm>
            <a:off x="328085" y="1828800"/>
            <a:ext cx="4777596" cy="1143000"/>
          </a:xfrm>
        </p:spPr>
        <p:txBody>
          <a:bodyPr anchor="t">
            <a:normAutofit/>
          </a:bodyPr>
          <a:lstStyle>
            <a:lvl1pPr algn="l">
              <a:defRPr sz="3200" baseline="0">
                <a:solidFill>
                  <a:schemeClr val="bg1"/>
                </a:solidFill>
              </a:defRPr>
            </a:lvl1pPr>
          </a:lstStyle>
          <a:p>
            <a:endParaRPr lang="en-US" dirty="0"/>
          </a:p>
        </p:txBody>
      </p:sp>
      <p:sp>
        <p:nvSpPr>
          <p:cNvPr id="21" name="Text Placeholder 20"/>
          <p:cNvSpPr>
            <a:spLocks noGrp="1"/>
          </p:cNvSpPr>
          <p:nvPr>
            <p:ph type="body" sz="quarter" idx="13"/>
          </p:nvPr>
        </p:nvSpPr>
        <p:spPr>
          <a:xfrm>
            <a:off x="328613" y="3200422"/>
            <a:ext cx="4137025" cy="1066800"/>
          </a:xfrm>
        </p:spPr>
        <p:txBody>
          <a:bodyPr>
            <a:no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solidFill>
                  <a:schemeClr val="bg1"/>
                </a:solidFill>
                <a:latin typeface="+mn-lt"/>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dirty="0">
              <a:solidFill>
                <a:srgbClr val="FFFFFF"/>
              </a:solidFill>
              <a:latin typeface="+mn-lt"/>
              <a:cs typeface="Times"/>
            </a:endParaRPr>
          </a:p>
        </p:txBody>
      </p:sp>
    </p:spTree>
    <p:extLst>
      <p:ext uri="{BB962C8B-B14F-4D97-AF65-F5344CB8AC3E}">
        <p14:creationId xmlns:p14="http://schemas.microsoft.com/office/powerpoint/2010/main" val="2431526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40601E4-3F87-485E-BCF1-0932C51EED9D}"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15554C-9387-4378-80C2-5F7076CAC952}" type="slidenum">
              <a:rPr lang="en-US" smtClean="0"/>
              <a:t>‹#›</a:t>
            </a:fld>
            <a:endParaRPr lang="en-US"/>
          </a:p>
        </p:txBody>
      </p:sp>
      <p:sp>
        <p:nvSpPr>
          <p:cNvPr id="10" name="Rectangle 9"/>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47"/>
          </a:p>
        </p:txBody>
      </p:sp>
      <p:pic>
        <p:nvPicPr>
          <p:cNvPr id="12" name="Picture 11" descr="cu white lrg.psd"/>
          <p:cNvPicPr>
            <a:picLocks noChangeAspect="1"/>
          </p:cNvPicPr>
          <p:nvPr userDrawn="1"/>
        </p:nvPicPr>
        <p:blipFill rotWithShape="1">
          <a:blip r:embed="rId2" cstate="print">
            <a:extLst>
              <a:ext uri="{28A0092B-C50C-407E-A947-70E740481C1C}">
                <a14:useLocalDpi xmlns:a14="http://schemas.microsoft.com/office/drawing/2010/main" val="0"/>
              </a:ext>
            </a:extLst>
          </a:blip>
          <a:srcRect l="29543" r="-704"/>
          <a:stretch/>
        </p:blipFill>
        <p:spPr>
          <a:xfrm>
            <a:off x="3871577" y="-157023"/>
            <a:ext cx="1370059" cy="522449"/>
          </a:xfrm>
          <a:prstGeom prst="rect">
            <a:avLst/>
          </a:prstGeom>
        </p:spPr>
      </p:pic>
      <p:sp>
        <p:nvSpPr>
          <p:cNvPr id="3" name="Text Placeholder 2"/>
          <p:cNvSpPr>
            <a:spLocks noGrp="1"/>
          </p:cNvSpPr>
          <p:nvPr>
            <p:ph type="body" sz="quarter" idx="13"/>
          </p:nvPr>
        </p:nvSpPr>
        <p:spPr>
          <a:xfrm>
            <a:off x="285751" y="1752601"/>
            <a:ext cx="8678863" cy="39989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a:xfrm>
            <a:off x="285750" y="1066800"/>
            <a:ext cx="8677656" cy="685800"/>
          </a:xfr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3361616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cSld name="1_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7999"/>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178307" y="398525"/>
            <a:ext cx="1309878" cy="1277112"/>
          </a:xfrm>
          <a:prstGeom prst="rect">
            <a:avLst/>
          </a:prstGeom>
          <a:blipFill>
            <a:blip r:embed="rId3" cstate="print"/>
            <a:stretch>
              <a:fillRect/>
            </a:stretch>
          </a:blipFill>
        </p:spPr>
        <p:txBody>
          <a:bodyPr wrap="square" lIns="0" tIns="0" rIns="0" bIns="0" rtlCol="0"/>
          <a:lstStyle/>
          <a:p>
            <a:endParaRPr/>
          </a:p>
        </p:txBody>
      </p:sp>
      <p:sp>
        <p:nvSpPr>
          <p:cNvPr id="18" name="bk object 18"/>
          <p:cNvSpPr/>
          <p:nvPr/>
        </p:nvSpPr>
        <p:spPr>
          <a:xfrm>
            <a:off x="0" y="0"/>
            <a:ext cx="9144000" cy="222885"/>
          </a:xfrm>
          <a:custGeom>
            <a:avLst/>
            <a:gdLst/>
            <a:ahLst/>
            <a:cxnLst/>
            <a:rect l="l" t="t" r="r" b="b"/>
            <a:pathLst>
              <a:path w="9144000" h="222885">
                <a:moveTo>
                  <a:pt x="0" y="222504"/>
                </a:moveTo>
                <a:lnTo>
                  <a:pt x="9144000" y="222504"/>
                </a:lnTo>
                <a:lnTo>
                  <a:pt x="9144000" y="0"/>
                </a:lnTo>
                <a:lnTo>
                  <a:pt x="0" y="0"/>
                </a:lnTo>
                <a:lnTo>
                  <a:pt x="0" y="222504"/>
                </a:lnTo>
                <a:close/>
              </a:path>
            </a:pathLst>
          </a:custGeom>
          <a:solidFill>
            <a:srgbClr val="B21A1A"/>
          </a:solidFill>
        </p:spPr>
        <p:txBody>
          <a:bodyPr wrap="square" lIns="0" tIns="0" rIns="0" bIns="0" rtlCol="0"/>
          <a:lstStyle/>
          <a:p>
            <a:endParaRPr/>
          </a:p>
        </p:txBody>
      </p:sp>
      <p:sp>
        <p:nvSpPr>
          <p:cNvPr id="2" name="Holder 2"/>
          <p:cNvSpPr>
            <a:spLocks noGrp="1"/>
          </p:cNvSpPr>
          <p:nvPr>
            <p:ph type="ctrTitle"/>
          </p:nvPr>
        </p:nvSpPr>
        <p:spPr>
          <a:xfrm>
            <a:off x="407162" y="1760464"/>
            <a:ext cx="8329674" cy="100076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11/16/2021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435081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40601E4-3F87-485E-BCF1-0932C51EED9D}"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15554C-9387-4378-80C2-5F7076CAC952}" type="slidenum">
              <a:rPr lang="en-US" smtClean="0"/>
              <a:t>‹#›</a:t>
            </a:fld>
            <a:endParaRPr lang="en-US"/>
          </a:p>
        </p:txBody>
      </p:sp>
      <p:sp>
        <p:nvSpPr>
          <p:cNvPr id="7" name="Rectangle 6"/>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cu screen b31b1b.psd"/>
          <p:cNvPicPr>
            <a:picLocks noChangeAspect="1"/>
          </p:cNvPicPr>
          <p:nvPr userDrawn="1"/>
        </p:nvPicPr>
        <p:blipFill rotWithShape="1">
          <a:blip r:embed="rId2" cstate="print">
            <a:extLst>
              <a:ext uri="{28A0092B-C50C-407E-A947-70E740481C1C}">
                <a14:useLocalDpi xmlns:a14="http://schemas.microsoft.com/office/drawing/2010/main" val="0"/>
              </a:ext>
            </a:extLst>
          </a:blip>
          <a:srcRect r="70374"/>
          <a:stretch/>
        </p:blipFill>
        <p:spPr>
          <a:xfrm>
            <a:off x="182033" y="402168"/>
            <a:ext cx="1384300" cy="1267968"/>
          </a:xfrm>
          <a:prstGeom prst="rect">
            <a:avLst/>
          </a:prstGeom>
        </p:spPr>
      </p:pic>
      <p:sp>
        <p:nvSpPr>
          <p:cNvPr id="14" name="Text Placeholder 13"/>
          <p:cNvSpPr>
            <a:spLocks noGrp="1"/>
          </p:cNvSpPr>
          <p:nvPr>
            <p:ph type="body" sz="quarter" idx="13"/>
          </p:nvPr>
        </p:nvSpPr>
        <p:spPr>
          <a:xfrm>
            <a:off x="0" y="2438400"/>
            <a:ext cx="9144000" cy="2406650"/>
          </a:xfrm>
        </p:spPr>
        <p:txBody>
          <a:bodyPr/>
          <a:lstStyle>
            <a:lvl1pPr marL="0" indent="0" algn="ctr">
              <a:buNone/>
              <a:defRPr sz="3200">
                <a:solidFill>
                  <a:schemeClr val="accent2"/>
                </a:solidFill>
              </a:defRPr>
            </a:lvl1pPr>
          </a:lstStyle>
          <a:p>
            <a:pPr lvl="0"/>
            <a:endParaRPr lang="en-US" dirty="0"/>
          </a:p>
        </p:txBody>
      </p:sp>
      <p:sp>
        <p:nvSpPr>
          <p:cNvPr id="16" name="Title 15"/>
          <p:cNvSpPr>
            <a:spLocks noGrp="1"/>
          </p:cNvSpPr>
          <p:nvPr>
            <p:ph type="title"/>
          </p:nvPr>
        </p:nvSpPr>
        <p:spPr>
          <a:xfrm>
            <a:off x="0" y="1828800"/>
            <a:ext cx="9144000" cy="609600"/>
          </a:xfrm>
        </p:spPr>
        <p:txBody>
          <a:bodyPr>
            <a:normAutofit/>
          </a:bodyPr>
          <a:lstStyle>
            <a:lvl1pPr>
              <a:defRPr sz="2800" b="0">
                <a:solidFill>
                  <a:schemeClr val="accent3"/>
                </a:solidFill>
                <a:latin typeface="+mj-lt"/>
              </a:defRPr>
            </a:lvl1pPr>
          </a:lstStyle>
          <a:p>
            <a:endParaRPr lang="en-US" sz="2800" dirty="0">
              <a:solidFill>
                <a:srgbClr val="A7998B"/>
              </a:solidFill>
              <a:latin typeface="+mj-lt"/>
              <a:cs typeface="Helvetica"/>
            </a:endParaRPr>
          </a:p>
        </p:txBody>
      </p:sp>
    </p:spTree>
    <p:extLst>
      <p:ext uri="{BB962C8B-B14F-4D97-AF65-F5344CB8AC3E}">
        <p14:creationId xmlns:p14="http://schemas.microsoft.com/office/powerpoint/2010/main" val="540298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40601E4-3F87-485E-BCF1-0932C51EED9D}" type="datetimeFigureOut">
              <a:rPr lang="en-US" smtClean="0"/>
              <a:t>11/16/2021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15554C-9387-4378-80C2-5F7076CAC952}" type="slidenum">
              <a:rPr lang="en-US" smtClean="0"/>
              <a:t>‹#›</a:t>
            </a:fld>
            <a:endParaRPr lang="en-US"/>
          </a:p>
        </p:txBody>
      </p:sp>
      <p:sp>
        <p:nvSpPr>
          <p:cNvPr id="6" name="Rectangle 5"/>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cu screen b31b1b.psd"/>
          <p:cNvPicPr>
            <a:picLocks noChangeAspect="1"/>
          </p:cNvPicPr>
          <p:nvPr userDrawn="1"/>
        </p:nvPicPr>
        <p:blipFill rotWithShape="1">
          <a:blip r:embed="rId2" cstate="print">
            <a:extLst>
              <a:ext uri="{28A0092B-C50C-407E-A947-70E740481C1C}">
                <a14:useLocalDpi xmlns:a14="http://schemas.microsoft.com/office/drawing/2010/main" val="0"/>
              </a:ext>
            </a:extLst>
          </a:blip>
          <a:srcRect r="70374"/>
          <a:stretch/>
        </p:blipFill>
        <p:spPr>
          <a:xfrm>
            <a:off x="182033" y="402168"/>
            <a:ext cx="1384300" cy="1267968"/>
          </a:xfrm>
          <a:prstGeom prst="rect">
            <a:avLst/>
          </a:prstGeom>
        </p:spPr>
      </p:pic>
      <p:pic>
        <p:nvPicPr>
          <p:cNvPr id="9" name="Picture 8" descr="campus.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813844"/>
            <a:ext cx="9144000" cy="3044156"/>
          </a:xfrm>
          <a:prstGeom prst="rect">
            <a:avLst/>
          </a:prstGeom>
        </p:spPr>
      </p:pic>
      <p:sp>
        <p:nvSpPr>
          <p:cNvPr id="10" name="Text Placeholder 13"/>
          <p:cNvSpPr>
            <a:spLocks noGrp="1"/>
          </p:cNvSpPr>
          <p:nvPr>
            <p:ph type="body" sz="quarter" idx="13"/>
          </p:nvPr>
        </p:nvSpPr>
        <p:spPr>
          <a:xfrm>
            <a:off x="0" y="1219200"/>
            <a:ext cx="9144000" cy="1905001"/>
          </a:xfrm>
        </p:spPr>
        <p:txBody>
          <a:bodyPr>
            <a:normAutofit/>
          </a:bodyPr>
          <a:lstStyle>
            <a:lvl1pPr marL="0" indent="0" algn="ctr">
              <a:buNone/>
              <a:defRPr sz="3000">
                <a:solidFill>
                  <a:schemeClr val="accent2"/>
                </a:solidFill>
              </a:defRPr>
            </a:lvl1pPr>
          </a:lstStyle>
          <a:p>
            <a:pPr lvl="0"/>
            <a:endParaRPr lang="en-US" dirty="0"/>
          </a:p>
        </p:txBody>
      </p:sp>
      <p:sp>
        <p:nvSpPr>
          <p:cNvPr id="11" name="Title 15"/>
          <p:cNvSpPr>
            <a:spLocks noGrp="1"/>
          </p:cNvSpPr>
          <p:nvPr>
            <p:ph type="title"/>
          </p:nvPr>
        </p:nvSpPr>
        <p:spPr>
          <a:xfrm>
            <a:off x="0" y="763091"/>
            <a:ext cx="9144000" cy="456109"/>
          </a:xfrm>
        </p:spPr>
        <p:txBody>
          <a:bodyPr>
            <a:noAutofit/>
          </a:bodyPr>
          <a:lstStyle>
            <a:lvl1pPr>
              <a:defRPr sz="2400" b="0" baseline="0">
                <a:solidFill>
                  <a:schemeClr val="accent3"/>
                </a:solidFill>
                <a:latin typeface="+mj-lt"/>
              </a:defRPr>
            </a:lvl1pPr>
          </a:lstStyle>
          <a:p>
            <a:endParaRPr lang="en-US" sz="2800" dirty="0">
              <a:solidFill>
                <a:srgbClr val="A7998B"/>
              </a:solidFill>
              <a:latin typeface="+mj-lt"/>
              <a:cs typeface="Helvetica"/>
            </a:endParaRPr>
          </a:p>
        </p:txBody>
      </p:sp>
    </p:spTree>
    <p:extLst>
      <p:ext uri="{BB962C8B-B14F-4D97-AF65-F5344CB8AC3E}">
        <p14:creationId xmlns:p14="http://schemas.microsoft.com/office/powerpoint/2010/main" val="2545042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ection Header 2">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40601E4-3F87-485E-BCF1-0932C51EED9D}" type="datetimeFigureOut">
              <a:rPr lang="en-US" smtClean="0"/>
              <a:t>11/16/2021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15554C-9387-4378-80C2-5F7076CAC952}" type="slidenum">
              <a:rPr lang="en-US" smtClean="0"/>
              <a:t>‹#›</a:t>
            </a:fld>
            <a:endParaRPr lang="en-US"/>
          </a:p>
        </p:txBody>
      </p:sp>
      <p:sp>
        <p:nvSpPr>
          <p:cNvPr id="6" name="Rectangle 5"/>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cu screen b31b1b.psd"/>
          <p:cNvPicPr>
            <a:picLocks noChangeAspect="1"/>
          </p:cNvPicPr>
          <p:nvPr userDrawn="1"/>
        </p:nvPicPr>
        <p:blipFill rotWithShape="1">
          <a:blip r:embed="rId2" cstate="print">
            <a:extLst>
              <a:ext uri="{28A0092B-C50C-407E-A947-70E740481C1C}">
                <a14:useLocalDpi xmlns:a14="http://schemas.microsoft.com/office/drawing/2010/main" val="0"/>
              </a:ext>
            </a:extLst>
          </a:blip>
          <a:srcRect r="70374"/>
          <a:stretch/>
        </p:blipFill>
        <p:spPr>
          <a:xfrm>
            <a:off x="182033" y="402168"/>
            <a:ext cx="1384300" cy="1267968"/>
          </a:xfrm>
          <a:prstGeom prst="rect">
            <a:avLst/>
          </a:prstGeom>
        </p:spPr>
      </p:pic>
      <p:sp>
        <p:nvSpPr>
          <p:cNvPr id="10" name="Text Placeholder 13"/>
          <p:cNvSpPr>
            <a:spLocks noGrp="1"/>
          </p:cNvSpPr>
          <p:nvPr>
            <p:ph type="body" sz="quarter" idx="13"/>
          </p:nvPr>
        </p:nvSpPr>
        <p:spPr>
          <a:xfrm>
            <a:off x="0" y="1219200"/>
            <a:ext cx="9144000" cy="1905001"/>
          </a:xfrm>
        </p:spPr>
        <p:txBody>
          <a:bodyPr>
            <a:normAutofit/>
          </a:bodyPr>
          <a:lstStyle>
            <a:lvl1pPr marL="0" indent="0" algn="ctr">
              <a:buNone/>
              <a:defRPr sz="3000">
                <a:solidFill>
                  <a:schemeClr val="accent2"/>
                </a:solidFill>
              </a:defRPr>
            </a:lvl1pPr>
          </a:lstStyle>
          <a:p>
            <a:pPr lvl="0"/>
            <a:endParaRPr lang="en-US" dirty="0"/>
          </a:p>
        </p:txBody>
      </p:sp>
      <p:sp>
        <p:nvSpPr>
          <p:cNvPr id="11" name="Title 15"/>
          <p:cNvSpPr>
            <a:spLocks noGrp="1"/>
          </p:cNvSpPr>
          <p:nvPr>
            <p:ph type="title"/>
          </p:nvPr>
        </p:nvSpPr>
        <p:spPr>
          <a:xfrm>
            <a:off x="0" y="763091"/>
            <a:ext cx="9144000" cy="456109"/>
          </a:xfrm>
        </p:spPr>
        <p:txBody>
          <a:bodyPr>
            <a:noAutofit/>
          </a:bodyPr>
          <a:lstStyle>
            <a:lvl1pPr>
              <a:defRPr sz="2400" b="0" baseline="0">
                <a:solidFill>
                  <a:schemeClr val="accent3"/>
                </a:solidFill>
                <a:latin typeface="+mj-lt"/>
              </a:defRPr>
            </a:lvl1pPr>
          </a:lstStyle>
          <a:p>
            <a:endParaRPr lang="en-US" sz="2800" dirty="0">
              <a:solidFill>
                <a:srgbClr val="A7998B"/>
              </a:solidFill>
              <a:latin typeface="+mj-lt"/>
              <a:cs typeface="Helvetica"/>
            </a:endParaRPr>
          </a:p>
        </p:txBody>
      </p:sp>
      <p:sp>
        <p:nvSpPr>
          <p:cNvPr id="12" name="Picture Placeholder 11"/>
          <p:cNvSpPr>
            <a:spLocks noGrp="1"/>
          </p:cNvSpPr>
          <p:nvPr>
            <p:ph type="pic" sz="quarter" idx="14"/>
          </p:nvPr>
        </p:nvSpPr>
        <p:spPr>
          <a:xfrm>
            <a:off x="0" y="3804549"/>
            <a:ext cx="9144000" cy="3044825"/>
          </a:xfrm>
          <a:solidFill>
            <a:schemeClr val="bg2">
              <a:lumMod val="90000"/>
            </a:schemeClr>
          </a:solidFill>
        </p:spPr>
        <p:txBody>
          <a:bodyPr/>
          <a:lstStyle/>
          <a:p>
            <a:endParaRPr lang="en-US"/>
          </a:p>
        </p:txBody>
      </p:sp>
    </p:spTree>
    <p:extLst>
      <p:ext uri="{BB962C8B-B14F-4D97-AF65-F5344CB8AC3E}">
        <p14:creationId xmlns:p14="http://schemas.microsoft.com/office/powerpoint/2010/main" val="2536947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40601E4-3F87-485E-BCF1-0932C51EED9D}" type="datetimeFigureOut">
              <a:rPr lang="en-US" smtClean="0"/>
              <a:t>11/16/2021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15554C-9387-4378-80C2-5F7076CAC952}" type="slidenum">
              <a:rPr lang="en-US" smtClean="0"/>
              <a:t>‹#›</a:t>
            </a:fld>
            <a:endParaRPr lang="en-US"/>
          </a:p>
        </p:txBody>
      </p:sp>
      <p:sp>
        <p:nvSpPr>
          <p:cNvPr id="10" name="Rectangle 9"/>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cu white lrg.psd"/>
          <p:cNvPicPr>
            <a:picLocks noChangeAspect="1"/>
          </p:cNvPicPr>
          <p:nvPr userDrawn="1"/>
        </p:nvPicPr>
        <p:blipFill rotWithShape="1">
          <a:blip r:embed="rId2" cstate="print">
            <a:extLst>
              <a:ext uri="{28A0092B-C50C-407E-A947-70E740481C1C}">
                <a14:useLocalDpi xmlns:a14="http://schemas.microsoft.com/office/drawing/2010/main" val="0"/>
              </a:ext>
            </a:extLst>
          </a:blip>
          <a:srcRect l="29543" r="-704"/>
          <a:stretch/>
        </p:blipFill>
        <p:spPr>
          <a:xfrm>
            <a:off x="3871576" y="-157024"/>
            <a:ext cx="1370059" cy="522449"/>
          </a:xfrm>
          <a:prstGeom prst="rect">
            <a:avLst/>
          </a:prstGeom>
        </p:spPr>
      </p:pic>
      <p:sp>
        <p:nvSpPr>
          <p:cNvPr id="3" name="Text Placeholder 2"/>
          <p:cNvSpPr>
            <a:spLocks noGrp="1"/>
          </p:cNvSpPr>
          <p:nvPr>
            <p:ph type="body" sz="quarter" idx="13"/>
          </p:nvPr>
        </p:nvSpPr>
        <p:spPr>
          <a:xfrm>
            <a:off x="285750" y="1752600"/>
            <a:ext cx="8678863" cy="39989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a:xfrm>
            <a:off x="285750" y="1066800"/>
            <a:ext cx="8677656" cy="685800"/>
          </a:xfr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481278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 Graphic">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40601E4-3F87-485E-BCF1-0932C51EED9D}" type="datetimeFigureOut">
              <a:rPr lang="en-US" smtClean="0"/>
              <a:t>11/16/2021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15554C-9387-4378-80C2-5F7076CAC952}" type="slidenum">
              <a:rPr lang="en-US" smtClean="0"/>
              <a:t>‹#›</a:t>
            </a:fld>
            <a:endParaRPr lang="en-US"/>
          </a:p>
        </p:txBody>
      </p:sp>
      <p:sp>
        <p:nvSpPr>
          <p:cNvPr id="7" name="Rectangle 6"/>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cu white lrg.psd"/>
          <p:cNvPicPr>
            <a:picLocks noChangeAspect="1"/>
          </p:cNvPicPr>
          <p:nvPr userDrawn="1"/>
        </p:nvPicPr>
        <p:blipFill rotWithShape="1">
          <a:blip r:embed="rId2" cstate="print">
            <a:extLst>
              <a:ext uri="{28A0092B-C50C-407E-A947-70E740481C1C}">
                <a14:useLocalDpi xmlns:a14="http://schemas.microsoft.com/office/drawing/2010/main" val="0"/>
              </a:ext>
            </a:extLst>
          </a:blip>
          <a:srcRect l="29543" r="-704"/>
          <a:stretch/>
        </p:blipFill>
        <p:spPr>
          <a:xfrm>
            <a:off x="3871576" y="-157024"/>
            <a:ext cx="1370059" cy="522449"/>
          </a:xfrm>
          <a:prstGeom prst="rect">
            <a:avLst/>
          </a:prstGeom>
        </p:spPr>
      </p:pic>
      <p:sp>
        <p:nvSpPr>
          <p:cNvPr id="12" name="TextBox 11"/>
          <p:cNvSpPr txBox="1"/>
          <p:nvPr userDrawn="1"/>
        </p:nvSpPr>
        <p:spPr>
          <a:xfrm>
            <a:off x="438726" y="4756727"/>
            <a:ext cx="8258850" cy="584776"/>
          </a:xfrm>
          <a:prstGeom prst="rect">
            <a:avLst/>
          </a:prstGeom>
          <a:noFill/>
        </p:spPr>
        <p:txBody>
          <a:bodyPr wrap="square" rtlCol="0">
            <a:spAutoFit/>
          </a:bodyPr>
          <a:lstStyle/>
          <a:p>
            <a:pPr lvl="0" algn="ctr"/>
            <a:r>
              <a:rPr lang="en-US" sz="3200" dirty="0">
                <a:solidFill>
                  <a:schemeClr val="bg1"/>
                </a:solidFill>
                <a:latin typeface="Helvetica"/>
                <a:cs typeface="Helvetica"/>
              </a:rPr>
              <a:t>Photos, illustrations, graphics here.</a:t>
            </a:r>
            <a:endParaRPr lang="en-US" dirty="0">
              <a:solidFill>
                <a:schemeClr val="bg1"/>
              </a:solidFill>
            </a:endParaRPr>
          </a:p>
        </p:txBody>
      </p:sp>
      <p:sp>
        <p:nvSpPr>
          <p:cNvPr id="13" name="Content Placeholder 12"/>
          <p:cNvSpPr>
            <a:spLocks noGrp="1"/>
          </p:cNvSpPr>
          <p:nvPr>
            <p:ph sz="quarter" idx="13"/>
          </p:nvPr>
        </p:nvSpPr>
        <p:spPr>
          <a:xfrm>
            <a:off x="292894" y="3877558"/>
            <a:ext cx="8558213" cy="27828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3"/>
          <p:cNvSpPr>
            <a:spLocks noGrp="1"/>
          </p:cNvSpPr>
          <p:nvPr>
            <p:ph type="title"/>
          </p:nvPr>
        </p:nvSpPr>
        <p:spPr>
          <a:xfrm>
            <a:off x="287899" y="615758"/>
            <a:ext cx="6554707" cy="861774"/>
          </a:xfrm>
        </p:spPr>
        <p:txBody>
          <a:bodyPr/>
          <a:lstStyle>
            <a:lvl1pPr algn="l">
              <a:defRPr/>
            </a:lvl1pPr>
          </a:lstStyle>
          <a:p>
            <a:r>
              <a:rPr lang="en-US" dirty="0"/>
              <a:t>Click to edit Master title style</a:t>
            </a:r>
          </a:p>
        </p:txBody>
      </p:sp>
      <p:sp>
        <p:nvSpPr>
          <p:cNvPr id="16" name="Text Placeholder 15"/>
          <p:cNvSpPr>
            <a:spLocks noGrp="1"/>
          </p:cNvSpPr>
          <p:nvPr>
            <p:ph type="body" sz="quarter" idx="14"/>
          </p:nvPr>
        </p:nvSpPr>
        <p:spPr>
          <a:xfrm>
            <a:off x="289405" y="1524000"/>
            <a:ext cx="8534400" cy="2209800"/>
          </a:xfrm>
        </p:spPr>
        <p:txBody>
          <a:bodyPr numCol="2"/>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92385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t w/ Graphic">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40601E4-3F87-485E-BCF1-0932C51EED9D}" type="datetimeFigureOut">
              <a:rPr lang="en-US" smtClean="0"/>
              <a:t>11/16/2021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15554C-9387-4378-80C2-5F7076CAC952}" type="slidenum">
              <a:rPr lang="en-US" smtClean="0"/>
              <a:t>‹#›</a:t>
            </a:fld>
            <a:endParaRPr lang="en-US"/>
          </a:p>
        </p:txBody>
      </p:sp>
      <p:sp>
        <p:nvSpPr>
          <p:cNvPr id="7" name="Rectangle 6"/>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cu white lrg.psd"/>
          <p:cNvPicPr>
            <a:picLocks noChangeAspect="1"/>
          </p:cNvPicPr>
          <p:nvPr userDrawn="1"/>
        </p:nvPicPr>
        <p:blipFill rotWithShape="1">
          <a:blip r:embed="rId2" cstate="print">
            <a:extLst>
              <a:ext uri="{28A0092B-C50C-407E-A947-70E740481C1C}">
                <a14:useLocalDpi xmlns:a14="http://schemas.microsoft.com/office/drawing/2010/main" val="0"/>
              </a:ext>
            </a:extLst>
          </a:blip>
          <a:srcRect l="29543" r="-704"/>
          <a:stretch/>
        </p:blipFill>
        <p:spPr>
          <a:xfrm>
            <a:off x="3871576" y="-157024"/>
            <a:ext cx="1370059" cy="522449"/>
          </a:xfrm>
          <a:prstGeom prst="rect">
            <a:avLst/>
          </a:prstGeom>
        </p:spPr>
      </p:pic>
      <p:sp>
        <p:nvSpPr>
          <p:cNvPr id="12" name="TextBox 11"/>
          <p:cNvSpPr txBox="1"/>
          <p:nvPr userDrawn="1"/>
        </p:nvSpPr>
        <p:spPr>
          <a:xfrm>
            <a:off x="438726" y="4756727"/>
            <a:ext cx="8258850" cy="584776"/>
          </a:xfrm>
          <a:prstGeom prst="rect">
            <a:avLst/>
          </a:prstGeom>
          <a:noFill/>
        </p:spPr>
        <p:txBody>
          <a:bodyPr wrap="square" rtlCol="0">
            <a:spAutoFit/>
          </a:bodyPr>
          <a:lstStyle/>
          <a:p>
            <a:pPr lvl="0" algn="ctr"/>
            <a:r>
              <a:rPr lang="en-US" sz="3200" dirty="0">
                <a:solidFill>
                  <a:schemeClr val="bg1"/>
                </a:solidFill>
                <a:latin typeface="Helvetica"/>
                <a:cs typeface="Helvetica"/>
              </a:rPr>
              <a:t>Photos, illustrations, graphics here.</a:t>
            </a:r>
            <a:endParaRPr lang="en-US" dirty="0">
              <a:solidFill>
                <a:schemeClr val="bg1"/>
              </a:solidFill>
            </a:endParaRPr>
          </a:p>
        </p:txBody>
      </p:sp>
      <p:sp>
        <p:nvSpPr>
          <p:cNvPr id="13" name="Content Placeholder 12"/>
          <p:cNvSpPr>
            <a:spLocks noGrp="1"/>
          </p:cNvSpPr>
          <p:nvPr>
            <p:ph sz="quarter" idx="13"/>
          </p:nvPr>
        </p:nvSpPr>
        <p:spPr>
          <a:xfrm>
            <a:off x="4800600" y="1447800"/>
            <a:ext cx="4050507"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3"/>
          <p:cNvSpPr>
            <a:spLocks noGrp="1"/>
          </p:cNvSpPr>
          <p:nvPr>
            <p:ph type="title"/>
          </p:nvPr>
        </p:nvSpPr>
        <p:spPr>
          <a:xfrm>
            <a:off x="287899" y="615758"/>
            <a:ext cx="6554707" cy="603442"/>
          </a:xfrm>
        </p:spPr>
        <p:txBody>
          <a:bodyPr/>
          <a:lstStyle>
            <a:lvl1pPr algn="l">
              <a:defRPr/>
            </a:lvl1pPr>
          </a:lstStyle>
          <a:p>
            <a:r>
              <a:rPr lang="en-US" dirty="0"/>
              <a:t>Click to edit Master title style</a:t>
            </a:r>
          </a:p>
        </p:txBody>
      </p:sp>
      <p:sp>
        <p:nvSpPr>
          <p:cNvPr id="16" name="Text Placeholder 15"/>
          <p:cNvSpPr>
            <a:spLocks noGrp="1"/>
          </p:cNvSpPr>
          <p:nvPr>
            <p:ph type="body" sz="quarter" idx="14"/>
          </p:nvPr>
        </p:nvSpPr>
        <p:spPr>
          <a:xfrm>
            <a:off x="289405" y="1447800"/>
            <a:ext cx="4358795" cy="4876800"/>
          </a:xfrm>
        </p:spPr>
        <p:txBody>
          <a:bodyPr numCol="1"/>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23113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40601E4-3F87-485E-BCF1-0932C51EED9D}" type="datetimeFigureOut">
              <a:rPr lang="en-US" smtClean="0"/>
              <a:t>11/16/2021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15554C-9387-4378-80C2-5F7076CAC952}" type="slidenum">
              <a:rPr lang="en-US" smtClean="0"/>
              <a:t>‹#›</a:t>
            </a:fld>
            <a:endParaRPr lang="en-US"/>
          </a:p>
        </p:txBody>
      </p:sp>
      <p:sp>
        <p:nvSpPr>
          <p:cNvPr id="10" name="Rectangle 9"/>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cu white lrg.psd"/>
          <p:cNvPicPr>
            <a:picLocks noChangeAspect="1"/>
          </p:cNvPicPr>
          <p:nvPr userDrawn="1"/>
        </p:nvPicPr>
        <p:blipFill rotWithShape="1">
          <a:blip r:embed="rId2" cstate="print">
            <a:extLst>
              <a:ext uri="{28A0092B-C50C-407E-A947-70E740481C1C}">
                <a14:useLocalDpi xmlns:a14="http://schemas.microsoft.com/office/drawing/2010/main" val="0"/>
              </a:ext>
            </a:extLst>
          </a:blip>
          <a:srcRect l="29543" r="-704"/>
          <a:stretch/>
        </p:blipFill>
        <p:spPr>
          <a:xfrm>
            <a:off x="3871576" y="-157024"/>
            <a:ext cx="1370059" cy="522449"/>
          </a:xfrm>
          <a:prstGeom prst="rect">
            <a:avLst/>
          </a:prstGeom>
        </p:spPr>
      </p:pic>
      <p:sp>
        <p:nvSpPr>
          <p:cNvPr id="2" name="Title 1"/>
          <p:cNvSpPr>
            <a:spLocks noGrp="1"/>
          </p:cNvSpPr>
          <p:nvPr>
            <p:ph type="title"/>
          </p:nvPr>
        </p:nvSpPr>
        <p:spPr>
          <a:xfrm>
            <a:off x="0" y="759710"/>
            <a:ext cx="9144000" cy="538609"/>
          </a:xfrm>
        </p:spPr>
        <p:txBody>
          <a:bodyPr/>
          <a:lstStyle/>
          <a:p>
            <a:r>
              <a:rPr lang="en-US"/>
              <a:t>Click to edit Master title style</a:t>
            </a:r>
          </a:p>
        </p:txBody>
      </p:sp>
      <p:sp>
        <p:nvSpPr>
          <p:cNvPr id="4" name="Text Placeholder 3"/>
          <p:cNvSpPr>
            <a:spLocks noGrp="1"/>
          </p:cNvSpPr>
          <p:nvPr>
            <p:ph type="body" sz="quarter" idx="13"/>
          </p:nvPr>
        </p:nvSpPr>
        <p:spPr>
          <a:xfrm>
            <a:off x="0" y="1298575"/>
            <a:ext cx="9144000" cy="538163"/>
          </a:xfrm>
        </p:spPr>
        <p:txBody>
          <a:bodyPr/>
          <a:lstStyle/>
          <a:p>
            <a:pPr lvl="0"/>
            <a:r>
              <a:rPr lang="en-US" dirty="0"/>
              <a:t>Click to edit Master text styles</a:t>
            </a:r>
          </a:p>
        </p:txBody>
      </p:sp>
      <p:sp>
        <p:nvSpPr>
          <p:cNvPr id="13" name="Content Placeholder 12"/>
          <p:cNvSpPr>
            <a:spLocks noGrp="1"/>
          </p:cNvSpPr>
          <p:nvPr>
            <p:ph sz="quarter" idx="14"/>
          </p:nvPr>
        </p:nvSpPr>
        <p:spPr>
          <a:xfrm>
            <a:off x="838200" y="2057400"/>
            <a:ext cx="74676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71504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40601E4-3F87-485E-BCF1-0932C51EED9D}" type="datetimeFigureOut">
              <a:rPr lang="en-US" smtClean="0"/>
              <a:t>11/16/2021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15554C-9387-4378-80C2-5F7076CAC952}" type="slidenum">
              <a:rPr lang="en-US" smtClean="0"/>
              <a:t>‹#›</a:t>
            </a:fld>
            <a:endParaRPr lang="en-US"/>
          </a:p>
        </p:txBody>
      </p:sp>
      <p:pic>
        <p:nvPicPr>
          <p:cNvPr id="6" name="Picture 5" descr="0889_10_C_lr.jpg"/>
          <p:cNvPicPr>
            <a:picLocks noChangeAspect="1"/>
          </p:cNvPicPr>
          <p:nvPr userDrawn="1"/>
        </p:nvPicPr>
        <p:blipFill rotWithShape="1">
          <a:blip r:embed="rId2">
            <a:extLst>
              <a:ext uri="{28A0092B-C50C-407E-A947-70E740481C1C}">
                <a14:useLocalDpi xmlns:a14="http://schemas.microsoft.com/office/drawing/2010/main" val="0"/>
              </a:ext>
            </a:extLst>
          </a:blip>
          <a:srcRect l="3170" r="7962"/>
          <a:stretch/>
        </p:blipFill>
        <p:spPr>
          <a:xfrm>
            <a:off x="0" y="0"/>
            <a:ext cx="9144000" cy="6858000"/>
          </a:xfrm>
          <a:prstGeom prst="rect">
            <a:avLst/>
          </a:prstGeom>
        </p:spPr>
      </p:pic>
      <p:pic>
        <p:nvPicPr>
          <p:cNvPr id="7" name="Picture 6" descr="cu white lrg.psd"/>
          <p:cNvPicPr>
            <a:picLocks noChangeAspect="1"/>
          </p:cNvPicPr>
          <p:nvPr userDrawn="1"/>
        </p:nvPicPr>
        <p:blipFill rotWithShape="1">
          <a:blip r:embed="rId3" cstate="print">
            <a:extLst>
              <a:ext uri="{28A0092B-C50C-407E-A947-70E740481C1C}">
                <a14:useLocalDpi xmlns:a14="http://schemas.microsoft.com/office/drawing/2010/main" val="0"/>
              </a:ext>
            </a:extLst>
          </a:blip>
          <a:srcRect r="72186"/>
          <a:stretch/>
        </p:blipFill>
        <p:spPr>
          <a:xfrm>
            <a:off x="182033" y="402168"/>
            <a:ext cx="1299634" cy="1267968"/>
          </a:xfrm>
          <a:prstGeom prst="rect">
            <a:avLst/>
          </a:prstGeom>
        </p:spPr>
      </p:pic>
      <p:sp>
        <p:nvSpPr>
          <p:cNvPr id="8" name="Rectangle 7"/>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 Placeholder 9"/>
          <p:cNvSpPr>
            <a:spLocks noGrp="1"/>
          </p:cNvSpPr>
          <p:nvPr>
            <p:ph type="body" sz="quarter" idx="13" hasCustomPrompt="1"/>
          </p:nvPr>
        </p:nvSpPr>
        <p:spPr>
          <a:xfrm>
            <a:off x="285750" y="1828800"/>
            <a:ext cx="4692650" cy="584200"/>
          </a:xfrm>
        </p:spPr>
        <p:txBody>
          <a:bodyPr/>
          <a:lstStyle>
            <a:lvl1pPr marL="0" indent="0">
              <a:buNone/>
              <a:defRPr baseline="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Thank You</a:t>
            </a:r>
          </a:p>
        </p:txBody>
      </p:sp>
    </p:spTree>
    <p:extLst>
      <p:ext uri="{BB962C8B-B14F-4D97-AF65-F5344CB8AC3E}">
        <p14:creationId xmlns:p14="http://schemas.microsoft.com/office/powerpoint/2010/main" val="3256410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0601E4-3F87-485E-BCF1-0932C51EED9D}" type="datetimeFigureOut">
              <a:rPr lang="en-US" smtClean="0"/>
              <a:t>11/16/2021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15554C-9387-4378-80C2-5F7076CAC952}" type="slidenum">
              <a:rPr lang="en-US" smtClean="0"/>
              <a:t>‹#›</a:t>
            </a:fld>
            <a:endParaRPr lang="en-US"/>
          </a:p>
        </p:txBody>
      </p:sp>
    </p:spTree>
    <p:extLst>
      <p:ext uri="{BB962C8B-B14F-4D97-AF65-F5344CB8AC3E}">
        <p14:creationId xmlns:p14="http://schemas.microsoft.com/office/powerpoint/2010/main" val="1459005253"/>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0" r:id="rId3"/>
    <p:sldLayoutId id="2147483664" r:id="rId4"/>
    <p:sldLayoutId id="2147483650" r:id="rId5"/>
    <p:sldLayoutId id="2147483661" r:id="rId6"/>
    <p:sldLayoutId id="2147483665" r:id="rId7"/>
    <p:sldLayoutId id="2147483657" r:id="rId8"/>
    <p:sldLayoutId id="2147483654" r:id="rId9"/>
    <p:sldLayoutId id="2147483682" r:id="rId10"/>
    <p:sldLayoutId id="214748368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3200" kern="1200">
          <a:solidFill>
            <a:schemeClr val="accent3"/>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accent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hyperlink" Target="https://app.e-builder.net/public/publicLanding.aspx?QS=78e15ca4e4f9420186f0ec0d4d178638"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hyperlink" Target="https://fcs.cornell.edu/departments/engineering-project-management/project-management-checklists"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07162" y="1760464"/>
            <a:ext cx="6527038" cy="997068"/>
          </a:xfrm>
          <a:prstGeom prst="rect">
            <a:avLst/>
          </a:prstGeom>
        </p:spPr>
        <p:txBody>
          <a:bodyPr vert="horz" wrap="square" lIns="0" tIns="12065" rIns="0" bIns="0" rtlCol="0">
            <a:spAutoFit/>
          </a:bodyPr>
          <a:lstStyle/>
          <a:p>
            <a:pPr marL="12700" marR="5080">
              <a:lnSpc>
                <a:spcPct val="100000"/>
              </a:lnSpc>
              <a:spcBef>
                <a:spcPts val="95"/>
              </a:spcBef>
            </a:pPr>
            <a:r>
              <a:rPr sz="3200" b="1" spc="-15" dirty="0">
                <a:solidFill>
                  <a:srgbClr val="FFFFFF"/>
                </a:solidFill>
                <a:latin typeface="Arial" panose="020B0604020202020204" pitchFamily="34" charset="0"/>
                <a:cs typeface="Arial" panose="020B0604020202020204" pitchFamily="34" charset="0"/>
              </a:rPr>
              <a:t>Project </a:t>
            </a:r>
            <a:r>
              <a:rPr sz="3200" b="1" spc="-10" dirty="0">
                <a:solidFill>
                  <a:srgbClr val="FFFFFF"/>
                </a:solidFill>
                <a:latin typeface="Arial" panose="020B0604020202020204" pitchFamily="34" charset="0"/>
                <a:cs typeface="Arial" panose="020B0604020202020204" pitchFamily="34" charset="0"/>
              </a:rPr>
              <a:t>Management </a:t>
            </a:r>
            <a:r>
              <a:rPr sz="3200" b="1" spc="-5" dirty="0">
                <a:solidFill>
                  <a:srgbClr val="FFFFFF"/>
                </a:solidFill>
                <a:latin typeface="Arial" panose="020B0604020202020204" pitchFamily="34" charset="0"/>
                <a:cs typeface="Arial" panose="020B0604020202020204" pitchFamily="34" charset="0"/>
              </a:rPr>
              <a:t>–  </a:t>
            </a:r>
            <a:r>
              <a:rPr sz="3200" b="1" spc="-20" dirty="0">
                <a:solidFill>
                  <a:srgbClr val="FFFFFF"/>
                </a:solidFill>
                <a:latin typeface="Arial" panose="020B0604020202020204" pitchFamily="34" charset="0"/>
                <a:cs typeface="Arial" panose="020B0604020202020204" pitchFamily="34" charset="0"/>
              </a:rPr>
              <a:t>Professional </a:t>
            </a:r>
            <a:r>
              <a:rPr sz="3200" b="1" spc="-15" dirty="0">
                <a:solidFill>
                  <a:srgbClr val="FFFFFF"/>
                </a:solidFill>
                <a:latin typeface="Arial" panose="020B0604020202020204" pitchFamily="34" charset="0"/>
                <a:cs typeface="Arial" panose="020B0604020202020204" pitchFamily="34" charset="0"/>
              </a:rPr>
              <a:t>Development</a:t>
            </a:r>
            <a:r>
              <a:rPr sz="3200" b="1" spc="80" dirty="0">
                <a:solidFill>
                  <a:srgbClr val="FFFFFF"/>
                </a:solidFill>
                <a:latin typeface="Arial" panose="020B0604020202020204" pitchFamily="34" charset="0"/>
                <a:cs typeface="Arial" panose="020B0604020202020204" pitchFamily="34" charset="0"/>
              </a:rPr>
              <a:t> </a:t>
            </a:r>
            <a:r>
              <a:rPr sz="3200" b="1" spc="-5" dirty="0">
                <a:solidFill>
                  <a:srgbClr val="FFFFFF"/>
                </a:solidFill>
                <a:latin typeface="Arial" panose="020B0604020202020204" pitchFamily="34" charset="0"/>
                <a:cs typeface="Arial" panose="020B0604020202020204" pitchFamily="34" charset="0"/>
              </a:rPr>
              <a:t>Series</a:t>
            </a:r>
            <a:endParaRPr sz="3200" b="1" dirty="0">
              <a:latin typeface="Arial" panose="020B0604020202020204" pitchFamily="34" charset="0"/>
              <a:cs typeface="Arial" panose="020B0604020202020204" pitchFamily="34" charset="0"/>
            </a:endParaRPr>
          </a:p>
        </p:txBody>
      </p:sp>
      <p:sp>
        <p:nvSpPr>
          <p:cNvPr id="3" name="object 3"/>
          <p:cNvSpPr txBox="1"/>
          <p:nvPr/>
        </p:nvSpPr>
        <p:spPr>
          <a:xfrm>
            <a:off x="407162" y="3086100"/>
            <a:ext cx="6069838" cy="999441"/>
          </a:xfrm>
          <a:prstGeom prst="rect">
            <a:avLst/>
          </a:prstGeom>
        </p:spPr>
        <p:txBody>
          <a:bodyPr vert="horz" wrap="square" lIns="0" tIns="12700" rIns="0" bIns="0" rtlCol="0">
            <a:spAutoFit/>
          </a:bodyPr>
          <a:lstStyle/>
          <a:p>
            <a:pPr marL="12700" marR="5080">
              <a:lnSpc>
                <a:spcPct val="120000"/>
              </a:lnSpc>
              <a:spcBef>
                <a:spcPts val="100"/>
              </a:spcBef>
            </a:pPr>
            <a:r>
              <a:rPr sz="2800" spc="-15" dirty="0">
                <a:solidFill>
                  <a:srgbClr val="FFFFFF"/>
                </a:solidFill>
                <a:latin typeface="Arial" panose="020B0604020202020204" pitchFamily="34" charset="0"/>
                <a:cs typeface="Arial" panose="020B0604020202020204" pitchFamily="34" charset="0"/>
              </a:rPr>
              <a:t>Facilities </a:t>
            </a:r>
            <a:r>
              <a:rPr sz="2800" spc="-5" dirty="0">
                <a:solidFill>
                  <a:srgbClr val="FFFFFF"/>
                </a:solidFill>
                <a:latin typeface="Arial" panose="020B0604020202020204" pitchFamily="34" charset="0"/>
                <a:cs typeface="Arial" panose="020B0604020202020204" pitchFamily="34" charset="0"/>
              </a:rPr>
              <a:t>and Campus </a:t>
            </a:r>
            <a:r>
              <a:rPr sz="2800" dirty="0">
                <a:solidFill>
                  <a:srgbClr val="FFFFFF"/>
                </a:solidFill>
                <a:latin typeface="Arial" panose="020B0604020202020204" pitchFamily="34" charset="0"/>
                <a:cs typeface="Arial" panose="020B0604020202020204" pitchFamily="34" charset="0"/>
              </a:rPr>
              <a:t>Services  </a:t>
            </a:r>
            <a:r>
              <a:rPr sz="2800" spc="-5" dirty="0">
                <a:solidFill>
                  <a:srgbClr val="FFFFFF"/>
                </a:solidFill>
                <a:latin typeface="Arial" panose="020B0604020202020204" pitchFamily="34" charset="0"/>
                <a:cs typeface="Arial" panose="020B0604020202020204" pitchFamily="34" charset="0"/>
              </a:rPr>
              <a:t>Engineering and </a:t>
            </a:r>
            <a:r>
              <a:rPr sz="2800" spc="-10" dirty="0">
                <a:solidFill>
                  <a:srgbClr val="FFFFFF"/>
                </a:solidFill>
                <a:latin typeface="Arial" panose="020B0604020202020204" pitchFamily="34" charset="0"/>
                <a:cs typeface="Arial" panose="020B0604020202020204" pitchFamily="34" charset="0"/>
              </a:rPr>
              <a:t>Project Management  </a:t>
            </a:r>
            <a:endParaRPr lang="en-US" sz="2800" spc="-10" dirty="0">
              <a:solidFill>
                <a:srgbClr val="FFFFFF"/>
              </a:solidFill>
              <a:latin typeface="Arial" panose="020B0604020202020204" pitchFamily="34" charset="0"/>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3338E81-9414-4FFD-9940-7703C948FA80}"/>
              </a:ext>
            </a:extLst>
          </p:cNvPr>
          <p:cNvSpPr txBox="1"/>
          <p:nvPr/>
        </p:nvSpPr>
        <p:spPr>
          <a:xfrm>
            <a:off x="838200" y="685800"/>
            <a:ext cx="7391400" cy="369332"/>
          </a:xfrm>
          <a:prstGeom prst="rect">
            <a:avLst/>
          </a:prstGeom>
          <a:noFill/>
        </p:spPr>
        <p:txBody>
          <a:bodyPr wrap="square">
            <a:spAutoFit/>
          </a:bodyPr>
          <a:lstStyle/>
          <a:p>
            <a:r>
              <a:rPr lang="en-US" b="1" dirty="0">
                <a:latin typeface="Arial" panose="020B0604020202020204" pitchFamily="34" charset="0"/>
                <a:cs typeface="Arial" panose="020B0604020202020204" pitchFamily="34" charset="0"/>
              </a:rPr>
              <a:t>Using the Template: drop down, select: NCRESRINFO Template</a:t>
            </a:r>
          </a:p>
        </p:txBody>
      </p:sp>
      <p:pic>
        <p:nvPicPr>
          <p:cNvPr id="4" name="Picture 3">
            <a:extLst>
              <a:ext uri="{FF2B5EF4-FFF2-40B4-BE49-F238E27FC236}">
                <a16:creationId xmlns:a16="http://schemas.microsoft.com/office/drawing/2014/main" id="{69B64AA9-A391-42EA-853D-5A2A51D011D1}"/>
              </a:ext>
            </a:extLst>
          </p:cNvPr>
          <p:cNvPicPr>
            <a:picLocks noChangeAspect="1"/>
          </p:cNvPicPr>
          <p:nvPr/>
        </p:nvPicPr>
        <p:blipFill>
          <a:blip r:embed="rId2"/>
          <a:stretch>
            <a:fillRect/>
          </a:stretch>
        </p:blipFill>
        <p:spPr>
          <a:xfrm>
            <a:off x="914399" y="1600200"/>
            <a:ext cx="7372321" cy="3886200"/>
          </a:xfrm>
          <a:prstGeom prst="rect">
            <a:avLst/>
          </a:prstGeom>
        </p:spPr>
      </p:pic>
    </p:spTree>
    <p:extLst>
      <p:ext uri="{BB962C8B-B14F-4D97-AF65-F5344CB8AC3E}">
        <p14:creationId xmlns:p14="http://schemas.microsoft.com/office/powerpoint/2010/main" val="1734356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3338E81-9414-4FFD-9940-7703C948FA80}"/>
              </a:ext>
            </a:extLst>
          </p:cNvPr>
          <p:cNvSpPr txBox="1"/>
          <p:nvPr/>
        </p:nvSpPr>
        <p:spPr>
          <a:xfrm>
            <a:off x="838200" y="685800"/>
            <a:ext cx="7391400" cy="646331"/>
          </a:xfrm>
          <a:prstGeom prst="rect">
            <a:avLst/>
          </a:prstGeom>
          <a:noFill/>
        </p:spPr>
        <p:txBody>
          <a:bodyPr wrap="square">
            <a:spAutoFit/>
          </a:bodyPr>
          <a:lstStyle/>
          <a:p>
            <a:r>
              <a:rPr lang="en-US" b="1" dirty="0">
                <a:latin typeface="Arial" panose="020B0604020202020204" pitchFamily="34" charset="0"/>
                <a:cs typeface="Arial" panose="020B0604020202020204" pitchFamily="34" charset="0"/>
              </a:rPr>
              <a:t>In the Subject: Change your name to NCRE WARRANTY – Maximo SR S558445</a:t>
            </a:r>
          </a:p>
        </p:txBody>
      </p:sp>
      <p:pic>
        <p:nvPicPr>
          <p:cNvPr id="3" name="Picture 2">
            <a:extLst>
              <a:ext uri="{FF2B5EF4-FFF2-40B4-BE49-F238E27FC236}">
                <a16:creationId xmlns:a16="http://schemas.microsoft.com/office/drawing/2014/main" id="{C834C652-5510-4C80-B34A-0DA2B357841B}"/>
              </a:ext>
            </a:extLst>
          </p:cNvPr>
          <p:cNvPicPr>
            <a:picLocks noChangeAspect="1"/>
          </p:cNvPicPr>
          <p:nvPr/>
        </p:nvPicPr>
        <p:blipFill>
          <a:blip r:embed="rId2"/>
          <a:stretch>
            <a:fillRect/>
          </a:stretch>
        </p:blipFill>
        <p:spPr>
          <a:xfrm>
            <a:off x="918658" y="1600200"/>
            <a:ext cx="7467064" cy="4191000"/>
          </a:xfrm>
          <a:prstGeom prst="rect">
            <a:avLst/>
          </a:prstGeom>
        </p:spPr>
      </p:pic>
    </p:spTree>
    <p:extLst>
      <p:ext uri="{BB962C8B-B14F-4D97-AF65-F5344CB8AC3E}">
        <p14:creationId xmlns:p14="http://schemas.microsoft.com/office/powerpoint/2010/main" val="919821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3338E81-9414-4FFD-9940-7703C948FA80}"/>
              </a:ext>
            </a:extLst>
          </p:cNvPr>
          <p:cNvSpPr txBox="1"/>
          <p:nvPr/>
        </p:nvSpPr>
        <p:spPr>
          <a:xfrm>
            <a:off x="838200" y="685800"/>
            <a:ext cx="7391400" cy="646331"/>
          </a:xfrm>
          <a:prstGeom prst="rect">
            <a:avLst/>
          </a:prstGeom>
          <a:noFill/>
        </p:spPr>
        <p:txBody>
          <a:bodyPr wrap="square">
            <a:spAutoFit/>
          </a:bodyPr>
          <a:lstStyle/>
          <a:p>
            <a:r>
              <a:rPr lang="en-US" b="1" dirty="0">
                <a:latin typeface="Arial" panose="020B0604020202020204" pitchFamily="34" charset="0"/>
                <a:cs typeface="Arial" panose="020B0604020202020204" pitchFamily="34" charset="0"/>
              </a:rPr>
              <a:t>Add additional information to the email body and you can attach photos if needed. </a:t>
            </a:r>
          </a:p>
        </p:txBody>
      </p:sp>
      <p:pic>
        <p:nvPicPr>
          <p:cNvPr id="4" name="Picture 3">
            <a:extLst>
              <a:ext uri="{FF2B5EF4-FFF2-40B4-BE49-F238E27FC236}">
                <a16:creationId xmlns:a16="http://schemas.microsoft.com/office/drawing/2014/main" id="{97F9DB22-C0E5-47A3-A091-9C47F6092C3F}"/>
              </a:ext>
            </a:extLst>
          </p:cNvPr>
          <p:cNvPicPr>
            <a:picLocks noChangeAspect="1"/>
          </p:cNvPicPr>
          <p:nvPr/>
        </p:nvPicPr>
        <p:blipFill>
          <a:blip r:embed="rId2"/>
          <a:stretch>
            <a:fillRect/>
          </a:stretch>
        </p:blipFill>
        <p:spPr>
          <a:xfrm>
            <a:off x="952000" y="1600200"/>
            <a:ext cx="7163800" cy="4124901"/>
          </a:xfrm>
          <a:prstGeom prst="rect">
            <a:avLst/>
          </a:prstGeom>
        </p:spPr>
      </p:pic>
    </p:spTree>
    <p:extLst>
      <p:ext uri="{BB962C8B-B14F-4D97-AF65-F5344CB8AC3E}">
        <p14:creationId xmlns:p14="http://schemas.microsoft.com/office/powerpoint/2010/main" val="3001042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D691AF0-5426-4B2A-B975-1081CE915AE3}"/>
              </a:ext>
            </a:extLst>
          </p:cNvPr>
          <p:cNvSpPr txBox="1"/>
          <p:nvPr/>
        </p:nvSpPr>
        <p:spPr>
          <a:xfrm>
            <a:off x="609600" y="685800"/>
            <a:ext cx="8077200" cy="4093428"/>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Send the Communication by clicking on send. All needed parties are already in the Send To: line. You can cc: yourself for your own records too.</a:t>
            </a: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The NCRE Project Team will get the email and information. They will add it to their spreadsheet and contact the contractors as needed. </a:t>
            </a:r>
          </a:p>
          <a:p>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Once the work has been completed, the NCRE Project Team will let us know what the problem was and that it is finished. </a:t>
            </a:r>
          </a:p>
          <a:p>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We need to add that information to the Work Log and then close out the SR in Maximo.</a:t>
            </a:r>
          </a:p>
        </p:txBody>
      </p:sp>
    </p:spTree>
    <p:extLst>
      <p:ext uri="{BB962C8B-B14F-4D97-AF65-F5344CB8AC3E}">
        <p14:creationId xmlns:p14="http://schemas.microsoft.com/office/powerpoint/2010/main" val="2824387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D691AF0-5426-4B2A-B975-1081CE915AE3}"/>
              </a:ext>
            </a:extLst>
          </p:cNvPr>
          <p:cNvSpPr txBox="1"/>
          <p:nvPr/>
        </p:nvSpPr>
        <p:spPr>
          <a:xfrm>
            <a:off x="838200" y="685800"/>
            <a:ext cx="8077200" cy="3785652"/>
          </a:xfrm>
          <a:prstGeom prst="rect">
            <a:avLst/>
          </a:prstGeom>
          <a:noFill/>
        </p:spPr>
        <p:txBody>
          <a:bodyPr wrap="square">
            <a:spAutoFit/>
          </a:bodyPr>
          <a:lstStyle/>
          <a:p>
            <a:r>
              <a:rPr lang="en-US" sz="2000" i="1" dirty="0">
                <a:latin typeface="Arial" panose="020B0604020202020204" pitchFamily="34" charset="0"/>
                <a:cs typeface="Arial" panose="020B0604020202020204" pitchFamily="34" charset="0"/>
              </a:rPr>
              <a:t>In order to answer the question -</a:t>
            </a:r>
          </a:p>
          <a:p>
            <a:endParaRPr lang="en-US" sz="2000" b="1" u="sng" dirty="0">
              <a:latin typeface="Arial" panose="020B0604020202020204" pitchFamily="34" charset="0"/>
              <a:cs typeface="Arial" panose="020B0604020202020204" pitchFamily="34" charset="0"/>
            </a:endParaRPr>
          </a:p>
          <a:p>
            <a:r>
              <a:rPr lang="en-US" sz="2000" b="1" u="sng" dirty="0">
                <a:latin typeface="Arial" panose="020B0604020202020204" pitchFamily="34" charset="0"/>
                <a:cs typeface="Arial" panose="020B0604020202020204" pitchFamily="34" charset="0"/>
              </a:rPr>
              <a:t>“Is the SR NCRE Warranty related?</a:t>
            </a:r>
            <a:r>
              <a:rPr lang="en-US" sz="2000" b="1"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Something the contractor may need to fix?”  </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The decider must:</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Understand project scope</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Know the date(s) of substantial completion </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Be objective and diligent</a:t>
            </a:r>
            <a:r>
              <a:rPr lang="en-US" sz="2000" dirty="0">
                <a:highlight>
                  <a:srgbClr val="FFFF00"/>
                </a:highlight>
                <a:latin typeface="Arial" panose="020B0604020202020204" pitchFamily="34" charset="0"/>
                <a:cs typeface="Arial" panose="020B0604020202020204" pitchFamily="34" charset="0"/>
              </a:rPr>
              <a:t> </a:t>
            </a:r>
          </a:p>
          <a:p>
            <a:pPr marL="342900" indent="-342900">
              <a:buFont typeface="Arial" panose="020B0604020202020204" pitchFamily="34" charset="0"/>
              <a:buChar char="•"/>
            </a:pPr>
            <a:endParaRPr lang="en-US" sz="2000" dirty="0">
              <a:highlight>
                <a:srgbClr val="FFFF00"/>
              </a:highlight>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That’s why its important to document roles and responsibilities prior to “turn-over”.</a:t>
            </a:r>
            <a:endParaRPr lang="en-US" sz="2000" dirty="0">
              <a:highlight>
                <a:srgbClr val="FFFF00"/>
              </a:highligh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3510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5EEC0C34-DCEA-1F4A-AA0E-17F23C8C9860}"/>
              </a:ext>
            </a:extLst>
          </p:cNvPr>
          <p:cNvSpPr txBox="1">
            <a:spLocks/>
          </p:cNvSpPr>
          <p:nvPr/>
        </p:nvSpPr>
        <p:spPr>
          <a:xfrm>
            <a:off x="838200" y="580597"/>
            <a:ext cx="8405714" cy="665629"/>
          </a:xfrm>
          <a:prstGeom prst="rect">
            <a:avLst/>
          </a:prstGeom>
        </p:spPr>
        <p:txBody>
          <a:bodyPr vert="horz" lIns="88751" tIns="44375" rIns="88751" bIns="44375" rtlCol="0" anchor="ctr">
            <a:noAutofit/>
          </a:bodyPr>
          <a:lstStyle>
            <a:lvl1pPr algn="l" defTabSz="914400" rtl="0" eaLnBrk="1" latinLnBrk="0" hangingPunct="1">
              <a:spcBef>
                <a:spcPct val="0"/>
              </a:spcBef>
              <a:buNone/>
              <a:defRPr sz="3200" kern="1200">
                <a:solidFill>
                  <a:schemeClr val="accent3"/>
                </a:solidFill>
                <a:latin typeface="+mj-lt"/>
                <a:ea typeface="+mj-ea"/>
                <a:cs typeface="+mj-cs"/>
              </a:defRPr>
            </a:lvl1pPr>
          </a:lstStyle>
          <a:p>
            <a:pPr defTabSz="887553"/>
            <a:r>
              <a:rPr lang="en-US" sz="3600" b="1" dirty="0">
                <a:solidFill>
                  <a:schemeClr val="tx1">
                    <a:lumMod val="85000"/>
                    <a:lumOff val="15000"/>
                  </a:schemeClr>
                </a:solidFill>
                <a:latin typeface="Arial" panose="020B0604020202020204" pitchFamily="34" charset="0"/>
                <a:cs typeface="Arial" panose="020B0604020202020204" pitchFamily="34" charset="0"/>
              </a:rPr>
              <a:t>What we own for Warranty:</a:t>
            </a:r>
          </a:p>
        </p:txBody>
      </p:sp>
      <p:sp>
        <p:nvSpPr>
          <p:cNvPr id="21" name="Text Placeholder 1">
            <a:extLst>
              <a:ext uri="{FF2B5EF4-FFF2-40B4-BE49-F238E27FC236}">
                <a16:creationId xmlns:a16="http://schemas.microsoft.com/office/drawing/2014/main" id="{3F286EF0-D186-F044-8AD0-56657EB5A826}"/>
              </a:ext>
            </a:extLst>
          </p:cNvPr>
          <p:cNvSpPr txBox="1">
            <a:spLocks/>
          </p:cNvSpPr>
          <p:nvPr/>
        </p:nvSpPr>
        <p:spPr>
          <a:xfrm>
            <a:off x="838200" y="1600200"/>
            <a:ext cx="7784157" cy="2971800"/>
          </a:xfrm>
          <a:prstGeom prst="rect">
            <a:avLst/>
          </a:prstGeom>
        </p:spPr>
        <p:txBody>
          <a:bodyPr vert="horz" lIns="80682" tIns="40341" rIns="80682" bIns="40341" rtlCol="0">
            <a:noAutofit/>
          </a:bodyPr>
          <a:lstStyle>
            <a:lvl1pPr marL="188595" indent="-188595" algn="l" defTabSz="754380" rtl="0" eaLnBrk="1" latinLnBrk="0" hangingPunct="1">
              <a:lnSpc>
                <a:spcPct val="90000"/>
              </a:lnSpc>
              <a:spcBef>
                <a:spcPts val="825"/>
              </a:spcBef>
              <a:buFont typeface="Arial" panose="020B0604020202020204" pitchFamily="34" charset="0"/>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ts val="413"/>
              </a:spcBef>
              <a:buFont typeface="Arial" panose="020B0604020202020204" pitchFamily="34" charset="0"/>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ts val="413"/>
              </a:spcBef>
              <a:buFont typeface="Arial" panose="020B0604020202020204" pitchFamily="34" charset="0"/>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pPr marL="0" indent="0">
              <a:spcBef>
                <a:spcPts val="1100"/>
              </a:spcBef>
              <a:buNone/>
              <a:tabLst>
                <a:tab pos="777240" algn="l"/>
              </a:tabLst>
            </a:pPr>
            <a:r>
              <a:rPr lang="en-US" sz="2000" dirty="0">
                <a:latin typeface="Arial" panose="020B0604020202020204" pitchFamily="34" charset="0"/>
                <a:cs typeface="Arial" panose="020B0604020202020204" pitchFamily="34" charset="0"/>
              </a:rPr>
              <a:t>General Requirements 01 78 36, 1.5 WARRANY REQUIREMENTS</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spcBef>
                <a:spcPts val="1100"/>
              </a:spcBef>
              <a:spcAft>
                <a:spcPts val="0"/>
              </a:spcAft>
              <a:buFont typeface="+mj-lt"/>
              <a:buAutoNum type="alphaUcPeriod"/>
              <a:tabLst>
                <a:tab pos="77724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In addition to standard and special warranties described in Divisions 2 through 40, Contractor shall warrant Work included in this project, for a minimum period of one (1) year following acceptance of a Certificate of Substantial Completion by Owner, to cover performance, materials, workmanship and compliance with Contract Documents.</a:t>
            </a:r>
          </a:p>
        </p:txBody>
      </p:sp>
      <p:sp>
        <p:nvSpPr>
          <p:cNvPr id="8" name="Slide Number Placeholder 1">
            <a:extLst>
              <a:ext uri="{FF2B5EF4-FFF2-40B4-BE49-F238E27FC236}">
                <a16:creationId xmlns:a16="http://schemas.microsoft.com/office/drawing/2014/main" id="{AC5D38E0-9305-D649-AF14-9AB2CE31806E}"/>
              </a:ext>
            </a:extLst>
          </p:cNvPr>
          <p:cNvSpPr txBox="1">
            <a:spLocks/>
          </p:cNvSpPr>
          <p:nvPr/>
        </p:nvSpPr>
        <p:spPr>
          <a:xfrm>
            <a:off x="8417859" y="6331946"/>
            <a:ext cx="280698" cy="322169"/>
          </a:xfrm>
          <a:prstGeom prst="rect">
            <a:avLst/>
          </a:prstGeom>
        </p:spPr>
        <p:txBody>
          <a:bodyPr vert="horz" lIns="80682" tIns="40341" rIns="80682" bIns="40341"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mn-ea"/>
                <a:cs typeface="+mn-cs"/>
              </a:defRPr>
            </a:lvl1pPr>
            <a:lvl2pPr marL="455613" indent="1588" algn="l" rtl="0" fontAlgn="base">
              <a:spcBef>
                <a:spcPct val="0"/>
              </a:spcBef>
              <a:spcAft>
                <a:spcPct val="0"/>
              </a:spcAft>
              <a:defRPr sz="2800" kern="1200">
                <a:solidFill>
                  <a:schemeClr val="tx1"/>
                </a:solidFill>
                <a:latin typeface="Arial" charset="0"/>
                <a:ea typeface="+mn-ea"/>
                <a:cs typeface="+mn-cs"/>
              </a:defRPr>
            </a:lvl2pPr>
            <a:lvl3pPr marL="912813" indent="1588" algn="l" rtl="0" fontAlgn="base">
              <a:spcBef>
                <a:spcPct val="0"/>
              </a:spcBef>
              <a:spcAft>
                <a:spcPct val="0"/>
              </a:spcAft>
              <a:defRPr sz="2800" kern="1200">
                <a:solidFill>
                  <a:schemeClr val="tx1"/>
                </a:solidFill>
                <a:latin typeface="Arial" charset="0"/>
                <a:ea typeface="+mn-ea"/>
                <a:cs typeface="+mn-cs"/>
              </a:defRPr>
            </a:lvl3pPr>
            <a:lvl4pPr marL="1370013" indent="1588" algn="l" rtl="0" fontAlgn="base">
              <a:spcBef>
                <a:spcPct val="0"/>
              </a:spcBef>
              <a:spcAft>
                <a:spcPct val="0"/>
              </a:spcAft>
              <a:defRPr sz="2800" kern="1200">
                <a:solidFill>
                  <a:schemeClr val="tx1"/>
                </a:solidFill>
                <a:latin typeface="Arial" charset="0"/>
                <a:ea typeface="+mn-ea"/>
                <a:cs typeface="+mn-cs"/>
              </a:defRPr>
            </a:lvl4pPr>
            <a:lvl5pPr marL="1827213" indent="1588" algn="l" rtl="0" fontAlgn="base">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a:lstStyle>
          <a:p>
            <a:pPr defTabSz="806867">
              <a:defRPr/>
            </a:pPr>
            <a:endParaRPr lang="en-US" sz="1059" dirty="0">
              <a:solidFill>
                <a:prstClr val="black">
                  <a:tint val="75000"/>
                </a:prstClr>
              </a:solidFill>
            </a:endParaRPr>
          </a:p>
        </p:txBody>
      </p:sp>
    </p:spTree>
    <p:extLst>
      <p:ext uri="{BB962C8B-B14F-4D97-AF65-F5344CB8AC3E}">
        <p14:creationId xmlns:p14="http://schemas.microsoft.com/office/powerpoint/2010/main" val="3904782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5EEC0C34-DCEA-1F4A-AA0E-17F23C8C9860}"/>
              </a:ext>
            </a:extLst>
          </p:cNvPr>
          <p:cNvSpPr txBox="1">
            <a:spLocks/>
          </p:cNvSpPr>
          <p:nvPr/>
        </p:nvSpPr>
        <p:spPr>
          <a:xfrm>
            <a:off x="838200" y="580597"/>
            <a:ext cx="8405714" cy="665629"/>
          </a:xfrm>
          <a:prstGeom prst="rect">
            <a:avLst/>
          </a:prstGeom>
        </p:spPr>
        <p:txBody>
          <a:bodyPr vert="horz" lIns="88751" tIns="44375" rIns="88751" bIns="44375" rtlCol="0" anchor="ctr">
            <a:noAutofit/>
          </a:bodyPr>
          <a:lstStyle>
            <a:lvl1pPr algn="l" defTabSz="914400" rtl="0" eaLnBrk="1" latinLnBrk="0" hangingPunct="1">
              <a:spcBef>
                <a:spcPct val="0"/>
              </a:spcBef>
              <a:buNone/>
              <a:defRPr sz="3200" kern="1200">
                <a:solidFill>
                  <a:schemeClr val="accent3"/>
                </a:solidFill>
                <a:latin typeface="+mj-lt"/>
                <a:ea typeface="+mj-ea"/>
                <a:cs typeface="+mj-cs"/>
              </a:defRPr>
            </a:lvl1pPr>
          </a:lstStyle>
          <a:p>
            <a:pPr defTabSz="887553"/>
            <a:r>
              <a:rPr lang="en-US" sz="3600" b="1" dirty="0">
                <a:solidFill>
                  <a:schemeClr val="tx1">
                    <a:lumMod val="85000"/>
                    <a:lumOff val="15000"/>
                  </a:schemeClr>
                </a:solidFill>
                <a:latin typeface="Arial" panose="020B0604020202020204" pitchFamily="34" charset="0"/>
                <a:cs typeface="Arial" panose="020B0604020202020204" pitchFamily="34" charset="0"/>
              </a:rPr>
              <a:t>What we own for Warranty:</a:t>
            </a:r>
          </a:p>
        </p:txBody>
      </p:sp>
      <p:sp>
        <p:nvSpPr>
          <p:cNvPr id="21" name="Text Placeholder 1">
            <a:extLst>
              <a:ext uri="{FF2B5EF4-FFF2-40B4-BE49-F238E27FC236}">
                <a16:creationId xmlns:a16="http://schemas.microsoft.com/office/drawing/2014/main" id="{3F286EF0-D186-F044-8AD0-56657EB5A826}"/>
              </a:ext>
            </a:extLst>
          </p:cNvPr>
          <p:cNvSpPr txBox="1">
            <a:spLocks/>
          </p:cNvSpPr>
          <p:nvPr/>
        </p:nvSpPr>
        <p:spPr>
          <a:xfrm>
            <a:off x="838200" y="1600200"/>
            <a:ext cx="7784157" cy="3581400"/>
          </a:xfrm>
          <a:prstGeom prst="rect">
            <a:avLst/>
          </a:prstGeom>
        </p:spPr>
        <p:txBody>
          <a:bodyPr vert="horz" lIns="80682" tIns="40341" rIns="80682" bIns="40341" rtlCol="0">
            <a:noAutofit/>
          </a:bodyPr>
          <a:lstStyle>
            <a:lvl1pPr marL="188595" indent="-188595" algn="l" defTabSz="754380" rtl="0" eaLnBrk="1" latinLnBrk="0" hangingPunct="1">
              <a:lnSpc>
                <a:spcPct val="90000"/>
              </a:lnSpc>
              <a:spcBef>
                <a:spcPts val="825"/>
              </a:spcBef>
              <a:buFont typeface="Arial" panose="020B0604020202020204" pitchFamily="34" charset="0"/>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ts val="413"/>
              </a:spcBef>
              <a:buFont typeface="Arial" panose="020B0604020202020204" pitchFamily="34" charset="0"/>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ts val="413"/>
              </a:spcBef>
              <a:buFont typeface="Arial" panose="020B0604020202020204" pitchFamily="34" charset="0"/>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pPr marL="0" indent="0">
              <a:spcBef>
                <a:spcPts val="1100"/>
              </a:spcBef>
              <a:buNone/>
              <a:tabLst>
                <a:tab pos="777240" algn="l"/>
              </a:tabLst>
            </a:pPr>
            <a:r>
              <a:rPr lang="en-US" sz="2000" dirty="0">
                <a:latin typeface="Arial" panose="020B0604020202020204" pitchFamily="34" charset="0"/>
                <a:cs typeface="Arial" panose="020B0604020202020204" pitchFamily="34" charset="0"/>
              </a:rPr>
              <a:t>General Requirements 01 78 36, 1.5 WARRANY REQUIREMENTS</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spcBef>
                <a:spcPts val="1100"/>
              </a:spcBef>
              <a:spcAft>
                <a:spcPts val="0"/>
              </a:spcAft>
              <a:buFont typeface="+mj-lt"/>
              <a:buAutoNum type="alphaUcPeriod" startAt="2"/>
              <a:tabLst>
                <a:tab pos="777240" algn="l"/>
              </a:tabLst>
            </a:pPr>
            <a:r>
              <a:rPr lang="en-US" sz="2000" dirty="0">
                <a:effectLst/>
                <a:latin typeface="Arial" panose="020B0604020202020204" pitchFamily="34" charset="0"/>
                <a:ea typeface="Times New Roman" panose="02020603050405020304" pitchFamily="18" charset="0"/>
                <a:cs typeface="Arial" panose="020B0604020202020204" pitchFamily="34" charset="0"/>
              </a:rPr>
              <a:t>Corrective Work: Provide service within thirty (30) calendar days when requested by Owner. Perform services during normal working hours, unless specifically directed otherwise by Owner. Coordinate with Owner’s representative to schedule performance of corrective work. Where designated service providers cannot perform corrective work within the Owner’s required time frame, engage another qualified service provider. Submit a written statement to Owner upon completion of corrective work; document work performed and list outstanding items, if any.</a:t>
            </a:r>
          </a:p>
        </p:txBody>
      </p:sp>
      <p:sp>
        <p:nvSpPr>
          <p:cNvPr id="8" name="Slide Number Placeholder 1">
            <a:extLst>
              <a:ext uri="{FF2B5EF4-FFF2-40B4-BE49-F238E27FC236}">
                <a16:creationId xmlns:a16="http://schemas.microsoft.com/office/drawing/2014/main" id="{AC5D38E0-9305-D649-AF14-9AB2CE31806E}"/>
              </a:ext>
            </a:extLst>
          </p:cNvPr>
          <p:cNvSpPr txBox="1">
            <a:spLocks/>
          </p:cNvSpPr>
          <p:nvPr/>
        </p:nvSpPr>
        <p:spPr>
          <a:xfrm>
            <a:off x="8417859" y="6331946"/>
            <a:ext cx="280698" cy="322169"/>
          </a:xfrm>
          <a:prstGeom prst="rect">
            <a:avLst/>
          </a:prstGeom>
        </p:spPr>
        <p:txBody>
          <a:bodyPr vert="horz" lIns="80682" tIns="40341" rIns="80682" bIns="40341"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mn-ea"/>
                <a:cs typeface="+mn-cs"/>
              </a:defRPr>
            </a:lvl1pPr>
            <a:lvl2pPr marL="455613" indent="1588" algn="l" rtl="0" fontAlgn="base">
              <a:spcBef>
                <a:spcPct val="0"/>
              </a:spcBef>
              <a:spcAft>
                <a:spcPct val="0"/>
              </a:spcAft>
              <a:defRPr sz="2800" kern="1200">
                <a:solidFill>
                  <a:schemeClr val="tx1"/>
                </a:solidFill>
                <a:latin typeface="Arial" charset="0"/>
                <a:ea typeface="+mn-ea"/>
                <a:cs typeface="+mn-cs"/>
              </a:defRPr>
            </a:lvl2pPr>
            <a:lvl3pPr marL="912813" indent="1588" algn="l" rtl="0" fontAlgn="base">
              <a:spcBef>
                <a:spcPct val="0"/>
              </a:spcBef>
              <a:spcAft>
                <a:spcPct val="0"/>
              </a:spcAft>
              <a:defRPr sz="2800" kern="1200">
                <a:solidFill>
                  <a:schemeClr val="tx1"/>
                </a:solidFill>
                <a:latin typeface="Arial" charset="0"/>
                <a:ea typeface="+mn-ea"/>
                <a:cs typeface="+mn-cs"/>
              </a:defRPr>
            </a:lvl3pPr>
            <a:lvl4pPr marL="1370013" indent="1588" algn="l" rtl="0" fontAlgn="base">
              <a:spcBef>
                <a:spcPct val="0"/>
              </a:spcBef>
              <a:spcAft>
                <a:spcPct val="0"/>
              </a:spcAft>
              <a:defRPr sz="2800" kern="1200">
                <a:solidFill>
                  <a:schemeClr val="tx1"/>
                </a:solidFill>
                <a:latin typeface="Arial" charset="0"/>
                <a:ea typeface="+mn-ea"/>
                <a:cs typeface="+mn-cs"/>
              </a:defRPr>
            </a:lvl4pPr>
            <a:lvl5pPr marL="1827213" indent="1588" algn="l" rtl="0" fontAlgn="base">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a:lstStyle>
          <a:p>
            <a:pPr defTabSz="806867">
              <a:defRPr/>
            </a:pPr>
            <a:endParaRPr lang="en-US" sz="1059" dirty="0">
              <a:solidFill>
                <a:prstClr val="black">
                  <a:tint val="75000"/>
                </a:prstClr>
              </a:solidFill>
            </a:endParaRPr>
          </a:p>
        </p:txBody>
      </p:sp>
    </p:spTree>
    <p:extLst>
      <p:ext uri="{BB962C8B-B14F-4D97-AF65-F5344CB8AC3E}">
        <p14:creationId xmlns:p14="http://schemas.microsoft.com/office/powerpoint/2010/main" val="1972990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5EEC0C34-DCEA-1F4A-AA0E-17F23C8C9860}"/>
              </a:ext>
            </a:extLst>
          </p:cNvPr>
          <p:cNvSpPr txBox="1">
            <a:spLocks/>
          </p:cNvSpPr>
          <p:nvPr/>
        </p:nvSpPr>
        <p:spPr>
          <a:xfrm>
            <a:off x="838200" y="580597"/>
            <a:ext cx="8405714" cy="665629"/>
          </a:xfrm>
          <a:prstGeom prst="rect">
            <a:avLst/>
          </a:prstGeom>
        </p:spPr>
        <p:txBody>
          <a:bodyPr vert="horz" lIns="88751" tIns="44375" rIns="88751" bIns="44375" rtlCol="0" anchor="ctr">
            <a:noAutofit/>
          </a:bodyPr>
          <a:lstStyle>
            <a:lvl1pPr algn="l" defTabSz="914400" rtl="0" eaLnBrk="1" latinLnBrk="0" hangingPunct="1">
              <a:spcBef>
                <a:spcPct val="0"/>
              </a:spcBef>
              <a:buNone/>
              <a:defRPr sz="3200" kern="1200">
                <a:solidFill>
                  <a:schemeClr val="accent3"/>
                </a:solidFill>
                <a:latin typeface="+mj-lt"/>
                <a:ea typeface="+mj-ea"/>
                <a:cs typeface="+mj-cs"/>
              </a:defRPr>
            </a:lvl1pPr>
          </a:lstStyle>
          <a:p>
            <a:pPr defTabSz="887553"/>
            <a:r>
              <a:rPr lang="en-US" sz="3600" b="1" dirty="0">
                <a:solidFill>
                  <a:schemeClr val="tx1">
                    <a:lumMod val="85000"/>
                    <a:lumOff val="15000"/>
                  </a:schemeClr>
                </a:solidFill>
                <a:latin typeface="Arial" panose="020B0604020202020204" pitchFamily="34" charset="0"/>
                <a:cs typeface="Arial" panose="020B0604020202020204" pitchFamily="34" charset="0"/>
              </a:rPr>
              <a:t>What we own for Warranty:</a:t>
            </a:r>
          </a:p>
        </p:txBody>
      </p:sp>
      <p:sp>
        <p:nvSpPr>
          <p:cNvPr id="21" name="Text Placeholder 1">
            <a:extLst>
              <a:ext uri="{FF2B5EF4-FFF2-40B4-BE49-F238E27FC236}">
                <a16:creationId xmlns:a16="http://schemas.microsoft.com/office/drawing/2014/main" id="{3F286EF0-D186-F044-8AD0-56657EB5A826}"/>
              </a:ext>
            </a:extLst>
          </p:cNvPr>
          <p:cNvSpPr txBox="1">
            <a:spLocks/>
          </p:cNvSpPr>
          <p:nvPr/>
        </p:nvSpPr>
        <p:spPr>
          <a:xfrm>
            <a:off x="838200" y="1600200"/>
            <a:ext cx="7784157" cy="5257800"/>
          </a:xfrm>
          <a:prstGeom prst="rect">
            <a:avLst/>
          </a:prstGeom>
        </p:spPr>
        <p:txBody>
          <a:bodyPr vert="horz" lIns="80682" tIns="40341" rIns="80682" bIns="40341" rtlCol="0">
            <a:noAutofit/>
          </a:bodyPr>
          <a:lstStyle>
            <a:lvl1pPr marL="188595" indent="-188595" algn="l" defTabSz="754380" rtl="0" eaLnBrk="1" latinLnBrk="0" hangingPunct="1">
              <a:lnSpc>
                <a:spcPct val="90000"/>
              </a:lnSpc>
              <a:spcBef>
                <a:spcPts val="825"/>
              </a:spcBef>
              <a:buFont typeface="Arial" panose="020B0604020202020204" pitchFamily="34" charset="0"/>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ts val="413"/>
              </a:spcBef>
              <a:buFont typeface="Arial" panose="020B0604020202020204" pitchFamily="34" charset="0"/>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ts val="413"/>
              </a:spcBef>
              <a:buFont typeface="Arial" panose="020B0604020202020204" pitchFamily="34" charset="0"/>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pPr marL="0" indent="0">
              <a:spcBef>
                <a:spcPts val="1100"/>
              </a:spcBef>
              <a:buNone/>
              <a:tabLst>
                <a:tab pos="777240" algn="l"/>
              </a:tabLst>
            </a:pPr>
            <a:r>
              <a:rPr lang="en-US" sz="2000" dirty="0">
                <a:latin typeface="Arial" panose="020B0604020202020204" pitchFamily="34" charset="0"/>
                <a:cs typeface="Arial" panose="020B0604020202020204" pitchFamily="34" charset="0"/>
              </a:rPr>
              <a:t>General Requirements 01 78 36, 1.5 WARRANY REQUIREMENTS</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spcBef>
                <a:spcPts val="1100"/>
              </a:spcBef>
              <a:spcAft>
                <a:spcPts val="0"/>
              </a:spcAft>
              <a:buFont typeface="+mj-lt"/>
              <a:buAutoNum type="alphaUcPeriod" startAt="2"/>
              <a:tabLst>
                <a:tab pos="777240" algn="l"/>
              </a:tabLst>
            </a:pPr>
            <a:r>
              <a:rPr lang="en-US" sz="1400" dirty="0">
                <a:effectLst/>
                <a:latin typeface="Arial" panose="020B0604020202020204" pitchFamily="34" charset="0"/>
                <a:ea typeface="Times New Roman" panose="02020603050405020304" pitchFamily="18" charset="0"/>
                <a:cs typeface="Arial" panose="020B0604020202020204" pitchFamily="34" charset="0"/>
              </a:rPr>
              <a:t>Corrective Work: -continued-</a:t>
            </a:r>
          </a:p>
          <a:p>
            <a:pPr marL="800100" marR="0" lvl="1" indent="-342900" algn="just">
              <a:spcBef>
                <a:spcPts val="1100"/>
              </a:spcBef>
              <a:spcAft>
                <a:spcPts val="0"/>
              </a:spcAft>
              <a:buFont typeface="+mj-lt"/>
              <a:buAutoNum type="arabicPeriod"/>
              <a:tabLst>
                <a:tab pos="1097280" algn="l"/>
              </a:tabLst>
            </a:pPr>
            <a:r>
              <a:rPr lang="en-US" sz="1400" dirty="0">
                <a:effectLst/>
                <a:latin typeface="Arial" panose="020B0604020202020204" pitchFamily="34" charset="0"/>
                <a:ea typeface="Times New Roman" panose="02020603050405020304" pitchFamily="18" charset="0"/>
                <a:cs typeface="Arial" panose="020B0604020202020204" pitchFamily="34" charset="0"/>
              </a:rPr>
              <a:t>When a completed breakdown of a piece of equipment occurs of the malfunction of a system affects the environment or program involving 50 or more persons at a time (employees and students combined), or creates a safety or security risk to the Owner, an EMERGENCY may be declared by the Owner. The Owner may declare an emergency as defined above at which time the service response must be within 4 hours and may require action during non-normal working hours.</a:t>
            </a:r>
          </a:p>
          <a:p>
            <a:pPr marL="800100" marR="0" lvl="1" indent="-342900" algn="just">
              <a:spcBef>
                <a:spcPts val="1100"/>
              </a:spcBef>
              <a:spcAft>
                <a:spcPts val="0"/>
              </a:spcAft>
              <a:buFont typeface="+mj-lt"/>
              <a:buAutoNum type="arabicPeriod"/>
              <a:tabLst>
                <a:tab pos="1097280" algn="l"/>
              </a:tabLst>
            </a:pPr>
            <a:r>
              <a:rPr lang="en-US" sz="1400" dirty="0">
                <a:effectLst/>
                <a:latin typeface="Arial" panose="020B0604020202020204" pitchFamily="34" charset="0"/>
                <a:ea typeface="Times New Roman" panose="02020603050405020304" pitchFamily="18" charset="0"/>
                <a:cs typeface="Arial" panose="020B0604020202020204" pitchFamily="34" charset="0"/>
              </a:rPr>
              <a:t>When an emergency condition occurs, the Owner may take immediate corrective action to relieve the problem by making, a minimum as possible, temporary adjustments and/or repairs when necessary to decrease the problem until the designated Contractor’s representative can respond. These temporary adjustments and repairs will in no way jeopardize the existing warranty.</a:t>
            </a:r>
          </a:p>
          <a:p>
            <a:pPr marL="800100" marR="0" lvl="1" indent="-342900" algn="just">
              <a:spcBef>
                <a:spcPts val="1100"/>
              </a:spcBef>
              <a:spcAft>
                <a:spcPts val="0"/>
              </a:spcAft>
              <a:buFont typeface="+mj-lt"/>
              <a:buAutoNum type="arabicPeriod"/>
              <a:tabLst>
                <a:tab pos="1097280" algn="l"/>
              </a:tabLst>
            </a:pPr>
            <a:r>
              <a:rPr lang="en-US" sz="1400" dirty="0">
                <a:effectLst/>
                <a:latin typeface="Arial" panose="020B0604020202020204" pitchFamily="34" charset="0"/>
                <a:ea typeface="Times New Roman" panose="02020603050405020304" pitchFamily="18" charset="0"/>
                <a:cs typeface="Arial" panose="020B0604020202020204" pitchFamily="34" charset="0"/>
              </a:rPr>
              <a:t>The Owner’s service staff will advise the Contractor’s Representative of all temporary adjustments and repairs done in relation to the malfunctioning equipment or facility.</a:t>
            </a:r>
          </a:p>
          <a:p>
            <a:pPr marL="800100" marR="0" lvl="1" indent="-342900" algn="just">
              <a:spcBef>
                <a:spcPts val="1100"/>
              </a:spcBef>
              <a:spcAft>
                <a:spcPts val="0"/>
              </a:spcAft>
              <a:buFont typeface="+mj-lt"/>
              <a:buAutoNum type="arabicPeriod"/>
              <a:tabLst>
                <a:tab pos="1097280" algn="l"/>
              </a:tabLst>
            </a:pPr>
            <a:r>
              <a:rPr lang="en-US" sz="1400" dirty="0">
                <a:effectLst/>
                <a:latin typeface="Arial" panose="020B0604020202020204" pitchFamily="34" charset="0"/>
                <a:ea typeface="Times New Roman" panose="02020603050405020304" pitchFamily="18" charset="0"/>
                <a:cs typeface="Arial" panose="020B0604020202020204" pitchFamily="34" charset="0"/>
              </a:rPr>
              <a:t>If the Contractor fails to respond with actual service within four (4) hours, and/or the necessary repairs or adjustments are not satisfactorily complete twenty-four (24) hours, the Owner will have the authority to make the necessary repairs or adjustments and charge the Contractor for parts and labor.</a:t>
            </a:r>
          </a:p>
          <a:p>
            <a:pPr marL="800100" marR="0" lvl="1" indent="-342900" algn="just">
              <a:spcBef>
                <a:spcPts val="1100"/>
              </a:spcBef>
              <a:spcAft>
                <a:spcPts val="0"/>
              </a:spcAft>
              <a:buFont typeface="+mj-lt"/>
              <a:buAutoNum type="arabicPeriod"/>
              <a:tabLst>
                <a:tab pos="1097280" algn="l"/>
              </a:tabLst>
            </a:pPr>
            <a:r>
              <a:rPr lang="en-US" sz="1400" dirty="0">
                <a:effectLst/>
                <a:latin typeface="Arial" panose="020B0604020202020204" pitchFamily="34" charset="0"/>
                <a:ea typeface="Times New Roman" panose="02020603050405020304" pitchFamily="18" charset="0"/>
                <a:cs typeface="Arial" panose="020B0604020202020204" pitchFamily="34" charset="0"/>
              </a:rPr>
              <a:t>If all adjustments and repairs done by the Owner in relation to the above conditions are done by authorized district personnel, there will be no negative effect of future warranty claims.</a:t>
            </a:r>
          </a:p>
        </p:txBody>
      </p:sp>
      <p:sp>
        <p:nvSpPr>
          <p:cNvPr id="8" name="Slide Number Placeholder 1">
            <a:extLst>
              <a:ext uri="{FF2B5EF4-FFF2-40B4-BE49-F238E27FC236}">
                <a16:creationId xmlns:a16="http://schemas.microsoft.com/office/drawing/2014/main" id="{AC5D38E0-9305-D649-AF14-9AB2CE31806E}"/>
              </a:ext>
            </a:extLst>
          </p:cNvPr>
          <p:cNvSpPr txBox="1">
            <a:spLocks/>
          </p:cNvSpPr>
          <p:nvPr/>
        </p:nvSpPr>
        <p:spPr>
          <a:xfrm>
            <a:off x="8417859" y="6331946"/>
            <a:ext cx="280698" cy="322169"/>
          </a:xfrm>
          <a:prstGeom prst="rect">
            <a:avLst/>
          </a:prstGeom>
        </p:spPr>
        <p:txBody>
          <a:bodyPr vert="horz" lIns="80682" tIns="40341" rIns="80682" bIns="40341"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mn-ea"/>
                <a:cs typeface="+mn-cs"/>
              </a:defRPr>
            </a:lvl1pPr>
            <a:lvl2pPr marL="455613" indent="1588" algn="l" rtl="0" fontAlgn="base">
              <a:spcBef>
                <a:spcPct val="0"/>
              </a:spcBef>
              <a:spcAft>
                <a:spcPct val="0"/>
              </a:spcAft>
              <a:defRPr sz="2800" kern="1200">
                <a:solidFill>
                  <a:schemeClr val="tx1"/>
                </a:solidFill>
                <a:latin typeface="Arial" charset="0"/>
                <a:ea typeface="+mn-ea"/>
                <a:cs typeface="+mn-cs"/>
              </a:defRPr>
            </a:lvl2pPr>
            <a:lvl3pPr marL="912813" indent="1588" algn="l" rtl="0" fontAlgn="base">
              <a:spcBef>
                <a:spcPct val="0"/>
              </a:spcBef>
              <a:spcAft>
                <a:spcPct val="0"/>
              </a:spcAft>
              <a:defRPr sz="2800" kern="1200">
                <a:solidFill>
                  <a:schemeClr val="tx1"/>
                </a:solidFill>
                <a:latin typeface="Arial" charset="0"/>
                <a:ea typeface="+mn-ea"/>
                <a:cs typeface="+mn-cs"/>
              </a:defRPr>
            </a:lvl3pPr>
            <a:lvl4pPr marL="1370013" indent="1588" algn="l" rtl="0" fontAlgn="base">
              <a:spcBef>
                <a:spcPct val="0"/>
              </a:spcBef>
              <a:spcAft>
                <a:spcPct val="0"/>
              </a:spcAft>
              <a:defRPr sz="2800" kern="1200">
                <a:solidFill>
                  <a:schemeClr val="tx1"/>
                </a:solidFill>
                <a:latin typeface="Arial" charset="0"/>
                <a:ea typeface="+mn-ea"/>
                <a:cs typeface="+mn-cs"/>
              </a:defRPr>
            </a:lvl4pPr>
            <a:lvl5pPr marL="1827213" indent="1588" algn="l" rtl="0" fontAlgn="base">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a:lstStyle>
          <a:p>
            <a:pPr defTabSz="806867">
              <a:defRPr/>
            </a:pPr>
            <a:endParaRPr lang="en-US" sz="1059" dirty="0">
              <a:solidFill>
                <a:prstClr val="black">
                  <a:tint val="75000"/>
                </a:prstClr>
              </a:solidFill>
            </a:endParaRPr>
          </a:p>
        </p:txBody>
      </p:sp>
    </p:spTree>
    <p:extLst>
      <p:ext uri="{BB962C8B-B14F-4D97-AF65-F5344CB8AC3E}">
        <p14:creationId xmlns:p14="http://schemas.microsoft.com/office/powerpoint/2010/main" val="731009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F7A8766-1D21-480B-8A12-EAC111E5701A}"/>
              </a:ext>
            </a:extLst>
          </p:cNvPr>
          <p:cNvSpPr>
            <a:spLocks noGrp="1"/>
          </p:cNvSpPr>
          <p:nvPr>
            <p:ph type="title"/>
          </p:nvPr>
        </p:nvSpPr>
        <p:spPr>
          <a:xfrm>
            <a:off x="903514" y="3124200"/>
            <a:ext cx="7848601" cy="4114800"/>
          </a:xfrm>
        </p:spPr>
        <p:txBody>
          <a:bodyPr>
            <a:noAutofit/>
          </a:bodyPr>
          <a:lstStyle/>
          <a:p>
            <a:pPr marL="0" marR="0" indent="0">
              <a:lnSpc>
                <a:spcPct val="107000"/>
              </a:lnSpc>
              <a:spcBef>
                <a:spcPts val="500"/>
              </a:spcBef>
              <a:spcAft>
                <a:spcPts val="400"/>
              </a:spcAft>
            </a:pPr>
            <a:r>
              <a:rPr lang="en-US" sz="2000" b="1" dirty="0">
                <a:solidFill>
                  <a:srgbClr val="404040"/>
                </a:solidFill>
                <a:effectLst/>
                <a:latin typeface="Arial" panose="020B0604020202020204" pitchFamily="34" charset="0"/>
                <a:ea typeface="Arial" panose="020B0604020202020204" pitchFamily="34" charset="0"/>
              </a:rPr>
              <a:t>Facilities Management (FM) - continued -</a:t>
            </a:r>
            <a:br>
              <a:rPr lang="en-US" sz="2000" dirty="0">
                <a:effectLst/>
                <a:latin typeface="Arial" panose="020B0604020202020204" pitchFamily="34" charset="0"/>
                <a:ea typeface="Arial" panose="020B0604020202020204" pitchFamily="34" charset="0"/>
              </a:rPr>
            </a:br>
            <a:r>
              <a:rPr lang="en-US" sz="2000" dirty="0">
                <a:solidFill>
                  <a:srgbClr val="3B3B3B"/>
                </a:solidFill>
                <a:effectLst/>
                <a:latin typeface="Segoe UI Symbol" panose="020B0502040204020203" pitchFamily="34" charset="0"/>
                <a:ea typeface="Arial" panose="020B0604020202020204" pitchFamily="34" charset="0"/>
                <a:cs typeface="Segoe UI Symbol" panose="020B0502040204020203" pitchFamily="34" charset="0"/>
              </a:rPr>
              <a:t>☐</a:t>
            </a:r>
            <a:r>
              <a:rPr lang="en-US" sz="2000" dirty="0">
                <a:solidFill>
                  <a:srgbClr val="3B3B3B"/>
                </a:solidFill>
                <a:effectLst/>
                <a:latin typeface="Arial" panose="020B0604020202020204" pitchFamily="34" charset="0"/>
                <a:ea typeface="Arial" panose="020B0604020202020204" pitchFamily="34" charset="0"/>
              </a:rPr>
              <a:t> </a:t>
            </a:r>
            <a:r>
              <a:rPr lang="en-US" sz="2000" dirty="0">
                <a:solidFill>
                  <a:srgbClr val="404040"/>
                </a:solidFill>
                <a:effectLst/>
                <a:latin typeface="Arial" panose="020B0604020202020204" pitchFamily="34" charset="0"/>
                <a:ea typeface="Arial" panose="020B0604020202020204" pitchFamily="34" charset="0"/>
              </a:rPr>
              <a:t>Reference the </a:t>
            </a:r>
            <a:r>
              <a:rPr lang="en-US" sz="2000" i="1" u="sng" dirty="0">
                <a:solidFill>
                  <a:srgbClr val="0070C0"/>
                </a:solidFill>
                <a:effectLst/>
                <a:latin typeface="Arial" panose="020B0604020202020204" pitchFamily="34" charset="0"/>
                <a:ea typeface="Arial" panose="020B0604020202020204" pitchFamily="34" charset="0"/>
                <a:hlinkClick r:id="rId3"/>
              </a:rPr>
              <a:t>CCF Pre-Occupancy Checklist</a:t>
            </a:r>
            <a:r>
              <a:rPr lang="en-US" sz="2000" i="1" dirty="0">
                <a:solidFill>
                  <a:srgbClr val="404040"/>
                </a:solidFill>
                <a:effectLst/>
                <a:latin typeface="Arial" panose="020B0604020202020204" pitchFamily="34" charset="0"/>
                <a:ea typeface="Arial" panose="020B0604020202020204" pitchFamily="34" charset="0"/>
              </a:rPr>
              <a:t> </a:t>
            </a:r>
            <a:r>
              <a:rPr lang="en-US" sz="2000" dirty="0">
                <a:solidFill>
                  <a:srgbClr val="404040"/>
                </a:solidFill>
                <a:effectLst/>
                <a:latin typeface="Arial" panose="020B0604020202020204" pitchFamily="34" charset="0"/>
                <a:ea typeface="Arial" panose="020B0604020202020204" pitchFamily="34" charset="0"/>
              </a:rPr>
              <a:t>for State Projects</a:t>
            </a:r>
            <a:br>
              <a:rPr lang="en-US" sz="2000" dirty="0">
                <a:effectLst/>
                <a:latin typeface="Arial" panose="020B0604020202020204" pitchFamily="34" charset="0"/>
                <a:ea typeface="Arial" panose="020B0604020202020204" pitchFamily="34" charset="0"/>
              </a:rPr>
            </a:br>
            <a:r>
              <a:rPr lang="en-US" sz="2000" dirty="0">
                <a:solidFill>
                  <a:srgbClr val="404040"/>
                </a:solidFill>
                <a:effectLst/>
                <a:latin typeface="Segoe UI Symbol" panose="020B0502040204020203" pitchFamily="34" charset="0"/>
                <a:ea typeface="Arial" panose="020B0604020202020204" pitchFamily="34" charset="0"/>
                <a:cs typeface="Segoe UI Symbol" panose="020B0502040204020203" pitchFamily="34" charset="0"/>
              </a:rPr>
              <a:t>☐</a:t>
            </a:r>
            <a:r>
              <a:rPr lang="en-US" sz="2000" dirty="0">
                <a:solidFill>
                  <a:srgbClr val="404040"/>
                </a:solidFill>
                <a:effectLst/>
                <a:latin typeface="Arial" panose="020B0604020202020204" pitchFamily="34" charset="0"/>
                <a:ea typeface="Arial" panose="020B0604020202020204" pitchFamily="34" charset="0"/>
              </a:rPr>
              <a:t> Copy the FM Maintenance Planner with Punchlist </a:t>
            </a:r>
            <a:br>
              <a:rPr lang="en-US" sz="2000" dirty="0">
                <a:effectLst/>
                <a:latin typeface="Arial" panose="020B0604020202020204" pitchFamily="34" charset="0"/>
                <a:ea typeface="Arial" panose="020B0604020202020204" pitchFamily="34" charset="0"/>
              </a:rPr>
            </a:br>
            <a:r>
              <a:rPr lang="en-US" sz="2000" dirty="0">
                <a:solidFill>
                  <a:srgbClr val="404040"/>
                </a:solidFill>
                <a:effectLst/>
                <a:latin typeface="Segoe UI Symbol" panose="020B0502040204020203" pitchFamily="34" charset="0"/>
                <a:ea typeface="Arial" panose="020B0604020202020204" pitchFamily="34" charset="0"/>
                <a:cs typeface="Segoe UI Symbol" panose="020B0502040204020203" pitchFamily="34" charset="0"/>
              </a:rPr>
              <a:t>☐</a:t>
            </a:r>
            <a:r>
              <a:rPr lang="en-US" sz="2000" dirty="0">
                <a:solidFill>
                  <a:srgbClr val="404040"/>
                </a:solidFill>
                <a:effectLst/>
                <a:latin typeface="Arial" panose="020B0604020202020204" pitchFamily="34" charset="0"/>
                <a:ea typeface="Arial" panose="020B0604020202020204" pitchFamily="34" charset="0"/>
              </a:rPr>
              <a:t> Schedule owner training</a:t>
            </a:r>
            <a:br>
              <a:rPr lang="en-US" sz="2000" dirty="0">
                <a:effectLst/>
                <a:latin typeface="Arial" panose="020B0604020202020204" pitchFamily="34" charset="0"/>
                <a:ea typeface="Arial" panose="020B0604020202020204" pitchFamily="34" charset="0"/>
              </a:rPr>
            </a:br>
            <a:r>
              <a:rPr lang="en-US" sz="2000" dirty="0">
                <a:solidFill>
                  <a:srgbClr val="404040"/>
                </a:solidFill>
                <a:effectLst/>
                <a:latin typeface="Segoe UI Symbol" panose="020B0502040204020203" pitchFamily="34" charset="0"/>
                <a:ea typeface="Arial" panose="020B0604020202020204" pitchFamily="34" charset="0"/>
                <a:cs typeface="Segoe UI Symbol" panose="020B0502040204020203" pitchFamily="34" charset="0"/>
              </a:rPr>
              <a:t>☐</a:t>
            </a:r>
            <a:r>
              <a:rPr lang="en-US" sz="2000" dirty="0">
                <a:solidFill>
                  <a:srgbClr val="404040"/>
                </a:solidFill>
                <a:effectLst/>
                <a:latin typeface="Arial" panose="020B0604020202020204" pitchFamily="34" charset="0"/>
                <a:ea typeface="Arial" panose="020B0604020202020204" pitchFamily="34" charset="0"/>
              </a:rPr>
              <a:t> Project Manager to initiate Turnover Process in e-Builder once TCO/CO is obtained</a:t>
            </a:r>
            <a:br>
              <a:rPr lang="en-US" sz="2000" dirty="0">
                <a:effectLst/>
                <a:latin typeface="Arial" panose="020B0604020202020204" pitchFamily="34" charset="0"/>
                <a:ea typeface="Arial" panose="020B0604020202020204" pitchFamily="34" charset="0"/>
              </a:rPr>
            </a:br>
            <a:r>
              <a:rPr lang="en-US" sz="2000" dirty="0">
                <a:solidFill>
                  <a:srgbClr val="404040"/>
                </a:solidFill>
                <a:effectLst/>
                <a:latin typeface="Segoe UI Symbol" panose="020B0502040204020203" pitchFamily="34" charset="0"/>
                <a:ea typeface="Arial" panose="020B0604020202020204" pitchFamily="34" charset="0"/>
                <a:cs typeface="Segoe UI Symbol" panose="020B0502040204020203" pitchFamily="34" charset="0"/>
              </a:rPr>
              <a:t>☐</a:t>
            </a:r>
            <a:r>
              <a:rPr lang="en-US" sz="2000" dirty="0">
                <a:solidFill>
                  <a:srgbClr val="404040"/>
                </a:solidFill>
                <a:effectLst/>
                <a:latin typeface="Arial" panose="020B0604020202020204" pitchFamily="34" charset="0"/>
                <a:ea typeface="Arial" panose="020B0604020202020204" pitchFamily="34" charset="0"/>
              </a:rPr>
              <a:t> Coordinate with building care (restroom supplies, etc.)</a:t>
            </a:r>
            <a:br>
              <a:rPr lang="en-US" sz="2000" dirty="0">
                <a:effectLst/>
                <a:latin typeface="Arial" panose="020B0604020202020204" pitchFamily="34" charset="0"/>
                <a:ea typeface="Arial" panose="020B0604020202020204" pitchFamily="34" charset="0"/>
              </a:rPr>
            </a:br>
            <a:r>
              <a:rPr lang="en-US" sz="2000" dirty="0">
                <a:solidFill>
                  <a:srgbClr val="404040"/>
                </a:solidFill>
                <a:effectLst/>
                <a:latin typeface="Segoe UI Symbol" panose="020B0502040204020203" pitchFamily="34" charset="0"/>
                <a:ea typeface="Arial" panose="020B0604020202020204" pitchFamily="34" charset="0"/>
                <a:cs typeface="Segoe UI Symbol" panose="020B0502040204020203" pitchFamily="34" charset="0"/>
              </a:rPr>
              <a:t>☐</a:t>
            </a:r>
            <a:r>
              <a:rPr lang="en-US" sz="2000" dirty="0">
                <a:solidFill>
                  <a:srgbClr val="404040"/>
                </a:solidFill>
                <a:effectLst/>
                <a:latin typeface="Arial" panose="020B0604020202020204" pitchFamily="34" charset="0"/>
                <a:ea typeface="Arial" panose="020B0604020202020204" pitchFamily="34" charset="0"/>
              </a:rPr>
              <a:t> Notify FIG of space changes for floor plan updates</a:t>
            </a:r>
            <a:br>
              <a:rPr lang="en-US" sz="2000" dirty="0">
                <a:effectLst/>
                <a:latin typeface="Arial" panose="020B0604020202020204" pitchFamily="34" charset="0"/>
                <a:ea typeface="Arial" panose="020B0604020202020204" pitchFamily="34" charset="0"/>
              </a:rPr>
            </a:br>
            <a:r>
              <a:rPr lang="en-US" sz="2000" dirty="0">
                <a:solidFill>
                  <a:srgbClr val="404040"/>
                </a:solidFill>
                <a:effectLst/>
                <a:latin typeface="Segoe UI Symbol" panose="020B0502040204020203" pitchFamily="34" charset="0"/>
                <a:ea typeface="Arial" panose="020B0604020202020204" pitchFamily="34" charset="0"/>
                <a:cs typeface="Segoe UI Symbol" panose="020B0502040204020203" pitchFamily="34" charset="0"/>
              </a:rPr>
              <a:t>☐</a:t>
            </a:r>
            <a:r>
              <a:rPr lang="en-US" sz="2000" dirty="0">
                <a:solidFill>
                  <a:srgbClr val="404040"/>
                </a:solidFill>
                <a:effectLst/>
                <a:latin typeface="Arial" panose="020B0604020202020204" pitchFamily="34" charset="0"/>
                <a:ea typeface="Arial" panose="020B0604020202020204" pitchFamily="34" charset="0"/>
              </a:rPr>
              <a:t> Notify EH&amp;S and FM Maintenance Planner when Fire Protection Systems or Emergency Power Systems will go live. Confirm any fire pumps, generators, or related equipment has been entered into MAXIMO. Understand and coordinate the required exercising and maintenance that will need to start taking place after the system is live. (For example, generators are generally exercised on a weekly basis)</a:t>
            </a:r>
            <a:br>
              <a:rPr lang="en-US" sz="2000" dirty="0">
                <a:solidFill>
                  <a:srgbClr val="404040"/>
                </a:solidFill>
                <a:effectLst/>
                <a:latin typeface="Arial" panose="020B0604020202020204" pitchFamily="34" charset="0"/>
                <a:ea typeface="Arial" panose="020B0604020202020204" pitchFamily="34" charset="0"/>
              </a:rPr>
            </a:br>
            <a:r>
              <a:rPr lang="en-US" sz="2000" dirty="0">
                <a:solidFill>
                  <a:srgbClr val="404040"/>
                </a:solidFill>
                <a:effectLst/>
                <a:latin typeface="Arial" panose="020B0604020202020204" pitchFamily="34" charset="0"/>
                <a:ea typeface="Arial" panose="020B0604020202020204" pitchFamily="34" charset="0"/>
              </a:rPr>
              <a:t>	</a:t>
            </a:r>
            <a:br>
              <a:rPr lang="en-US" sz="2000" dirty="0">
                <a:solidFill>
                  <a:srgbClr val="404040"/>
                </a:solidFill>
                <a:effectLst/>
                <a:latin typeface="Arial" panose="020B0604020202020204" pitchFamily="34" charset="0"/>
                <a:ea typeface="Arial" panose="020B0604020202020204" pitchFamily="34" charset="0"/>
              </a:rPr>
            </a:br>
            <a:br>
              <a:rPr lang="en-US" sz="2400" dirty="0">
                <a:solidFill>
                  <a:srgbClr val="404040"/>
                </a:solidFill>
                <a:effectLst/>
                <a:latin typeface="Arial" panose="020B0604020202020204" pitchFamily="34" charset="0"/>
                <a:ea typeface="Arial" panose="020B0604020202020204" pitchFamily="34" charset="0"/>
              </a:rPr>
            </a:br>
            <a:br>
              <a:rPr lang="en-US" sz="2400" dirty="0">
                <a:effectLst/>
                <a:latin typeface="Arial" panose="020B0604020202020204" pitchFamily="34" charset="0"/>
                <a:ea typeface="Arial" panose="020B0604020202020204" pitchFamily="34" charset="0"/>
              </a:rPr>
            </a:br>
            <a:endParaRPr lang="en-US" sz="5400" b="1" dirty="0">
              <a:solidFill>
                <a:schemeClr val="tx1">
                  <a:lumMod val="85000"/>
                  <a:lumOff val="15000"/>
                </a:schemeClr>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140A72AB-38D0-4202-AA02-C7DFBBA18D18}"/>
              </a:ext>
            </a:extLst>
          </p:cNvPr>
          <p:cNvPicPr>
            <a:picLocks noChangeAspect="1"/>
          </p:cNvPicPr>
          <p:nvPr/>
        </p:nvPicPr>
        <p:blipFill>
          <a:blip r:embed="rId4"/>
          <a:stretch>
            <a:fillRect/>
          </a:stretch>
        </p:blipFill>
        <p:spPr>
          <a:xfrm>
            <a:off x="914400" y="685800"/>
            <a:ext cx="7315200" cy="1000265"/>
          </a:xfrm>
          <a:prstGeom prst="rect">
            <a:avLst/>
          </a:prstGeom>
        </p:spPr>
      </p:pic>
    </p:spTree>
    <p:extLst>
      <p:ext uri="{BB962C8B-B14F-4D97-AF65-F5344CB8AC3E}">
        <p14:creationId xmlns:p14="http://schemas.microsoft.com/office/powerpoint/2010/main" val="3776265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5EEC0C34-DCEA-1F4A-AA0E-17F23C8C9860}"/>
              </a:ext>
            </a:extLst>
          </p:cNvPr>
          <p:cNvSpPr txBox="1">
            <a:spLocks/>
          </p:cNvSpPr>
          <p:nvPr/>
        </p:nvSpPr>
        <p:spPr>
          <a:xfrm>
            <a:off x="838200" y="580597"/>
            <a:ext cx="8405714" cy="665629"/>
          </a:xfrm>
          <a:prstGeom prst="rect">
            <a:avLst/>
          </a:prstGeom>
        </p:spPr>
        <p:txBody>
          <a:bodyPr vert="horz" lIns="88751" tIns="44375" rIns="88751" bIns="44375" rtlCol="0" anchor="ctr">
            <a:noAutofit/>
          </a:bodyPr>
          <a:lstStyle>
            <a:lvl1pPr algn="l" defTabSz="914400" rtl="0" eaLnBrk="1" latinLnBrk="0" hangingPunct="1">
              <a:spcBef>
                <a:spcPct val="0"/>
              </a:spcBef>
              <a:buNone/>
              <a:defRPr sz="3200" kern="1200">
                <a:solidFill>
                  <a:schemeClr val="accent3"/>
                </a:solidFill>
                <a:latin typeface="+mj-lt"/>
                <a:ea typeface="+mj-ea"/>
                <a:cs typeface="+mj-cs"/>
              </a:defRPr>
            </a:lvl1pPr>
          </a:lstStyle>
          <a:p>
            <a:pPr defTabSz="887553"/>
            <a:r>
              <a:rPr lang="en-US" sz="3600" b="1" dirty="0">
                <a:solidFill>
                  <a:schemeClr val="tx1"/>
                </a:solidFill>
                <a:latin typeface="Arial" panose="020B0604020202020204" pitchFamily="34" charset="0"/>
                <a:cs typeface="Arial" panose="020B0604020202020204" pitchFamily="34" charset="0"/>
              </a:rPr>
              <a:t>Assets in Maximo</a:t>
            </a:r>
            <a:endParaRPr lang="en-US" sz="3600" b="1"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21" name="Text Placeholder 1">
            <a:extLst>
              <a:ext uri="{FF2B5EF4-FFF2-40B4-BE49-F238E27FC236}">
                <a16:creationId xmlns:a16="http://schemas.microsoft.com/office/drawing/2014/main" id="{3F286EF0-D186-F044-8AD0-56657EB5A826}"/>
              </a:ext>
            </a:extLst>
          </p:cNvPr>
          <p:cNvSpPr txBox="1">
            <a:spLocks/>
          </p:cNvSpPr>
          <p:nvPr/>
        </p:nvSpPr>
        <p:spPr>
          <a:xfrm>
            <a:off x="838200" y="1396315"/>
            <a:ext cx="7784157" cy="5257800"/>
          </a:xfrm>
          <a:prstGeom prst="rect">
            <a:avLst/>
          </a:prstGeom>
        </p:spPr>
        <p:txBody>
          <a:bodyPr vert="horz" lIns="80682" tIns="40341" rIns="80682" bIns="40341" rtlCol="0">
            <a:noAutofit/>
          </a:bodyPr>
          <a:lstStyle>
            <a:lvl1pPr marL="188595" indent="-188595" algn="l" defTabSz="754380" rtl="0" eaLnBrk="1" latinLnBrk="0" hangingPunct="1">
              <a:lnSpc>
                <a:spcPct val="90000"/>
              </a:lnSpc>
              <a:spcBef>
                <a:spcPts val="825"/>
              </a:spcBef>
              <a:buFont typeface="Arial" panose="020B0604020202020204" pitchFamily="34" charset="0"/>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ts val="413"/>
              </a:spcBef>
              <a:buFont typeface="Arial" panose="020B0604020202020204" pitchFamily="34" charset="0"/>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ts val="413"/>
              </a:spcBef>
              <a:buFont typeface="Arial" panose="020B0604020202020204" pitchFamily="34" charset="0"/>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pPr marL="0" indent="0">
              <a:spcBef>
                <a:spcPts val="1100"/>
              </a:spcBef>
              <a:buNone/>
              <a:tabLst>
                <a:tab pos="777240" algn="l"/>
              </a:tabLst>
            </a:pPr>
            <a:r>
              <a:rPr lang="en-US" sz="1600" dirty="0">
                <a:latin typeface="Arial" panose="020B0604020202020204" pitchFamily="34" charset="0"/>
                <a:cs typeface="Arial" panose="020B0604020202020204" pitchFamily="34" charset="0"/>
              </a:rPr>
              <a:t>General Requirements 01 78 22, 1.1 </a:t>
            </a:r>
            <a:r>
              <a:rPr lang="en-US" sz="1600" dirty="0">
                <a:effectLst/>
                <a:latin typeface="Arial" panose="020B0604020202020204" pitchFamily="34" charset="0"/>
                <a:cs typeface="Arial" panose="020B0604020202020204" pitchFamily="34" charset="0"/>
              </a:rPr>
              <a:t>FIXED </a:t>
            </a:r>
            <a:r>
              <a:rPr lang="en-US" sz="1600">
                <a:effectLst/>
                <a:latin typeface="Arial" panose="020B0604020202020204" pitchFamily="34" charset="0"/>
                <a:cs typeface="Arial" panose="020B0604020202020204" pitchFamily="34" charset="0"/>
              </a:rPr>
              <a:t>EQUIPMENT INVENTORY*</a:t>
            </a:r>
            <a:endParaRPr lang="en-US" sz="1600" dirty="0">
              <a:effectLst/>
              <a:latin typeface="Arial" panose="020B0604020202020204" pitchFamily="34" charset="0"/>
              <a:cs typeface="Arial" panose="020B0604020202020204" pitchFamily="34" charset="0"/>
            </a:endParaRPr>
          </a:p>
          <a:p>
            <a:pPr marL="342900" marR="0" lvl="0" indent="-342900" algn="just">
              <a:spcBef>
                <a:spcPts val="1100"/>
              </a:spcBef>
              <a:spcAft>
                <a:spcPts val="0"/>
              </a:spcAft>
              <a:buFont typeface="+mj-lt"/>
              <a:buAutoNum type="alphaUcPeriod"/>
              <a:tabLst>
                <a:tab pos="777240" algn="l"/>
              </a:tabLst>
            </a:pPr>
            <a:r>
              <a:rPr lang="en-US" sz="1600" dirty="0">
                <a:effectLst/>
                <a:latin typeface="Arial" panose="020B0604020202020204" pitchFamily="34" charset="0"/>
                <a:ea typeface="Times New Roman" panose="02020603050405020304" pitchFamily="18" charset="0"/>
                <a:cs typeface="Arial" panose="020B0604020202020204" pitchFamily="34" charset="0"/>
              </a:rPr>
              <a:t>The Owner shall provide the Contractor with a list of Equipment Types to be inventoried and an Excel template.</a:t>
            </a:r>
          </a:p>
          <a:p>
            <a:pPr marL="342900" marR="0" lvl="0" indent="-342900" algn="just">
              <a:spcBef>
                <a:spcPts val="1100"/>
              </a:spcBef>
              <a:spcAft>
                <a:spcPts val="0"/>
              </a:spcAft>
              <a:buFont typeface="+mj-lt"/>
              <a:buAutoNum type="alphaUcPeriod"/>
              <a:tabLst>
                <a:tab pos="777240" algn="l"/>
              </a:tabLst>
            </a:pPr>
            <a:r>
              <a:rPr lang="en-US" sz="1600" dirty="0">
                <a:effectLst/>
                <a:latin typeface="Arial" panose="020B0604020202020204" pitchFamily="34" charset="0"/>
                <a:ea typeface="Times New Roman" panose="02020603050405020304" pitchFamily="18" charset="0"/>
                <a:cs typeface="Arial" panose="020B0604020202020204" pitchFamily="34" charset="0"/>
              </a:rPr>
              <a:t>The Contractor shall populate the template (see Example Equipment List to be inventoried in Section 1.2).  Once populated, the Contractor shall electronically return to the list to the Owner’s Representative.  The initial data to be captured on each piece of equipment shall include:</a:t>
            </a:r>
          </a:p>
          <a:p>
            <a:pPr marL="742950" marR="0" lvl="1" indent="-285750" algn="just">
              <a:spcBef>
                <a:spcPts val="1100"/>
              </a:spcBef>
              <a:spcAft>
                <a:spcPts val="0"/>
              </a:spcAft>
              <a:buFont typeface="+mj-lt"/>
              <a:buAutoNum type="arabicPeriod"/>
              <a:tabLst>
                <a:tab pos="1097280" algn="l"/>
              </a:tabLst>
            </a:pPr>
            <a:r>
              <a:rPr lang="en-US" sz="1600" dirty="0">
                <a:effectLst/>
                <a:latin typeface="Arial" panose="020B0604020202020204" pitchFamily="34" charset="0"/>
                <a:ea typeface="Times New Roman" panose="02020603050405020304" pitchFamily="18" charset="0"/>
                <a:cs typeface="Arial" panose="020B0604020202020204" pitchFamily="34" charset="0"/>
              </a:rPr>
              <a:t>Name of Product</a:t>
            </a:r>
          </a:p>
          <a:p>
            <a:pPr marL="742950" marR="0" lvl="1" indent="-285750" algn="just">
              <a:spcBef>
                <a:spcPts val="1100"/>
              </a:spcBef>
              <a:spcAft>
                <a:spcPts val="0"/>
              </a:spcAft>
              <a:buFont typeface="+mj-lt"/>
              <a:buAutoNum type="arabicPeriod"/>
              <a:tabLst>
                <a:tab pos="1097280" algn="l"/>
              </a:tabLst>
            </a:pPr>
            <a:r>
              <a:rPr lang="en-US" sz="1600" dirty="0">
                <a:effectLst/>
                <a:latin typeface="Arial" panose="020B0604020202020204" pitchFamily="34" charset="0"/>
                <a:ea typeface="Times New Roman" panose="02020603050405020304" pitchFamily="18" charset="0"/>
                <a:cs typeface="Arial" panose="020B0604020202020204" pitchFamily="34" charset="0"/>
              </a:rPr>
              <a:t>Equipment Classification</a:t>
            </a:r>
          </a:p>
          <a:p>
            <a:pPr marL="742950" marR="0" lvl="1" indent="-285750" algn="just">
              <a:spcBef>
                <a:spcPts val="1100"/>
              </a:spcBef>
              <a:spcAft>
                <a:spcPts val="0"/>
              </a:spcAft>
              <a:buFont typeface="+mj-lt"/>
              <a:buAutoNum type="arabicPeriod"/>
              <a:tabLst>
                <a:tab pos="1097280" algn="l"/>
              </a:tabLst>
            </a:pPr>
            <a:r>
              <a:rPr lang="en-US" sz="1600" dirty="0">
                <a:effectLst/>
                <a:latin typeface="Arial" panose="020B0604020202020204" pitchFamily="34" charset="0"/>
                <a:ea typeface="Times New Roman" panose="02020603050405020304" pitchFamily="18" charset="0"/>
                <a:cs typeface="Arial" panose="020B0604020202020204" pitchFamily="34" charset="0"/>
              </a:rPr>
              <a:t>Manufacturer</a:t>
            </a:r>
          </a:p>
          <a:p>
            <a:pPr marL="742950" marR="0" lvl="1" indent="-285750" algn="just">
              <a:spcBef>
                <a:spcPts val="1100"/>
              </a:spcBef>
              <a:spcAft>
                <a:spcPts val="0"/>
              </a:spcAft>
              <a:buFont typeface="+mj-lt"/>
              <a:buAutoNum type="arabicPeriod"/>
              <a:tabLst>
                <a:tab pos="1097280" algn="l"/>
              </a:tabLst>
            </a:pPr>
            <a:r>
              <a:rPr lang="en-US" sz="1600" dirty="0">
                <a:effectLst/>
                <a:latin typeface="Arial" panose="020B0604020202020204" pitchFamily="34" charset="0"/>
                <a:ea typeface="Times New Roman" panose="02020603050405020304" pitchFamily="18" charset="0"/>
                <a:cs typeface="Arial" panose="020B0604020202020204" pitchFamily="34" charset="0"/>
              </a:rPr>
              <a:t>Model Number</a:t>
            </a:r>
          </a:p>
          <a:p>
            <a:pPr marL="742950" marR="0" lvl="1" indent="-285750" algn="just">
              <a:spcBef>
                <a:spcPts val="1100"/>
              </a:spcBef>
              <a:spcAft>
                <a:spcPts val="0"/>
              </a:spcAft>
              <a:buFont typeface="+mj-lt"/>
              <a:buAutoNum type="arabicPeriod"/>
              <a:tabLst>
                <a:tab pos="1097280" algn="l"/>
              </a:tabLst>
            </a:pPr>
            <a:r>
              <a:rPr lang="en-US" sz="1600" dirty="0">
                <a:effectLst/>
                <a:latin typeface="Arial" panose="020B0604020202020204" pitchFamily="34" charset="0"/>
                <a:ea typeface="Times New Roman" panose="02020603050405020304" pitchFamily="18" charset="0"/>
                <a:cs typeface="Arial" panose="020B0604020202020204" pitchFamily="34" charset="0"/>
              </a:rPr>
              <a:t>Serial Number</a:t>
            </a:r>
          </a:p>
          <a:p>
            <a:pPr marL="742950" marR="0" lvl="1" indent="-285750" algn="just">
              <a:spcBef>
                <a:spcPts val="1100"/>
              </a:spcBef>
              <a:spcAft>
                <a:spcPts val="0"/>
              </a:spcAft>
              <a:buFont typeface="+mj-lt"/>
              <a:buAutoNum type="arabicPeriod"/>
              <a:tabLst>
                <a:tab pos="1097280" algn="l"/>
              </a:tabLst>
            </a:pPr>
            <a:r>
              <a:rPr lang="en-US" sz="1600" dirty="0">
                <a:effectLst/>
                <a:latin typeface="Arial" panose="020B0604020202020204" pitchFamily="34" charset="0"/>
                <a:ea typeface="Times New Roman" panose="02020603050405020304" pitchFamily="18" charset="0"/>
                <a:cs typeface="Arial" panose="020B0604020202020204" pitchFamily="34" charset="0"/>
              </a:rPr>
              <a:t>Cost</a:t>
            </a:r>
          </a:p>
          <a:p>
            <a:pPr marL="742950" marR="0" lvl="1" indent="-285750" algn="just">
              <a:spcBef>
                <a:spcPts val="1100"/>
              </a:spcBef>
              <a:spcAft>
                <a:spcPts val="0"/>
              </a:spcAft>
              <a:buFont typeface="+mj-lt"/>
              <a:buAutoNum type="arabicPeriod"/>
              <a:tabLst>
                <a:tab pos="1097280" algn="l"/>
              </a:tabLst>
            </a:pPr>
            <a:r>
              <a:rPr lang="en-US" sz="1600" dirty="0">
                <a:effectLst/>
                <a:latin typeface="Arial" panose="020B0604020202020204" pitchFamily="34" charset="0"/>
                <a:ea typeface="Times New Roman" panose="02020603050405020304" pitchFamily="18" charset="0"/>
                <a:cs typeface="Arial" panose="020B0604020202020204" pitchFamily="34" charset="0"/>
              </a:rPr>
              <a:t>Location (including Building and Room Number)</a:t>
            </a:r>
          </a:p>
          <a:p>
            <a:pPr marL="742950" marR="0" lvl="1" indent="-285750" algn="just">
              <a:spcBef>
                <a:spcPts val="1100"/>
              </a:spcBef>
              <a:spcAft>
                <a:spcPts val="0"/>
              </a:spcAft>
              <a:buFont typeface="+mj-lt"/>
              <a:buAutoNum type="arabicPeriod"/>
              <a:tabLst>
                <a:tab pos="1097280" algn="l"/>
              </a:tabLst>
            </a:pPr>
            <a:r>
              <a:rPr lang="en-US" sz="1600" dirty="0">
                <a:effectLst/>
                <a:latin typeface="Arial" panose="020B0604020202020204" pitchFamily="34" charset="0"/>
                <a:ea typeface="Times New Roman" panose="02020603050405020304" pitchFamily="18" charset="0"/>
                <a:cs typeface="Arial" panose="020B0604020202020204" pitchFamily="34" charset="0"/>
              </a:rPr>
              <a:t>Acquisition Date (Date of Installation)</a:t>
            </a:r>
          </a:p>
          <a:p>
            <a:pPr marL="742950" marR="0" lvl="1" indent="-285750" algn="just">
              <a:spcBef>
                <a:spcPts val="1100"/>
              </a:spcBef>
              <a:spcAft>
                <a:spcPts val="0"/>
              </a:spcAft>
              <a:buFont typeface="+mj-lt"/>
              <a:buAutoNum type="arabicPeriod"/>
              <a:tabLst>
                <a:tab pos="1097280" algn="l"/>
              </a:tabLst>
            </a:pP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	*Gibbs is revising 1.78.22 per the Strategic Asset Management Plan</a:t>
            </a:r>
          </a:p>
        </p:txBody>
      </p:sp>
      <p:sp>
        <p:nvSpPr>
          <p:cNvPr id="8" name="Slide Number Placeholder 1">
            <a:extLst>
              <a:ext uri="{FF2B5EF4-FFF2-40B4-BE49-F238E27FC236}">
                <a16:creationId xmlns:a16="http://schemas.microsoft.com/office/drawing/2014/main" id="{AC5D38E0-9305-D649-AF14-9AB2CE31806E}"/>
              </a:ext>
            </a:extLst>
          </p:cNvPr>
          <p:cNvSpPr txBox="1">
            <a:spLocks/>
          </p:cNvSpPr>
          <p:nvPr/>
        </p:nvSpPr>
        <p:spPr>
          <a:xfrm>
            <a:off x="8417859" y="6331946"/>
            <a:ext cx="280698" cy="322169"/>
          </a:xfrm>
          <a:prstGeom prst="rect">
            <a:avLst/>
          </a:prstGeom>
        </p:spPr>
        <p:txBody>
          <a:bodyPr vert="horz" lIns="80682" tIns="40341" rIns="80682" bIns="40341"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mn-ea"/>
                <a:cs typeface="+mn-cs"/>
              </a:defRPr>
            </a:lvl1pPr>
            <a:lvl2pPr marL="455613" indent="1588" algn="l" rtl="0" fontAlgn="base">
              <a:spcBef>
                <a:spcPct val="0"/>
              </a:spcBef>
              <a:spcAft>
                <a:spcPct val="0"/>
              </a:spcAft>
              <a:defRPr sz="2800" kern="1200">
                <a:solidFill>
                  <a:schemeClr val="tx1"/>
                </a:solidFill>
                <a:latin typeface="Arial" charset="0"/>
                <a:ea typeface="+mn-ea"/>
                <a:cs typeface="+mn-cs"/>
              </a:defRPr>
            </a:lvl2pPr>
            <a:lvl3pPr marL="912813" indent="1588" algn="l" rtl="0" fontAlgn="base">
              <a:spcBef>
                <a:spcPct val="0"/>
              </a:spcBef>
              <a:spcAft>
                <a:spcPct val="0"/>
              </a:spcAft>
              <a:defRPr sz="2800" kern="1200">
                <a:solidFill>
                  <a:schemeClr val="tx1"/>
                </a:solidFill>
                <a:latin typeface="Arial" charset="0"/>
                <a:ea typeface="+mn-ea"/>
                <a:cs typeface="+mn-cs"/>
              </a:defRPr>
            </a:lvl3pPr>
            <a:lvl4pPr marL="1370013" indent="1588" algn="l" rtl="0" fontAlgn="base">
              <a:spcBef>
                <a:spcPct val="0"/>
              </a:spcBef>
              <a:spcAft>
                <a:spcPct val="0"/>
              </a:spcAft>
              <a:defRPr sz="2800" kern="1200">
                <a:solidFill>
                  <a:schemeClr val="tx1"/>
                </a:solidFill>
                <a:latin typeface="Arial" charset="0"/>
                <a:ea typeface="+mn-ea"/>
                <a:cs typeface="+mn-cs"/>
              </a:defRPr>
            </a:lvl4pPr>
            <a:lvl5pPr marL="1827213" indent="1588" algn="l" rtl="0" fontAlgn="base">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a:lstStyle>
          <a:p>
            <a:pPr defTabSz="806867">
              <a:defRPr/>
            </a:pPr>
            <a:endParaRPr lang="en-US" sz="1059" dirty="0">
              <a:solidFill>
                <a:prstClr val="black">
                  <a:tint val="75000"/>
                </a:prstClr>
              </a:solidFill>
            </a:endParaRPr>
          </a:p>
        </p:txBody>
      </p:sp>
    </p:spTree>
    <p:extLst>
      <p:ext uri="{BB962C8B-B14F-4D97-AF65-F5344CB8AC3E}">
        <p14:creationId xmlns:p14="http://schemas.microsoft.com/office/powerpoint/2010/main" val="550152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F7A8766-1D21-480B-8A12-EAC111E5701A}"/>
              </a:ext>
            </a:extLst>
          </p:cNvPr>
          <p:cNvSpPr>
            <a:spLocks noGrp="1"/>
          </p:cNvSpPr>
          <p:nvPr>
            <p:ph type="title"/>
          </p:nvPr>
        </p:nvSpPr>
        <p:spPr>
          <a:xfrm>
            <a:off x="838200" y="2362200"/>
            <a:ext cx="7753278" cy="1399903"/>
          </a:xfrm>
        </p:spPr>
        <p:txBody>
          <a:bodyPr>
            <a:noAutofit/>
          </a:bodyPr>
          <a:lstStyle/>
          <a:p>
            <a:pPr algn="ctr"/>
            <a:r>
              <a:rPr lang="en-US" sz="4400" b="1" dirty="0">
                <a:solidFill>
                  <a:schemeClr val="tx1">
                    <a:lumMod val="85000"/>
                    <a:lumOff val="15000"/>
                  </a:schemeClr>
                </a:solidFill>
                <a:latin typeface="Arial" panose="020B0604020202020204" pitchFamily="34" charset="0"/>
                <a:cs typeface="Arial" panose="020B0604020202020204" pitchFamily="34" charset="0"/>
              </a:rPr>
              <a:t>Red Zone Checklist </a:t>
            </a:r>
            <a:br>
              <a:rPr lang="en-US" sz="4400" b="1" dirty="0">
                <a:solidFill>
                  <a:schemeClr val="tx1">
                    <a:lumMod val="85000"/>
                    <a:lumOff val="15000"/>
                  </a:schemeClr>
                </a:solidFill>
                <a:latin typeface="Arial" panose="020B0604020202020204" pitchFamily="34" charset="0"/>
                <a:cs typeface="Arial" panose="020B0604020202020204" pitchFamily="34" charset="0"/>
              </a:rPr>
            </a:br>
            <a:r>
              <a:rPr lang="en-US" sz="4400" b="1" i="1" dirty="0">
                <a:solidFill>
                  <a:schemeClr val="tx1">
                    <a:lumMod val="85000"/>
                    <a:lumOff val="15000"/>
                  </a:schemeClr>
                </a:solidFill>
                <a:latin typeface="Arial" panose="020B0604020202020204" pitchFamily="34" charset="0"/>
                <a:cs typeface="Arial" panose="020B0604020202020204" pitchFamily="34" charset="0"/>
              </a:rPr>
              <a:t>Review of FM section</a:t>
            </a:r>
          </a:p>
        </p:txBody>
      </p:sp>
      <p:pic>
        <p:nvPicPr>
          <p:cNvPr id="3" name="Picture 2">
            <a:extLst>
              <a:ext uri="{FF2B5EF4-FFF2-40B4-BE49-F238E27FC236}">
                <a16:creationId xmlns:a16="http://schemas.microsoft.com/office/drawing/2014/main" id="{DFF1F215-625C-4FFB-8B56-A5B7F9D65475}"/>
              </a:ext>
            </a:extLst>
          </p:cNvPr>
          <p:cNvPicPr>
            <a:picLocks noChangeAspect="1"/>
          </p:cNvPicPr>
          <p:nvPr/>
        </p:nvPicPr>
        <p:blipFill>
          <a:blip r:embed="rId3"/>
          <a:stretch>
            <a:fillRect/>
          </a:stretch>
        </p:blipFill>
        <p:spPr>
          <a:xfrm>
            <a:off x="914400" y="685800"/>
            <a:ext cx="7315200" cy="1000265"/>
          </a:xfrm>
          <a:prstGeom prst="rect">
            <a:avLst/>
          </a:prstGeom>
        </p:spPr>
      </p:pic>
      <p:sp>
        <p:nvSpPr>
          <p:cNvPr id="2" name="TextBox 1">
            <a:extLst>
              <a:ext uri="{FF2B5EF4-FFF2-40B4-BE49-F238E27FC236}">
                <a16:creationId xmlns:a16="http://schemas.microsoft.com/office/drawing/2014/main" id="{E965013B-580F-414B-9234-A4F998219943}"/>
              </a:ext>
            </a:extLst>
          </p:cNvPr>
          <p:cNvSpPr txBox="1"/>
          <p:nvPr/>
        </p:nvSpPr>
        <p:spPr>
          <a:xfrm>
            <a:off x="1676400" y="5105400"/>
            <a:ext cx="6439583" cy="523220"/>
          </a:xfrm>
          <a:prstGeom prst="rect">
            <a:avLst/>
          </a:prstGeom>
          <a:noFill/>
        </p:spPr>
        <p:txBody>
          <a:bodyPr wrap="none" rtlCol="0">
            <a:spAutoFit/>
          </a:bodyPr>
          <a:lstStyle/>
          <a:p>
            <a:r>
              <a:rPr lang="en-US" sz="2800" b="1"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Project Management Checklists Link</a:t>
            </a:r>
            <a:endParaRPr lang="en-US" sz="28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2706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F7A8766-1D21-480B-8A12-EAC111E5701A}"/>
              </a:ext>
            </a:extLst>
          </p:cNvPr>
          <p:cNvSpPr>
            <a:spLocks noGrp="1"/>
          </p:cNvSpPr>
          <p:nvPr>
            <p:ph type="title"/>
          </p:nvPr>
        </p:nvSpPr>
        <p:spPr>
          <a:xfrm>
            <a:off x="2819400" y="2743200"/>
            <a:ext cx="3505200" cy="685800"/>
          </a:xfrm>
        </p:spPr>
        <p:txBody>
          <a:bodyPr>
            <a:noAutofit/>
          </a:bodyPr>
          <a:lstStyle/>
          <a:p>
            <a:r>
              <a:rPr lang="en-US" sz="4400" b="1" dirty="0">
                <a:solidFill>
                  <a:schemeClr val="tx1">
                    <a:lumMod val="85000"/>
                    <a:lumOff val="15000"/>
                  </a:schemeClr>
                </a:solidFill>
              </a:rPr>
              <a:t>Questions?</a:t>
            </a:r>
          </a:p>
        </p:txBody>
      </p:sp>
    </p:spTree>
    <p:extLst>
      <p:ext uri="{BB962C8B-B14F-4D97-AF65-F5344CB8AC3E}">
        <p14:creationId xmlns:p14="http://schemas.microsoft.com/office/powerpoint/2010/main" val="108742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F7A8766-1D21-480B-8A12-EAC111E5701A}"/>
              </a:ext>
            </a:extLst>
          </p:cNvPr>
          <p:cNvSpPr>
            <a:spLocks noGrp="1"/>
          </p:cNvSpPr>
          <p:nvPr>
            <p:ph type="title"/>
          </p:nvPr>
        </p:nvSpPr>
        <p:spPr>
          <a:xfrm>
            <a:off x="838200" y="2286000"/>
            <a:ext cx="7848601" cy="4876800"/>
          </a:xfrm>
        </p:spPr>
        <p:txBody>
          <a:bodyPr>
            <a:noAutofit/>
          </a:bodyPr>
          <a:lstStyle/>
          <a:p>
            <a:pPr marL="0" marR="0" indent="0">
              <a:lnSpc>
                <a:spcPct val="107000"/>
              </a:lnSpc>
              <a:spcBef>
                <a:spcPts val="500"/>
              </a:spcBef>
              <a:spcAft>
                <a:spcPts val="400"/>
              </a:spcAft>
            </a:pPr>
            <a:r>
              <a:rPr lang="en-US" sz="2000" b="1" dirty="0">
                <a:solidFill>
                  <a:schemeClr val="tx1"/>
                </a:solidFill>
                <a:effectLst/>
                <a:latin typeface="Arial" panose="020B0604020202020204" pitchFamily="34" charset="0"/>
                <a:ea typeface="Arial" panose="020B0604020202020204" pitchFamily="34" charset="0"/>
              </a:rPr>
              <a:t>Facilities Management (FM)</a:t>
            </a:r>
            <a:br>
              <a:rPr lang="en-US" sz="2000" dirty="0">
                <a:solidFill>
                  <a:schemeClr val="tx1"/>
                </a:solidFill>
                <a:effectLst/>
                <a:latin typeface="Arial" panose="020B0604020202020204" pitchFamily="34" charset="0"/>
                <a:ea typeface="Arial" panose="020B0604020202020204" pitchFamily="34" charset="0"/>
              </a:rPr>
            </a:br>
            <a:r>
              <a:rPr lang="en-US" sz="2000" dirty="0">
                <a:solidFill>
                  <a:schemeClr val="tx1"/>
                </a:solidFill>
                <a:effectLst/>
                <a:latin typeface="Segoe UI Symbol" panose="020B0502040204020203" pitchFamily="34" charset="0"/>
                <a:ea typeface="Arial" panose="020B0604020202020204" pitchFamily="34" charset="0"/>
                <a:cs typeface="Segoe UI Symbol" panose="020B0502040204020203" pitchFamily="34" charset="0"/>
              </a:rPr>
              <a:t>☐</a:t>
            </a:r>
            <a:r>
              <a:rPr lang="en-US" sz="2000" dirty="0">
                <a:solidFill>
                  <a:schemeClr val="tx1"/>
                </a:solidFill>
                <a:effectLst/>
                <a:latin typeface="Arial" panose="020B0604020202020204" pitchFamily="34" charset="0"/>
                <a:ea typeface="Arial" panose="020B0604020202020204" pitchFamily="34" charset="0"/>
              </a:rPr>
              <a:t> Early in the project, schedule a meeting with FM Maintenance Planner and other stakeholders to discuss who should attend the warranty discussion meeting below </a:t>
            </a:r>
            <a:br>
              <a:rPr lang="en-US" sz="2000" dirty="0">
                <a:solidFill>
                  <a:schemeClr val="tx1"/>
                </a:solidFill>
                <a:effectLst/>
                <a:latin typeface="Arial" panose="020B0604020202020204" pitchFamily="34" charset="0"/>
                <a:ea typeface="Arial" panose="020B0604020202020204" pitchFamily="34" charset="0"/>
              </a:rPr>
            </a:br>
            <a:r>
              <a:rPr lang="en-US" sz="2000" dirty="0">
                <a:solidFill>
                  <a:schemeClr val="tx1"/>
                </a:solidFill>
                <a:effectLst/>
                <a:latin typeface="Segoe UI Symbol" panose="020B0502040204020203" pitchFamily="34" charset="0"/>
                <a:ea typeface="Arial" panose="020B0604020202020204" pitchFamily="34" charset="0"/>
                <a:cs typeface="Segoe UI Symbol" panose="020B0502040204020203" pitchFamily="34" charset="0"/>
              </a:rPr>
              <a:t>☐</a:t>
            </a:r>
            <a:r>
              <a:rPr lang="en-US" sz="2000" dirty="0">
                <a:solidFill>
                  <a:schemeClr val="tx1"/>
                </a:solidFill>
                <a:effectLst/>
                <a:latin typeface="Arial" panose="020B0604020202020204" pitchFamily="34" charset="0"/>
                <a:ea typeface="Arial" panose="020B0604020202020204" pitchFamily="34" charset="0"/>
              </a:rPr>
              <a:t> Prior to turnover, set up a meeting with the College/Unit and FM to discuss the flow of warranty claims, emergency requests, and maintenance requests. The processes for each should be defined with roles and responsibilities, tracking processes, communication processes, and response times. (Schedule the meeting at least 3 months in advance for complex projects and 1 month for straightforward projects)</a:t>
            </a:r>
            <a:br>
              <a:rPr lang="en-US" sz="2000" dirty="0">
                <a:solidFill>
                  <a:schemeClr val="tx1"/>
                </a:solidFill>
                <a:effectLst/>
                <a:latin typeface="Arial" panose="020B0604020202020204" pitchFamily="34" charset="0"/>
                <a:ea typeface="Arial" panose="020B0604020202020204" pitchFamily="34" charset="0"/>
              </a:rPr>
            </a:br>
            <a:br>
              <a:rPr lang="en-US" sz="2000" dirty="0">
                <a:solidFill>
                  <a:schemeClr val="tx1"/>
                </a:solidFill>
                <a:effectLst/>
                <a:latin typeface="Arial" panose="020B0604020202020204" pitchFamily="34" charset="0"/>
                <a:ea typeface="Arial" panose="020B0604020202020204" pitchFamily="34" charset="0"/>
              </a:rPr>
            </a:br>
            <a:r>
              <a:rPr lang="en-US" sz="2000" dirty="0">
                <a:solidFill>
                  <a:schemeClr val="tx1"/>
                </a:solidFill>
                <a:effectLst/>
                <a:latin typeface="Arial" panose="020B0604020202020204" pitchFamily="34" charset="0"/>
                <a:ea typeface="Arial" panose="020B0604020202020204" pitchFamily="34" charset="0"/>
              </a:rPr>
              <a:t>	</a:t>
            </a:r>
            <a:br>
              <a:rPr lang="en-US" sz="2000" dirty="0">
                <a:solidFill>
                  <a:schemeClr val="tx1"/>
                </a:solidFill>
                <a:effectLst/>
                <a:latin typeface="Arial" panose="020B0604020202020204" pitchFamily="34" charset="0"/>
                <a:ea typeface="Arial" panose="020B0604020202020204" pitchFamily="34" charset="0"/>
              </a:rPr>
            </a:br>
            <a:br>
              <a:rPr lang="en-US" sz="2400" dirty="0">
                <a:solidFill>
                  <a:schemeClr val="tx1"/>
                </a:solidFill>
                <a:effectLst/>
                <a:latin typeface="Arial" panose="020B0604020202020204" pitchFamily="34" charset="0"/>
                <a:ea typeface="Arial" panose="020B0604020202020204" pitchFamily="34" charset="0"/>
              </a:rPr>
            </a:br>
            <a:br>
              <a:rPr lang="en-US" sz="2400" dirty="0">
                <a:solidFill>
                  <a:schemeClr val="tx1"/>
                </a:solidFill>
                <a:effectLst/>
                <a:latin typeface="Arial" panose="020B0604020202020204" pitchFamily="34" charset="0"/>
                <a:ea typeface="Arial" panose="020B0604020202020204" pitchFamily="34" charset="0"/>
              </a:rPr>
            </a:br>
            <a:endParaRPr lang="en-US" sz="5400" b="1" dirty="0">
              <a:solidFill>
                <a:schemeClr val="tx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140A72AB-38D0-4202-AA02-C7DFBBA18D18}"/>
              </a:ext>
            </a:extLst>
          </p:cNvPr>
          <p:cNvPicPr>
            <a:picLocks noChangeAspect="1"/>
          </p:cNvPicPr>
          <p:nvPr/>
        </p:nvPicPr>
        <p:blipFill>
          <a:blip r:embed="rId3"/>
          <a:stretch>
            <a:fillRect/>
          </a:stretch>
        </p:blipFill>
        <p:spPr>
          <a:xfrm>
            <a:off x="914400" y="685800"/>
            <a:ext cx="7315200" cy="1000265"/>
          </a:xfrm>
          <a:prstGeom prst="rect">
            <a:avLst/>
          </a:prstGeom>
        </p:spPr>
      </p:pic>
    </p:spTree>
    <p:extLst>
      <p:ext uri="{BB962C8B-B14F-4D97-AF65-F5344CB8AC3E}">
        <p14:creationId xmlns:p14="http://schemas.microsoft.com/office/powerpoint/2010/main" val="4047390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0A72AB-38D0-4202-AA02-C7DFBBA18D18}"/>
              </a:ext>
            </a:extLst>
          </p:cNvPr>
          <p:cNvPicPr>
            <a:picLocks noChangeAspect="1"/>
          </p:cNvPicPr>
          <p:nvPr/>
        </p:nvPicPr>
        <p:blipFill>
          <a:blip r:embed="rId3"/>
          <a:stretch>
            <a:fillRect/>
          </a:stretch>
        </p:blipFill>
        <p:spPr>
          <a:xfrm>
            <a:off x="914400" y="699967"/>
            <a:ext cx="7315200" cy="1000265"/>
          </a:xfrm>
          <a:prstGeom prst="rect">
            <a:avLst/>
          </a:prstGeom>
        </p:spPr>
      </p:pic>
      <p:sp>
        <p:nvSpPr>
          <p:cNvPr id="6" name="TextBox 5">
            <a:extLst>
              <a:ext uri="{FF2B5EF4-FFF2-40B4-BE49-F238E27FC236}">
                <a16:creationId xmlns:a16="http://schemas.microsoft.com/office/drawing/2014/main" id="{2920C129-4D11-42CF-BD74-788D3D87DBCF}"/>
              </a:ext>
            </a:extLst>
          </p:cNvPr>
          <p:cNvSpPr txBox="1"/>
          <p:nvPr/>
        </p:nvSpPr>
        <p:spPr>
          <a:xfrm>
            <a:off x="914400" y="1715472"/>
            <a:ext cx="7315200" cy="1200329"/>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Example of the </a:t>
            </a:r>
            <a:r>
              <a:rPr lang="en-US" sz="1800" dirty="0">
                <a:effectLst/>
                <a:latin typeface="Arial" panose="020B0604020202020204" pitchFamily="34" charset="0"/>
                <a:ea typeface="Arial" panose="020B0604020202020204" pitchFamily="34" charset="0"/>
                <a:cs typeface="Arial" panose="020B0604020202020204" pitchFamily="34" charset="0"/>
              </a:rPr>
              <a:t>flow of warranty claims, emergency requests, and maintenance requests; the processes for each; with defined roles and responsibilities; tracking processes; communication processes; and response times</a:t>
            </a:r>
            <a:r>
              <a:rPr lang="en-US" dirty="0">
                <a:latin typeface="Arial" panose="020B0604020202020204" pitchFamily="34" charset="0"/>
                <a:ea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3FEAF5DC-D067-4C6B-8B0B-23D573EFB1A4}"/>
              </a:ext>
            </a:extLst>
          </p:cNvPr>
          <p:cNvSpPr txBox="1">
            <a:spLocks/>
          </p:cNvSpPr>
          <p:nvPr/>
        </p:nvSpPr>
        <p:spPr>
          <a:xfrm>
            <a:off x="914400" y="3429000"/>
            <a:ext cx="6477000" cy="919163"/>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kern="1200">
                <a:solidFill>
                  <a:schemeClr val="accent3"/>
                </a:solidFill>
                <a:latin typeface="+mj-lt"/>
                <a:ea typeface="+mj-ea"/>
                <a:cs typeface="+mj-cs"/>
              </a:defRPr>
            </a:lvl1pPr>
          </a:lstStyle>
          <a:p>
            <a:r>
              <a:rPr lang="en-US" b="1" dirty="0">
                <a:solidFill>
                  <a:schemeClr val="tx1"/>
                </a:solidFill>
                <a:latin typeface="Arial" panose="020B0604020202020204" pitchFamily="34" charset="0"/>
                <a:cs typeface="Arial" panose="020B0604020202020204" pitchFamily="34" charset="0"/>
              </a:rPr>
              <a:t>“NCRE Maximo SRs”</a:t>
            </a:r>
          </a:p>
          <a:p>
            <a:r>
              <a:rPr lang="en-US" sz="1400" dirty="0">
                <a:solidFill>
                  <a:schemeClr val="tx1"/>
                </a:solidFill>
                <a:latin typeface="Arial" panose="020B0604020202020204" pitchFamily="34" charset="0"/>
                <a:cs typeface="Arial" panose="020B0604020202020204" pitchFamily="34" charset="0"/>
              </a:rPr>
              <a:t>via Cliff Horton, Dan Decker, Chris Davenport</a:t>
            </a:r>
          </a:p>
        </p:txBody>
      </p:sp>
    </p:spTree>
    <p:extLst>
      <p:ext uri="{BB962C8B-B14F-4D97-AF65-F5344CB8AC3E}">
        <p14:creationId xmlns:p14="http://schemas.microsoft.com/office/powerpoint/2010/main" val="2112768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3A142C-DCBE-4DC6-8F37-C662CAB455A8}"/>
              </a:ext>
            </a:extLst>
          </p:cNvPr>
          <p:cNvPicPr>
            <a:picLocks noChangeAspect="1"/>
          </p:cNvPicPr>
          <p:nvPr/>
        </p:nvPicPr>
        <p:blipFill>
          <a:blip r:embed="rId2"/>
          <a:stretch>
            <a:fillRect/>
          </a:stretch>
        </p:blipFill>
        <p:spPr>
          <a:xfrm>
            <a:off x="1528243" y="381000"/>
            <a:ext cx="6087514" cy="6477000"/>
          </a:xfrm>
          <a:prstGeom prst="rect">
            <a:avLst/>
          </a:prstGeom>
        </p:spPr>
      </p:pic>
    </p:spTree>
    <p:extLst>
      <p:ext uri="{BB962C8B-B14F-4D97-AF65-F5344CB8AC3E}">
        <p14:creationId xmlns:p14="http://schemas.microsoft.com/office/powerpoint/2010/main" val="2312198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DD93B65-C9F8-4267-8353-738B9FA1ADCD}"/>
              </a:ext>
            </a:extLst>
          </p:cNvPr>
          <p:cNvSpPr txBox="1"/>
          <p:nvPr/>
        </p:nvSpPr>
        <p:spPr>
          <a:xfrm>
            <a:off x="914400" y="609600"/>
            <a:ext cx="7315200" cy="5816977"/>
          </a:xfrm>
          <a:prstGeom prst="rect">
            <a:avLst/>
          </a:prstGeom>
          <a:noFill/>
        </p:spPr>
        <p:txBody>
          <a:bodyPr wrap="square">
            <a:spAutoFit/>
          </a:bodyPr>
          <a:lstStyle/>
          <a:p>
            <a:r>
              <a:rPr lang="en-US" sz="2800" b="1" dirty="0">
                <a:latin typeface="Arial" panose="020B0604020202020204" pitchFamily="34" charset="0"/>
                <a:cs typeface="Arial" panose="020B0604020202020204" pitchFamily="34" charset="0"/>
              </a:rPr>
              <a:t>Questions</a:t>
            </a:r>
            <a:endParaRPr lang="en-US" sz="2000" b="1" dirty="0">
              <a:latin typeface="Arial" panose="020B0604020202020204" pitchFamily="34" charset="0"/>
              <a:cs typeface="Arial" panose="020B0604020202020204" pitchFamily="34" charset="0"/>
            </a:endParaRPr>
          </a:p>
          <a:p>
            <a:endParaRPr lang="en-US" sz="2000" b="1" dirty="0">
              <a:latin typeface="Arial" panose="020B0604020202020204" pitchFamily="34" charset="0"/>
              <a:cs typeface="Arial" panose="020B0604020202020204" pitchFamily="34" charset="0"/>
            </a:endParaRPr>
          </a:p>
          <a:p>
            <a:r>
              <a:rPr lang="en-US" sz="1800" b="1" u="sng" dirty="0">
                <a:latin typeface="Arial" panose="020B0604020202020204" pitchFamily="34" charset="0"/>
                <a:cs typeface="Arial" panose="020B0604020202020204" pitchFamily="34" charset="0"/>
              </a:rPr>
              <a:t>Is the SR Dining or Residential related?</a:t>
            </a:r>
          </a:p>
          <a:p>
            <a:pPr marL="342900" indent="-342900">
              <a:buFont typeface="Arial" panose="020B0604020202020204" pitchFamily="34" charset="0"/>
              <a:buChar char="•"/>
            </a:pPr>
            <a:r>
              <a:rPr lang="en-US" sz="1800" dirty="0">
                <a:latin typeface="Arial" panose="020B0604020202020204" pitchFamily="34" charset="0"/>
                <a:cs typeface="Arial" panose="020B0604020202020204" pitchFamily="34" charset="0"/>
              </a:rPr>
              <a:t>MJ Johnson and Pat Graham will handle all Dining and Catering SRs</a:t>
            </a:r>
          </a:p>
          <a:p>
            <a:pPr marL="342900" indent="-342900">
              <a:buFont typeface="Arial" panose="020B0604020202020204" pitchFamily="34" charset="0"/>
              <a:buChar char="•"/>
            </a:pPr>
            <a:r>
              <a:rPr lang="en-US" sz="1800" dirty="0">
                <a:latin typeface="Arial" panose="020B0604020202020204" pitchFamily="34" charset="0"/>
                <a:cs typeface="Arial" panose="020B0604020202020204" pitchFamily="34" charset="0"/>
              </a:rPr>
              <a:t>Cliff Horton will handle all other SRs, including Building Care related.</a:t>
            </a:r>
          </a:p>
          <a:p>
            <a:endParaRPr lang="en-US" sz="1800" dirty="0">
              <a:latin typeface="Arial" panose="020B0604020202020204" pitchFamily="34" charset="0"/>
              <a:cs typeface="Arial" panose="020B0604020202020204" pitchFamily="34" charset="0"/>
            </a:endParaRPr>
          </a:p>
          <a:p>
            <a:r>
              <a:rPr lang="en-US" sz="1800" b="1" u="sng" dirty="0">
                <a:latin typeface="Arial" panose="020B0604020202020204" pitchFamily="34" charset="0"/>
                <a:cs typeface="Arial" panose="020B0604020202020204" pitchFamily="34" charset="0"/>
              </a:rPr>
              <a:t>Is the SR NCRE Warranty related? </a:t>
            </a:r>
            <a:r>
              <a:rPr lang="en-US" sz="1800" dirty="0">
                <a:latin typeface="Arial" panose="020B0604020202020204" pitchFamily="34" charset="0"/>
                <a:cs typeface="Arial" panose="020B0604020202020204" pitchFamily="34" charset="0"/>
              </a:rPr>
              <a:t>Something the contractor may need to fix?</a:t>
            </a:r>
          </a:p>
          <a:p>
            <a:pPr marL="342900" indent="-342900">
              <a:buFont typeface="Arial" panose="020B0604020202020204" pitchFamily="34" charset="0"/>
              <a:buChar char="•"/>
            </a:pPr>
            <a:r>
              <a:rPr lang="en-US" sz="1800" dirty="0">
                <a:latin typeface="Arial" panose="020B0604020202020204" pitchFamily="34" charset="0"/>
                <a:cs typeface="Arial" panose="020B0604020202020204" pitchFamily="34" charset="0"/>
              </a:rPr>
              <a:t>If yes, then Workflow Internally with NCRE WARRANTY in the Summary.</a:t>
            </a:r>
          </a:p>
          <a:p>
            <a:pPr marL="342900" indent="-342900">
              <a:buFont typeface="Arial" panose="020B0604020202020204" pitchFamily="34" charset="0"/>
              <a:buChar char="•"/>
            </a:pPr>
            <a:r>
              <a:rPr lang="en-US" sz="1800" dirty="0">
                <a:latin typeface="Arial" panose="020B0604020202020204" pitchFamily="34" charset="0"/>
                <a:cs typeface="Arial" panose="020B0604020202020204" pitchFamily="34" charset="0"/>
              </a:rPr>
              <a:t>If no, Workflow it to the Zone, COB Lead or Internally as needed.</a:t>
            </a:r>
          </a:p>
          <a:p>
            <a:pPr marL="342900" indent="-342900">
              <a:buFont typeface="Arial" panose="020B0604020202020204" pitchFamily="34" charset="0"/>
              <a:buChar char="•"/>
            </a:pPr>
            <a:r>
              <a:rPr lang="en-US" sz="1800" dirty="0">
                <a:latin typeface="Arial" panose="020B0604020202020204" pitchFamily="34" charset="0"/>
                <a:cs typeface="Arial" panose="020B0604020202020204" pitchFamily="34" charset="0"/>
              </a:rPr>
              <a:t>If not sure, place the SR on HOLD, with NCRE WARRANTY in the Summary. Follow up with Cliff Horton or Chris Davenport.</a:t>
            </a:r>
          </a:p>
          <a:p>
            <a:endParaRPr lang="en-US" sz="1800" dirty="0">
              <a:latin typeface="Arial" panose="020B0604020202020204" pitchFamily="34" charset="0"/>
              <a:cs typeface="Arial" panose="020B0604020202020204" pitchFamily="34" charset="0"/>
            </a:endParaRPr>
          </a:p>
          <a:p>
            <a:r>
              <a:rPr lang="en-US" sz="1800" b="1" u="sng" dirty="0">
                <a:latin typeface="Arial" panose="020B0604020202020204" pitchFamily="34" charset="0"/>
                <a:cs typeface="Arial" panose="020B0604020202020204" pitchFamily="34" charset="0"/>
              </a:rPr>
              <a:t>Is it an Emergency?</a:t>
            </a:r>
            <a:r>
              <a:rPr lang="en-US" sz="1800" dirty="0">
                <a:latin typeface="Arial" panose="020B0604020202020204" pitchFamily="34" charset="0"/>
                <a:cs typeface="Arial" panose="020B0604020202020204" pitchFamily="34" charset="0"/>
              </a:rPr>
              <a:t> </a:t>
            </a:r>
          </a:p>
          <a:p>
            <a:pPr marL="342900" indent="-342900">
              <a:buFont typeface="Arial" panose="020B0604020202020204" pitchFamily="34" charset="0"/>
              <a:buChar char="•"/>
            </a:pPr>
            <a:r>
              <a:rPr lang="en-US" sz="1800" dirty="0">
                <a:latin typeface="Arial" panose="020B0604020202020204" pitchFamily="34" charset="0"/>
                <a:cs typeface="Arial" panose="020B0604020202020204" pitchFamily="34" charset="0"/>
              </a:rPr>
              <a:t>If it is after hours, on the weekend or the contractor is not on Site 2 during the normal work day hours, use the Zone or Customer Service/ EMCS as needed.</a:t>
            </a:r>
          </a:p>
        </p:txBody>
      </p:sp>
    </p:spTree>
    <p:extLst>
      <p:ext uri="{BB962C8B-B14F-4D97-AF65-F5344CB8AC3E}">
        <p14:creationId xmlns:p14="http://schemas.microsoft.com/office/powerpoint/2010/main" val="175386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3338E81-9414-4FFD-9940-7703C948FA80}"/>
              </a:ext>
            </a:extLst>
          </p:cNvPr>
          <p:cNvSpPr txBox="1"/>
          <p:nvPr/>
        </p:nvSpPr>
        <p:spPr>
          <a:xfrm>
            <a:off x="838200" y="685800"/>
            <a:ext cx="7391400" cy="646331"/>
          </a:xfrm>
          <a:prstGeom prst="rect">
            <a:avLst/>
          </a:prstGeom>
          <a:noFill/>
        </p:spPr>
        <p:txBody>
          <a:bodyPr wrap="square">
            <a:spAutoFit/>
          </a:bodyPr>
          <a:lstStyle/>
          <a:p>
            <a:r>
              <a:rPr lang="en-US" b="1" dirty="0">
                <a:latin typeface="Arial" panose="020B0604020202020204" pitchFamily="34" charset="0"/>
                <a:cs typeface="Arial" panose="020B0604020202020204" pitchFamily="34" charset="0"/>
              </a:rPr>
              <a:t>Add NCRE WARRANTY (all caps) with room number to the first half of the Summary:</a:t>
            </a:r>
          </a:p>
        </p:txBody>
      </p:sp>
      <p:pic>
        <p:nvPicPr>
          <p:cNvPr id="6" name="Content Placeholder 3">
            <a:extLst>
              <a:ext uri="{FF2B5EF4-FFF2-40B4-BE49-F238E27FC236}">
                <a16:creationId xmlns:a16="http://schemas.microsoft.com/office/drawing/2014/main" id="{55FC49E4-EFF0-4785-AE6C-B5A2A14C3DD6}"/>
              </a:ext>
            </a:extLst>
          </p:cNvPr>
          <p:cNvPicPr>
            <a:picLocks noChangeAspect="1"/>
          </p:cNvPicPr>
          <p:nvPr/>
        </p:nvPicPr>
        <p:blipFill rotWithShape="1">
          <a:blip r:embed="rId2"/>
          <a:srcRect b="49832"/>
          <a:stretch/>
        </p:blipFill>
        <p:spPr>
          <a:xfrm>
            <a:off x="914400" y="1600200"/>
            <a:ext cx="7313562" cy="4114800"/>
          </a:xfrm>
          <a:prstGeom prst="rect">
            <a:avLst/>
          </a:prstGeom>
        </p:spPr>
      </p:pic>
      <p:sp>
        <p:nvSpPr>
          <p:cNvPr id="7" name="Oval 6">
            <a:extLst>
              <a:ext uri="{FF2B5EF4-FFF2-40B4-BE49-F238E27FC236}">
                <a16:creationId xmlns:a16="http://schemas.microsoft.com/office/drawing/2014/main" id="{B4BF476D-2C40-4944-88C7-A16E6513AB67}"/>
              </a:ext>
            </a:extLst>
          </p:cNvPr>
          <p:cNvSpPr/>
          <p:nvPr/>
        </p:nvSpPr>
        <p:spPr>
          <a:xfrm>
            <a:off x="1371600" y="3581400"/>
            <a:ext cx="1530927"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4264041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3338E81-9414-4FFD-9940-7703C948FA80}"/>
              </a:ext>
            </a:extLst>
          </p:cNvPr>
          <p:cNvSpPr txBox="1"/>
          <p:nvPr/>
        </p:nvSpPr>
        <p:spPr>
          <a:xfrm>
            <a:off x="838200" y="685800"/>
            <a:ext cx="7391400" cy="369332"/>
          </a:xfrm>
          <a:prstGeom prst="rect">
            <a:avLst/>
          </a:prstGeom>
          <a:noFill/>
        </p:spPr>
        <p:txBody>
          <a:bodyPr wrap="square">
            <a:spAutoFit/>
          </a:bodyPr>
          <a:lstStyle/>
          <a:p>
            <a:r>
              <a:rPr lang="en-US" b="1" dirty="0">
                <a:latin typeface="Arial" panose="020B0604020202020204" pitchFamily="34" charset="0"/>
                <a:cs typeface="Arial" panose="020B0604020202020204" pitchFamily="34" charset="0"/>
              </a:rPr>
              <a:t>Options, place on Hold or Workflow Internally</a:t>
            </a:r>
          </a:p>
        </p:txBody>
      </p:sp>
      <p:pic>
        <p:nvPicPr>
          <p:cNvPr id="3" name="Picture 2">
            <a:extLst>
              <a:ext uri="{FF2B5EF4-FFF2-40B4-BE49-F238E27FC236}">
                <a16:creationId xmlns:a16="http://schemas.microsoft.com/office/drawing/2014/main" id="{D04D6957-9EB6-4AD3-B22E-25D9097B3CF3}"/>
              </a:ext>
            </a:extLst>
          </p:cNvPr>
          <p:cNvPicPr>
            <a:picLocks noChangeAspect="1"/>
          </p:cNvPicPr>
          <p:nvPr/>
        </p:nvPicPr>
        <p:blipFill>
          <a:blip r:embed="rId2"/>
          <a:stretch>
            <a:fillRect/>
          </a:stretch>
        </p:blipFill>
        <p:spPr>
          <a:xfrm>
            <a:off x="914400" y="1647576"/>
            <a:ext cx="7315200" cy="3991224"/>
          </a:xfrm>
          <a:prstGeom prst="rect">
            <a:avLst/>
          </a:prstGeom>
        </p:spPr>
      </p:pic>
    </p:spTree>
    <p:extLst>
      <p:ext uri="{BB962C8B-B14F-4D97-AF65-F5344CB8AC3E}">
        <p14:creationId xmlns:p14="http://schemas.microsoft.com/office/powerpoint/2010/main" val="405880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3338E81-9414-4FFD-9940-7703C948FA80}"/>
              </a:ext>
            </a:extLst>
          </p:cNvPr>
          <p:cNvSpPr txBox="1"/>
          <p:nvPr/>
        </p:nvSpPr>
        <p:spPr>
          <a:xfrm>
            <a:off x="838200" y="685800"/>
            <a:ext cx="7391400" cy="646331"/>
          </a:xfrm>
          <a:prstGeom prst="rect">
            <a:avLst/>
          </a:prstGeom>
          <a:noFill/>
        </p:spPr>
        <p:txBody>
          <a:bodyPr wrap="square">
            <a:spAutoFit/>
          </a:bodyPr>
          <a:lstStyle/>
          <a:p>
            <a:r>
              <a:rPr lang="en-US" b="1" dirty="0">
                <a:latin typeface="Arial" panose="020B0604020202020204" pitchFamily="34" charset="0"/>
                <a:cs typeface="Arial" panose="020B0604020202020204" pitchFamily="34" charset="0"/>
              </a:rPr>
              <a:t>Send Communication to NCRE Group. Click Select Action, Create and then Communication.</a:t>
            </a:r>
          </a:p>
        </p:txBody>
      </p:sp>
      <p:pic>
        <p:nvPicPr>
          <p:cNvPr id="3" name="Picture 2">
            <a:extLst>
              <a:ext uri="{FF2B5EF4-FFF2-40B4-BE49-F238E27FC236}">
                <a16:creationId xmlns:a16="http://schemas.microsoft.com/office/drawing/2014/main" id="{D69593DD-B8AA-4B78-99CD-527C6C2B8C7B}"/>
              </a:ext>
            </a:extLst>
          </p:cNvPr>
          <p:cNvPicPr>
            <a:picLocks noChangeAspect="1"/>
          </p:cNvPicPr>
          <p:nvPr/>
        </p:nvPicPr>
        <p:blipFill>
          <a:blip r:embed="rId2"/>
          <a:stretch>
            <a:fillRect/>
          </a:stretch>
        </p:blipFill>
        <p:spPr>
          <a:xfrm>
            <a:off x="914400" y="1600200"/>
            <a:ext cx="7315200" cy="4136639"/>
          </a:xfrm>
          <a:prstGeom prst="rect">
            <a:avLst/>
          </a:prstGeom>
        </p:spPr>
      </p:pic>
    </p:spTree>
    <p:extLst>
      <p:ext uri="{BB962C8B-B14F-4D97-AF65-F5344CB8AC3E}">
        <p14:creationId xmlns:p14="http://schemas.microsoft.com/office/powerpoint/2010/main" val="1806888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303030"/>
      </a:dk2>
      <a:lt2>
        <a:srgbClr val="DEDEE0"/>
      </a:lt2>
      <a:accent1>
        <a:srgbClr val="B31B1B"/>
      </a:accent1>
      <a:accent2>
        <a:srgbClr val="4D4F53"/>
      </a:accent2>
      <a:accent3>
        <a:srgbClr val="A2998B"/>
      </a:accent3>
      <a:accent4>
        <a:srgbClr val="EF9595"/>
      </a:accent4>
      <a:accent5>
        <a:srgbClr val="7D7364"/>
      </a:accent5>
      <a:accent6>
        <a:srgbClr val="A8B1C4"/>
      </a:accent6>
      <a:hlink>
        <a:srgbClr val="3B4558"/>
      </a:hlink>
      <a:folHlink>
        <a:srgbClr val="596784"/>
      </a:folHlink>
    </a:clrScheme>
    <a:fontScheme name="Custom 2">
      <a:majorFont>
        <a:latin typeface="Helvetica"/>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34AACBE4AB13B47B8C30A36C415A682" ma:contentTypeVersion="1" ma:contentTypeDescription="Create a new document." ma:contentTypeScope="" ma:versionID="389800b144ce6e587e75cb676c8096e8">
  <xsd:schema xmlns:xsd="http://www.w3.org/2001/XMLSchema" xmlns:xs="http://www.w3.org/2001/XMLSchema" xmlns:p="http://schemas.microsoft.com/office/2006/metadata/properties" xmlns:ns2="ba638347-5c04-42d2-a1c3-b7f286227752" targetNamespace="http://schemas.microsoft.com/office/2006/metadata/properties" ma:root="true" ma:fieldsID="142502acf8f3dd4879ea2df89c90e898" ns2:_="">
    <xsd:import namespace="ba638347-5c04-42d2-a1c3-b7f286227752"/>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638347-5c04-42d2-a1c3-b7f28622775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ba638347-5c04-42d2-a1c3-b7f286227752">
      <UserInfo>
        <DisplayName>Tracy Vosburgh</DisplayName>
        <AccountId>39</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CCC4AC2-12A8-495A-AC6B-2C823E1683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a638347-5c04-42d2-a1c3-b7f2862277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C769373-594B-497F-B29F-9AD96F02CA37}">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ba638347-5c04-42d2-a1c3-b7f286227752"/>
    <ds:schemaRef ds:uri="http://purl.org/dc/elements/1.1/"/>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4561DFF5-A0FD-45DC-86E6-8DA72B2A6F5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11793</TotalTime>
  <Words>1299</Words>
  <Application>Microsoft Office PowerPoint</Application>
  <PresentationFormat>On-screen Show (4:3)</PresentationFormat>
  <Paragraphs>83</Paragraphs>
  <Slides>20</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Helvetica</vt:lpstr>
      <vt:lpstr>Segoe UI Symbol</vt:lpstr>
      <vt:lpstr>Times</vt:lpstr>
      <vt:lpstr>Office Theme</vt:lpstr>
      <vt:lpstr>PowerPoint Presentation</vt:lpstr>
      <vt:lpstr>Red Zone Checklist  Review of FM section</vt:lpstr>
      <vt:lpstr>Facilities Management (FM) ☐ Early in the project, schedule a meeting with FM Maintenance Planner and other stakeholders to discuss who should attend the warranty discussion meeting below  ☐ Prior to turnover, set up a meeting with the College/Unit and FM to discuss the flow of warranty claims, emergency requests, and maintenance requests. The processes for each should be defined with roles and responsibilities, tracking processes, communication processes, and response times. (Schedule the meeting at least 3 months in advance for complex projects and 1 month for straightforward projects)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Facilities Management (FM) - continued - ☐ Reference the CCF Pre-Occupancy Checklist for State Projects ☐ Copy the FM Maintenance Planner with Punchlist  ☐ Schedule owner training ☐ Project Manager to initiate Turnover Process in e-Builder once TCO/CO is obtained ☐ Coordinate with building care (restroom supplies, etc.) ☐ Notify FIG of space changes for floor plan updates ☐ Notify EH&amp;S and FM Maintenance Planner when Fire Protection Systems or Emergency Power Systems will go live. Confirm any fire pumps, generators, or related equipment has been entered into MAXIMO. Understand and coordinate the required exercising and maintenance that will need to start taking place after the system is live. (For example, generators are generally exercised on a weekly basis)     </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Tiffany J. Lind</dc:creator>
  <cp:lastModifiedBy>Taylor Thompson</cp:lastModifiedBy>
  <cp:revision>455</cp:revision>
  <cp:lastPrinted>2019-11-12T19:43:45Z</cp:lastPrinted>
  <dcterms:created xsi:type="dcterms:W3CDTF">2014-05-07T13:58:10Z</dcterms:created>
  <dcterms:modified xsi:type="dcterms:W3CDTF">2021-11-16T12:20:50Z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0x010100934AACBE4AB13B47B8C30A36C415A682</vt:lpwstr>
  </property>
</Properties>
</file>