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257" r:id="rId6"/>
    <p:sldId id="268" r:id="rId7"/>
    <p:sldId id="269" r:id="rId8"/>
    <p:sldId id="267" r:id="rId9"/>
    <p:sldId id="270" r:id="rId10"/>
    <p:sldId id="271" r:id="rId11"/>
    <p:sldId id="272" r:id="rId12"/>
    <p:sldId id="273" r:id="rId13"/>
    <p:sldId id="274" r:id="rId14"/>
    <p:sldId id="275" r:id="rId15"/>
    <p:sldId id="276"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B93"/>
    <a:srgbClr val="135E91"/>
    <a:srgbClr val="14659C"/>
    <a:srgbClr val="146E8E"/>
    <a:srgbClr val="127290"/>
    <a:srgbClr val="177799"/>
    <a:srgbClr val="176199"/>
    <a:srgbClr val="1968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50" d="100"/>
          <a:sy n="50" d="100"/>
        </p:scale>
        <p:origin x="66" y="8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F6F91-9FE5-4E1F-A955-780F4E9D830E}"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874F8-DA02-4B67-A425-40C917E50D1C}" type="slidenum">
              <a:rPr lang="en-US" smtClean="0"/>
              <a:t>‹#›</a:t>
            </a:fld>
            <a:endParaRPr lang="en-US"/>
          </a:p>
        </p:txBody>
      </p:sp>
    </p:spTree>
    <p:extLst>
      <p:ext uri="{BB962C8B-B14F-4D97-AF65-F5344CB8AC3E}">
        <p14:creationId xmlns:p14="http://schemas.microsoft.com/office/powerpoint/2010/main" val="972200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874F8-DA02-4B67-A425-40C917E50D1C}" type="slidenum">
              <a:rPr lang="en-US" smtClean="0"/>
              <a:t>4</a:t>
            </a:fld>
            <a:endParaRPr lang="en-US"/>
          </a:p>
        </p:txBody>
      </p:sp>
    </p:spTree>
    <p:extLst>
      <p:ext uri="{BB962C8B-B14F-4D97-AF65-F5344CB8AC3E}">
        <p14:creationId xmlns:p14="http://schemas.microsoft.com/office/powerpoint/2010/main" val="891170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Georgia" panose="02040502050405020303" pitchFamily="18" charset="0"/>
              </a:rPr>
              <a:t> OSHA estimates the rule could save some 6,500 lives and prevent 250,000 hospitalizations over a six-month period.</a:t>
            </a:r>
            <a:endParaRPr lang="en-US" dirty="0"/>
          </a:p>
          <a:p>
            <a:r>
              <a:rPr lang="en-US" dirty="0"/>
              <a:t>10 days 34 lawsuits were filed</a:t>
            </a:r>
          </a:p>
          <a:p>
            <a:endParaRPr lang="en-US" dirty="0"/>
          </a:p>
          <a:p>
            <a:r>
              <a:rPr lang="en-US" b="0" i="0" dirty="0">
                <a:solidFill>
                  <a:srgbClr val="494949"/>
                </a:solidFill>
                <a:effectLst/>
                <a:latin typeface="proxima-nova"/>
              </a:rPr>
              <a:t>On Sept. 9, 2021, President Joe Biden announced a plan directing the Occupational Safety and Health Administration (OSHA) to issue an emergency temporary standard (ETS) requiring all private employers with 100 or more workers to mandate COVID-19 vaccination or a weekly test for all employees. The ETS is expected to be issued in the near future.</a:t>
            </a:r>
          </a:p>
          <a:p>
            <a:endParaRPr lang="en-US" b="0" i="0" dirty="0">
              <a:solidFill>
                <a:srgbClr val="494949"/>
              </a:solidFill>
              <a:effectLst/>
              <a:latin typeface="proxima-nova"/>
            </a:endParaRPr>
          </a:p>
          <a:p>
            <a:r>
              <a:rPr lang="en-US" sz="1800" dirty="0">
                <a:effectLst/>
                <a:latin typeface="Calibri" panose="020F0502020204030204" pitchFamily="34" charset="0"/>
              </a:rPr>
              <a:t>Section 6(c) of the OSH Act provides the authority for OSHA to issue an Emergency Temporary Standard (ETS) without having to go through the normal rulemaking process. OSHA may promulgate an ETS without supplying any notice or opportunity for public comment or public hearings. An ETS is immediately effective upon publication in the </a:t>
            </a:r>
            <a:r>
              <a:rPr lang="en-US" sz="1800" i="1" dirty="0">
                <a:solidFill>
                  <a:srgbClr val="333333"/>
                </a:solidFill>
                <a:effectLst/>
                <a:latin typeface="Helvetica Neue"/>
              </a:rPr>
              <a:t>Federal Register</a:t>
            </a:r>
            <a:r>
              <a:rPr lang="en-US" sz="1800" dirty="0">
                <a:effectLst/>
                <a:latin typeface="Calibri" panose="020F0502020204030204" pitchFamily="34" charset="0"/>
              </a:rPr>
              <a:t>. Upon promulgation of an ETS, OSHA is required to begin the full rulemaking process for a permanent standard with the ETS serving as the proposed standard for this rulemaking</a:t>
            </a:r>
            <a:endParaRPr lang="en-US" dirty="0"/>
          </a:p>
        </p:txBody>
      </p:sp>
      <p:sp>
        <p:nvSpPr>
          <p:cNvPr id="4" name="Slide Number Placeholder 3"/>
          <p:cNvSpPr>
            <a:spLocks noGrp="1"/>
          </p:cNvSpPr>
          <p:nvPr>
            <p:ph type="sldNum" sz="quarter" idx="5"/>
          </p:nvPr>
        </p:nvSpPr>
        <p:spPr/>
        <p:txBody>
          <a:bodyPr/>
          <a:lstStyle/>
          <a:p>
            <a:fld id="{8CB874F8-DA02-4B67-A425-40C917E50D1C}" type="slidenum">
              <a:rPr lang="en-US" smtClean="0"/>
              <a:t>5</a:t>
            </a:fld>
            <a:endParaRPr lang="en-US"/>
          </a:p>
        </p:txBody>
      </p:sp>
    </p:spTree>
    <p:extLst>
      <p:ext uri="{BB962C8B-B14F-4D97-AF65-F5344CB8AC3E}">
        <p14:creationId xmlns:p14="http://schemas.microsoft.com/office/powerpoint/2010/main" val="416160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B874F8-DA02-4B67-A425-40C917E50D1C}" type="slidenum">
              <a:rPr lang="en-US" smtClean="0"/>
              <a:t>6</a:t>
            </a:fld>
            <a:endParaRPr lang="en-US"/>
          </a:p>
        </p:txBody>
      </p:sp>
    </p:spTree>
    <p:extLst>
      <p:ext uri="{BB962C8B-B14F-4D97-AF65-F5344CB8AC3E}">
        <p14:creationId xmlns:p14="http://schemas.microsoft.com/office/powerpoint/2010/main" val="194938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of intentional wrongdoing, gross negligence, and recklessness fall outside of the scope of authorized duties. The university will not defend or indemnify individuals for such acts</a:t>
            </a:r>
            <a:r>
              <a:rPr lang="en-US"/>
              <a:t>. </a:t>
            </a:r>
          </a:p>
        </p:txBody>
      </p:sp>
      <p:sp>
        <p:nvSpPr>
          <p:cNvPr id="4" name="Slide Number Placeholder 3"/>
          <p:cNvSpPr>
            <a:spLocks noGrp="1"/>
          </p:cNvSpPr>
          <p:nvPr>
            <p:ph type="sldNum" sz="quarter" idx="5"/>
          </p:nvPr>
        </p:nvSpPr>
        <p:spPr/>
        <p:txBody>
          <a:bodyPr/>
          <a:lstStyle/>
          <a:p>
            <a:fld id="{8CB874F8-DA02-4B67-A425-40C917E50D1C}" type="slidenum">
              <a:rPr lang="en-US" smtClean="0"/>
              <a:t>12</a:t>
            </a:fld>
            <a:endParaRPr lang="en-US"/>
          </a:p>
        </p:txBody>
      </p:sp>
    </p:spTree>
    <p:extLst>
      <p:ext uri="{BB962C8B-B14F-4D97-AF65-F5344CB8AC3E}">
        <p14:creationId xmlns:p14="http://schemas.microsoft.com/office/powerpoint/2010/main" val="265970186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35B32D-43B0-0843-9813-FC51E663339B}"/>
              </a:ext>
            </a:extLst>
          </p:cNvPr>
          <p:cNvPicPr preferRelativeResize="0">
            <a:picLocks noChangeAspect="1"/>
          </p:cNvPicPr>
          <p:nvPr userDrawn="1"/>
        </p:nvPicPr>
        <p:blipFill>
          <a:blip r:embed="rId2">
            <a:alphaModFix/>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27619" y="429028"/>
            <a:ext cx="1510297" cy="1391064"/>
          </a:xfrm>
          <a:prstGeom prst="rect">
            <a:avLst/>
          </a:prstGeom>
        </p:spPr>
      </p:pic>
      <p:sp>
        <p:nvSpPr>
          <p:cNvPr id="8" name="Text Placeholder 14">
            <a:extLst>
              <a:ext uri="{FF2B5EF4-FFF2-40B4-BE49-F238E27FC236}">
                <a16:creationId xmlns:a16="http://schemas.microsoft.com/office/drawing/2014/main" id="{79DB4501-E375-864B-A5A1-AF6828B91287}"/>
              </a:ext>
            </a:extLst>
          </p:cNvPr>
          <p:cNvSpPr txBox="1">
            <a:spLocks/>
          </p:cNvSpPr>
          <p:nvPr userDrawn="1"/>
        </p:nvSpPr>
        <p:spPr>
          <a:xfrm>
            <a:off x="0" y="2180492"/>
            <a:ext cx="12192000" cy="341035"/>
          </a:xfrm>
          <a:prstGeom prst="rect">
            <a:avLst/>
          </a:prstGeom>
          <a:solidFill>
            <a:srgbClr val="116B93"/>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800" i="1" spc="600" dirty="0">
              <a:solidFill>
                <a:schemeClr val="bg1"/>
              </a:solidFill>
              <a:latin typeface="Arial" panose="020B0604020202020204" pitchFamily="34" charset="0"/>
              <a:cs typeface="Arial" panose="020B0604020202020204" pitchFamily="34" charset="0"/>
            </a:endParaRPr>
          </a:p>
        </p:txBody>
      </p:sp>
      <p:pic>
        <p:nvPicPr>
          <p:cNvPr id="9" name="Picture 8" descr="A view of a city&#10;&#10;Description automatically generated">
            <a:extLst>
              <a:ext uri="{FF2B5EF4-FFF2-40B4-BE49-F238E27FC236}">
                <a16:creationId xmlns:a16="http://schemas.microsoft.com/office/drawing/2014/main" id="{BBCFCC95-FBE4-2340-9B62-99EDA740ADE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7410" t="23914" b="37436"/>
          <a:stretch/>
        </p:blipFill>
        <p:spPr>
          <a:xfrm>
            <a:off x="0" y="3325791"/>
            <a:ext cx="12192000" cy="3392871"/>
          </a:xfrm>
          <a:prstGeom prst="rect">
            <a:avLst/>
          </a:prstGeom>
        </p:spPr>
      </p:pic>
      <p:sp>
        <p:nvSpPr>
          <p:cNvPr id="10" name="Text Placeholder 14">
            <a:extLst>
              <a:ext uri="{FF2B5EF4-FFF2-40B4-BE49-F238E27FC236}">
                <a16:creationId xmlns:a16="http://schemas.microsoft.com/office/drawing/2014/main" id="{EAA456F5-385F-2744-B364-594A2EC31F41}"/>
              </a:ext>
            </a:extLst>
          </p:cNvPr>
          <p:cNvSpPr txBox="1">
            <a:spLocks/>
          </p:cNvSpPr>
          <p:nvPr userDrawn="1"/>
        </p:nvSpPr>
        <p:spPr>
          <a:xfrm>
            <a:off x="0" y="1"/>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11" name="Text Placeholder 14">
            <a:extLst>
              <a:ext uri="{FF2B5EF4-FFF2-40B4-BE49-F238E27FC236}">
                <a16:creationId xmlns:a16="http://schemas.microsoft.com/office/drawing/2014/main" id="{05D18C69-0ABF-D24F-874C-A119F2810EEA}"/>
              </a:ext>
            </a:extLst>
          </p:cNvPr>
          <p:cNvSpPr txBox="1">
            <a:spLocks/>
          </p:cNvSpPr>
          <p:nvPr userDrawn="1"/>
        </p:nvSpPr>
        <p:spPr>
          <a:xfrm>
            <a:off x="0" y="6716598"/>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7B841C8-ECC3-1B45-94ED-9AD2BD0B597B}"/>
              </a:ext>
            </a:extLst>
          </p:cNvPr>
          <p:cNvSpPr txBox="1"/>
          <p:nvPr userDrawn="1"/>
        </p:nvSpPr>
        <p:spPr>
          <a:xfrm>
            <a:off x="2835965" y="1338000"/>
            <a:ext cx="6520069" cy="584775"/>
          </a:xfrm>
          <a:prstGeom prst="rect">
            <a:avLst/>
          </a:prstGeom>
          <a:noFill/>
        </p:spPr>
        <p:txBody>
          <a:bodyPr wrap="square" rtlCol="0">
            <a:spAutoFit/>
          </a:bodyPr>
          <a:lstStyle/>
          <a:p>
            <a:pPr algn="ctr"/>
            <a:r>
              <a:rPr lang="en-US" sz="3200" b="0" dirty="0">
                <a:solidFill>
                  <a:schemeClr val="tx2">
                    <a:lumMod val="75000"/>
                  </a:schemeClr>
                </a:solidFill>
                <a:latin typeface="Arial" panose="020B0604020202020204" pitchFamily="34" charset="0"/>
                <a:cs typeface="Arial" panose="020B0604020202020204" pitchFamily="34" charset="0"/>
              </a:rPr>
              <a:t>Environment, Health and Safety</a:t>
            </a:r>
          </a:p>
        </p:txBody>
      </p:sp>
    </p:spTree>
    <p:extLst>
      <p:ext uri="{BB962C8B-B14F-4D97-AF65-F5344CB8AC3E}">
        <p14:creationId xmlns:p14="http://schemas.microsoft.com/office/powerpoint/2010/main" val="126672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0E23-68AB-4272-AC9F-286AF407B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63C84D-0068-4216-B31E-9B452D0D01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384672C7-7296-1643-8922-7AEFCDDF27BF}"/>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a:solidFill>
                  <a:schemeClr val="bg1"/>
                </a:solidFill>
              </a:rPr>
              <a:t>Compliance and Risk Services </a:t>
            </a:r>
            <a:endParaRPr lang="en-US" i="1" spc="300" dirty="0">
              <a:solidFill>
                <a:schemeClr val="bg1"/>
              </a:solidFill>
            </a:endParaRPr>
          </a:p>
        </p:txBody>
      </p:sp>
    </p:spTree>
    <p:extLst>
      <p:ext uri="{BB962C8B-B14F-4D97-AF65-F5344CB8AC3E}">
        <p14:creationId xmlns:p14="http://schemas.microsoft.com/office/powerpoint/2010/main" val="408604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A1C0B4-D9ED-4656-A280-EB39E51BD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D5C6D8-BBFB-46C8-A79F-9594EBD1FC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4935FC19-34F9-A341-A54C-26B136B43021}"/>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a:solidFill>
                  <a:schemeClr val="bg1"/>
                </a:solidFill>
              </a:rPr>
              <a:t>Compliance and Risk Services </a:t>
            </a:r>
            <a:endParaRPr lang="en-US" i="1" spc="300" dirty="0">
              <a:solidFill>
                <a:schemeClr val="bg1"/>
              </a:solidFill>
            </a:endParaRPr>
          </a:p>
        </p:txBody>
      </p:sp>
    </p:spTree>
    <p:extLst>
      <p:ext uri="{BB962C8B-B14F-4D97-AF65-F5344CB8AC3E}">
        <p14:creationId xmlns:p14="http://schemas.microsoft.com/office/powerpoint/2010/main" val="3484857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C545D6C-92FC-5D4C-ABA9-21EFEB47E767}"/>
              </a:ext>
            </a:extLst>
          </p:cNvPr>
          <p:cNvPicPr>
            <a:picLocks noChangeAspect="1"/>
          </p:cNvPicPr>
          <p:nvPr userDrawn="1"/>
        </p:nvPicPr>
        <p:blipFill>
          <a:blip r:embed="rId2"/>
          <a:stretch>
            <a:fillRect/>
          </a:stretch>
        </p:blipFill>
        <p:spPr>
          <a:xfrm>
            <a:off x="0" y="948690"/>
            <a:ext cx="12192000" cy="4998720"/>
          </a:xfrm>
          <a:prstGeom prst="rect">
            <a:avLst/>
          </a:prstGeom>
        </p:spPr>
      </p:pic>
      <p:sp>
        <p:nvSpPr>
          <p:cNvPr id="7" name="Text Placeholder 14">
            <a:extLst>
              <a:ext uri="{FF2B5EF4-FFF2-40B4-BE49-F238E27FC236}">
                <a16:creationId xmlns:a16="http://schemas.microsoft.com/office/drawing/2014/main" id="{568B41D1-243F-ED4A-9609-414CBD3CB152}"/>
              </a:ext>
            </a:extLst>
          </p:cNvPr>
          <p:cNvSpPr txBox="1">
            <a:spLocks/>
          </p:cNvSpPr>
          <p:nvPr userDrawn="1"/>
        </p:nvSpPr>
        <p:spPr>
          <a:xfrm>
            <a:off x="0" y="1"/>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8" name="Text Placeholder 14">
            <a:extLst>
              <a:ext uri="{FF2B5EF4-FFF2-40B4-BE49-F238E27FC236}">
                <a16:creationId xmlns:a16="http://schemas.microsoft.com/office/drawing/2014/main" id="{B8DC273F-63D7-5A4A-820B-70E58C0592D1}"/>
              </a:ext>
            </a:extLst>
          </p:cNvPr>
          <p:cNvSpPr txBox="1">
            <a:spLocks/>
          </p:cNvSpPr>
          <p:nvPr userDrawn="1"/>
        </p:nvSpPr>
        <p:spPr>
          <a:xfrm>
            <a:off x="0" y="6716598"/>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75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9154-3FD0-48E0-AC3B-71BEF97617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F31F4-33EE-473D-BCA6-7E0C69E61A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8B950717-F934-094F-A03A-CB8EF3AF758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Environment, Health and Safety</a:t>
            </a:r>
          </a:p>
        </p:txBody>
      </p:sp>
      <p:sp>
        <p:nvSpPr>
          <p:cNvPr id="8" name="Slide Number Placeholder 4">
            <a:extLst>
              <a:ext uri="{FF2B5EF4-FFF2-40B4-BE49-F238E27FC236}">
                <a16:creationId xmlns:a16="http://schemas.microsoft.com/office/drawing/2014/main" id="{006B1B12-4CCD-9346-9207-12D7DF39D52D}"/>
              </a:ext>
            </a:extLst>
          </p:cNvPr>
          <p:cNvSpPr txBox="1">
            <a:spLocks/>
          </p:cNvSpPr>
          <p:nvPr userDrawn="1"/>
        </p:nvSpPr>
        <p:spPr>
          <a:xfrm>
            <a:off x="11504022" y="6492875"/>
            <a:ext cx="24166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93F4FC-CA50-4A9A-81E6-B7890B728F4E}"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27841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52D0-72D8-46C5-B370-7EAFAAC2DF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1E2EF6-F2F3-453B-B8A7-01E2D378F9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3">
            <a:extLst>
              <a:ext uri="{FF2B5EF4-FFF2-40B4-BE49-F238E27FC236}">
                <a16:creationId xmlns:a16="http://schemas.microsoft.com/office/drawing/2014/main" id="{71B5581D-EA64-CB4F-85A7-7419692170C9}"/>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Environment, Health and Safety</a:t>
            </a:r>
          </a:p>
        </p:txBody>
      </p:sp>
    </p:spTree>
    <p:extLst>
      <p:ext uri="{BB962C8B-B14F-4D97-AF65-F5344CB8AC3E}">
        <p14:creationId xmlns:p14="http://schemas.microsoft.com/office/powerpoint/2010/main" val="6050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09C8-FF76-4A1E-98C6-1E4264BB3A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319AD0-E1FF-4FE0-8777-DB347BD84C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DEF298-0D72-43A7-AE11-CAB42E55F0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5E3FC989-699E-3847-945F-B0B5394153F2}"/>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Environment, Health and Safety</a:t>
            </a:r>
          </a:p>
        </p:txBody>
      </p:sp>
    </p:spTree>
    <p:extLst>
      <p:ext uri="{BB962C8B-B14F-4D97-AF65-F5344CB8AC3E}">
        <p14:creationId xmlns:p14="http://schemas.microsoft.com/office/powerpoint/2010/main" val="6131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C6C9F-484E-4F8E-BC29-D59FDD0602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BC335-E1F2-459A-99A9-2D0EE963BC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685300-2C93-4D8E-A8D0-48262F585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0E9E7E-D185-4429-999B-0FF2C5B6C5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0278ED-AC4C-41A0-A12A-34C6B0290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3">
            <a:extLst>
              <a:ext uri="{FF2B5EF4-FFF2-40B4-BE49-F238E27FC236}">
                <a16:creationId xmlns:a16="http://schemas.microsoft.com/office/drawing/2014/main" id="{EB5FBD20-CE8A-664D-B556-3F8700871553}"/>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Environment, Health and Safety</a:t>
            </a:r>
          </a:p>
        </p:txBody>
      </p:sp>
    </p:spTree>
    <p:extLst>
      <p:ext uri="{BB962C8B-B14F-4D97-AF65-F5344CB8AC3E}">
        <p14:creationId xmlns:p14="http://schemas.microsoft.com/office/powerpoint/2010/main" val="252973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85120-FE21-4D22-A3F4-D1B74B4353E5}"/>
              </a:ext>
            </a:extLst>
          </p:cNvPr>
          <p:cNvSpPr>
            <a:spLocks noGrp="1"/>
          </p:cNvSpPr>
          <p:nvPr>
            <p:ph type="title"/>
          </p:nvPr>
        </p:nvSpPr>
        <p:spPr/>
        <p:txBody>
          <a:bodyPr/>
          <a:lstStyle/>
          <a:p>
            <a:r>
              <a:rPr lang="en-US"/>
              <a:t>Click to edit Master title style</a:t>
            </a:r>
          </a:p>
        </p:txBody>
      </p:sp>
      <p:sp>
        <p:nvSpPr>
          <p:cNvPr id="6" name="Footer Placeholder 3">
            <a:extLst>
              <a:ext uri="{FF2B5EF4-FFF2-40B4-BE49-F238E27FC236}">
                <a16:creationId xmlns:a16="http://schemas.microsoft.com/office/drawing/2014/main" id="{16C2B0C8-6E00-3A48-8D00-B95806BDCFC5}"/>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Environment, Health and Safety</a:t>
            </a:r>
          </a:p>
        </p:txBody>
      </p:sp>
    </p:spTree>
    <p:extLst>
      <p:ext uri="{BB962C8B-B14F-4D97-AF65-F5344CB8AC3E}">
        <p14:creationId xmlns:p14="http://schemas.microsoft.com/office/powerpoint/2010/main" val="221743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E1379976-7BFC-7946-95EB-F76BCDE5A179}"/>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a:solidFill>
                  <a:schemeClr val="bg1"/>
                </a:solidFill>
              </a:rPr>
              <a:t>Compliance and Risk Services </a:t>
            </a:r>
            <a:endParaRPr lang="en-US" i="1" spc="300" dirty="0">
              <a:solidFill>
                <a:schemeClr val="bg1"/>
              </a:solidFill>
            </a:endParaRPr>
          </a:p>
        </p:txBody>
      </p:sp>
    </p:spTree>
    <p:extLst>
      <p:ext uri="{BB962C8B-B14F-4D97-AF65-F5344CB8AC3E}">
        <p14:creationId xmlns:p14="http://schemas.microsoft.com/office/powerpoint/2010/main" val="303187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A6D3-3195-4E77-AAB3-87AD0A51B7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4267F-3820-4BC1-9352-A7FA8F0B5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1FC407-C1F4-41DF-9F16-B199A07A3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3">
            <a:extLst>
              <a:ext uri="{FF2B5EF4-FFF2-40B4-BE49-F238E27FC236}">
                <a16:creationId xmlns:a16="http://schemas.microsoft.com/office/drawing/2014/main" id="{BB2DDE71-8E59-824B-B6D9-A0C3AC31487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a:solidFill>
                  <a:schemeClr val="bg1"/>
                </a:solidFill>
              </a:rPr>
              <a:t>Compliance and Risk Services </a:t>
            </a:r>
            <a:endParaRPr lang="en-US" i="1" spc="300" dirty="0">
              <a:solidFill>
                <a:schemeClr val="bg1"/>
              </a:solidFill>
            </a:endParaRPr>
          </a:p>
        </p:txBody>
      </p:sp>
    </p:spTree>
    <p:extLst>
      <p:ext uri="{BB962C8B-B14F-4D97-AF65-F5344CB8AC3E}">
        <p14:creationId xmlns:p14="http://schemas.microsoft.com/office/powerpoint/2010/main" val="319958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82C5-30DD-4EE9-BF7B-8DA7E51D5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F6CF30-E051-4719-907A-EACFFFF81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89409A-7459-431B-B8B4-350FC2E0E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3">
            <a:extLst>
              <a:ext uri="{FF2B5EF4-FFF2-40B4-BE49-F238E27FC236}">
                <a16:creationId xmlns:a16="http://schemas.microsoft.com/office/drawing/2014/main" id="{8C812AA1-E862-8D40-AD33-E6B930FAC9D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a:solidFill>
                  <a:schemeClr val="bg1"/>
                </a:solidFill>
              </a:rPr>
              <a:t>Compliance and Risk Services </a:t>
            </a:r>
            <a:endParaRPr lang="en-US" i="1" spc="300" dirty="0">
              <a:solidFill>
                <a:schemeClr val="bg1"/>
              </a:solidFill>
            </a:endParaRPr>
          </a:p>
        </p:txBody>
      </p:sp>
    </p:spTree>
    <p:extLst>
      <p:ext uri="{BB962C8B-B14F-4D97-AF65-F5344CB8AC3E}">
        <p14:creationId xmlns:p14="http://schemas.microsoft.com/office/powerpoint/2010/main" val="221206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99D159-BAC3-463D-8040-A43081532F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C3C00A-D666-4A10-B7F5-F9075838DF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843CC-9382-4EBF-985F-F3B1328B4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CAC29-66F3-4A32-8E2C-40AEA5E8CDF3}" type="datetime1">
              <a:rPr lang="en-US" smtClean="0"/>
              <a:t>11/18/2021</a:t>
            </a:fld>
            <a:endParaRPr lang="en-US"/>
          </a:p>
        </p:txBody>
      </p:sp>
      <p:sp>
        <p:nvSpPr>
          <p:cNvPr id="5" name="Footer Placeholder 4">
            <a:extLst>
              <a:ext uri="{FF2B5EF4-FFF2-40B4-BE49-F238E27FC236}">
                <a16:creationId xmlns:a16="http://schemas.microsoft.com/office/drawing/2014/main" id="{7F56C38C-9A95-493D-92DB-655BA0E1C6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Compliance and Risk Services </a:t>
            </a:r>
          </a:p>
        </p:txBody>
      </p:sp>
      <p:sp>
        <p:nvSpPr>
          <p:cNvPr id="6" name="Slide Number Placeholder 5">
            <a:extLst>
              <a:ext uri="{FF2B5EF4-FFF2-40B4-BE49-F238E27FC236}">
                <a16:creationId xmlns:a16="http://schemas.microsoft.com/office/drawing/2014/main" id="{B2AC2E71-E69E-4319-8DC3-AC8511D6D7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3F4FC-CA50-4A9A-81E6-B7890B728F4E}" type="slidenum">
              <a:rPr lang="en-US" smtClean="0"/>
              <a:t>‹#›</a:t>
            </a:fld>
            <a:endParaRPr lang="en-US"/>
          </a:p>
        </p:txBody>
      </p:sp>
    </p:spTree>
    <p:extLst>
      <p:ext uri="{BB962C8B-B14F-4D97-AF65-F5344CB8AC3E}">
        <p14:creationId xmlns:p14="http://schemas.microsoft.com/office/powerpoint/2010/main" val="234069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rnell.sabacloud.com/Saba/Web_spf/NA1PRD0089/common/ledetail/cours000000000029360/latestvers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804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DCBE-FC55-4AEA-8479-61F14A272A89}"/>
              </a:ext>
            </a:extLst>
          </p:cNvPr>
          <p:cNvSpPr>
            <a:spLocks noGrp="1"/>
          </p:cNvSpPr>
          <p:nvPr>
            <p:ph type="title"/>
          </p:nvPr>
        </p:nvSpPr>
        <p:spPr/>
        <p:txBody>
          <a:bodyPr/>
          <a:lstStyle/>
          <a:p>
            <a:r>
              <a:rPr lang="en-US" dirty="0"/>
              <a:t>Facility Use Agreements</a:t>
            </a:r>
          </a:p>
        </p:txBody>
      </p:sp>
      <p:sp>
        <p:nvSpPr>
          <p:cNvPr id="3" name="Content Placeholder 2">
            <a:extLst>
              <a:ext uri="{FF2B5EF4-FFF2-40B4-BE49-F238E27FC236}">
                <a16:creationId xmlns:a16="http://schemas.microsoft.com/office/drawing/2014/main" id="{6297D7FD-FE13-4992-8DA0-04C600C21216}"/>
              </a:ext>
            </a:extLst>
          </p:cNvPr>
          <p:cNvSpPr>
            <a:spLocks noGrp="1"/>
          </p:cNvSpPr>
          <p:nvPr>
            <p:ph idx="1"/>
          </p:nvPr>
        </p:nvSpPr>
        <p:spPr/>
        <p:txBody>
          <a:bodyPr/>
          <a:lstStyle/>
          <a:p>
            <a:pPr marL="0" indent="0">
              <a:buNone/>
            </a:pPr>
            <a:r>
              <a:rPr lang="en-US" dirty="0"/>
              <a:t>Example: Fork and Gavel</a:t>
            </a:r>
          </a:p>
          <a:p>
            <a:pPr marL="0" indent="0">
              <a:buNone/>
            </a:pPr>
            <a:endParaRPr lang="en-US" dirty="0"/>
          </a:p>
          <a:p>
            <a:r>
              <a:rPr lang="en-US" dirty="0"/>
              <a:t>Cornell surveillance program for unvaccinated staff</a:t>
            </a:r>
          </a:p>
          <a:p>
            <a:r>
              <a:rPr lang="en-US" dirty="0"/>
              <a:t>Cornell does not collect/store proof of vaccination</a:t>
            </a:r>
          </a:p>
        </p:txBody>
      </p:sp>
    </p:spTree>
    <p:extLst>
      <p:ext uri="{BB962C8B-B14F-4D97-AF65-F5344CB8AC3E}">
        <p14:creationId xmlns:p14="http://schemas.microsoft.com/office/powerpoint/2010/main" val="389848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DCBE-FC55-4AEA-8479-61F14A272A89}"/>
              </a:ext>
            </a:extLst>
          </p:cNvPr>
          <p:cNvSpPr>
            <a:spLocks noGrp="1"/>
          </p:cNvSpPr>
          <p:nvPr>
            <p:ph type="title"/>
          </p:nvPr>
        </p:nvSpPr>
        <p:spPr>
          <a:xfrm>
            <a:off x="636069" y="316999"/>
            <a:ext cx="10515600" cy="1325563"/>
          </a:xfrm>
        </p:spPr>
        <p:txBody>
          <a:bodyPr/>
          <a:lstStyle/>
          <a:p>
            <a:r>
              <a:rPr lang="en-US" dirty="0"/>
              <a:t>Verification of Vaccine and COVID-19 Test </a:t>
            </a:r>
            <a:r>
              <a:rPr lang="en-US" dirty="0">
                <a:highlight>
                  <a:srgbClr val="FFFF00"/>
                </a:highlight>
              </a:rPr>
              <a:t>	</a:t>
            </a:r>
          </a:p>
        </p:txBody>
      </p:sp>
      <p:sp>
        <p:nvSpPr>
          <p:cNvPr id="3" name="Content Placeholder 2">
            <a:extLst>
              <a:ext uri="{FF2B5EF4-FFF2-40B4-BE49-F238E27FC236}">
                <a16:creationId xmlns:a16="http://schemas.microsoft.com/office/drawing/2014/main" id="{6297D7FD-FE13-4992-8DA0-04C600C21216}"/>
              </a:ext>
            </a:extLst>
          </p:cNvPr>
          <p:cNvSpPr>
            <a:spLocks noGrp="1"/>
          </p:cNvSpPr>
          <p:nvPr>
            <p:ph idx="1"/>
          </p:nvPr>
        </p:nvSpPr>
        <p:spPr/>
        <p:txBody>
          <a:bodyPr/>
          <a:lstStyle/>
          <a:p>
            <a:r>
              <a:rPr lang="en-US" dirty="0"/>
              <a:t>Training is required for employees who will review vaccine cards and COVID-19 Test results.</a:t>
            </a:r>
          </a:p>
          <a:p>
            <a:r>
              <a:rPr lang="en-US" b="0" i="0" u="sng" dirty="0">
                <a:solidFill>
                  <a:srgbClr val="006699"/>
                </a:solidFill>
                <a:effectLst/>
                <a:latin typeface="freight-sans-pro"/>
                <a:hlinkClick r:id="rId2"/>
              </a:rPr>
              <a:t>CULearn Course CU201</a:t>
            </a:r>
            <a:r>
              <a:rPr lang="en-US" b="0" i="0" dirty="0">
                <a:solidFill>
                  <a:srgbClr val="222222"/>
                </a:solidFill>
                <a:effectLst/>
                <a:latin typeface="freight-sans-pro"/>
              </a:rPr>
              <a:t> </a:t>
            </a:r>
            <a:endParaRPr lang="en-US" dirty="0"/>
          </a:p>
        </p:txBody>
      </p:sp>
    </p:spTree>
    <p:extLst>
      <p:ext uri="{BB962C8B-B14F-4D97-AF65-F5344CB8AC3E}">
        <p14:creationId xmlns:p14="http://schemas.microsoft.com/office/powerpoint/2010/main" val="369947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54F49-CA29-48DB-BB05-6902B4DB305C}"/>
              </a:ext>
            </a:extLst>
          </p:cNvPr>
          <p:cNvSpPr>
            <a:spLocks noGrp="1"/>
          </p:cNvSpPr>
          <p:nvPr>
            <p:ph type="title"/>
          </p:nvPr>
        </p:nvSpPr>
        <p:spPr/>
        <p:txBody>
          <a:bodyPr/>
          <a:lstStyle/>
          <a:p>
            <a:r>
              <a:rPr lang="en-US" dirty="0"/>
              <a:t>Question – </a:t>
            </a:r>
          </a:p>
        </p:txBody>
      </p:sp>
      <p:sp>
        <p:nvSpPr>
          <p:cNvPr id="3" name="Content Placeholder 2">
            <a:extLst>
              <a:ext uri="{FF2B5EF4-FFF2-40B4-BE49-F238E27FC236}">
                <a16:creationId xmlns:a16="http://schemas.microsoft.com/office/drawing/2014/main" id="{11827D80-C84C-4B7C-8A70-0C031505D2C0}"/>
              </a:ext>
            </a:extLst>
          </p:cNvPr>
          <p:cNvSpPr>
            <a:spLocks noGrp="1"/>
          </p:cNvSpPr>
          <p:nvPr>
            <p:ph idx="1"/>
          </p:nvPr>
        </p:nvSpPr>
        <p:spPr>
          <a:xfrm>
            <a:off x="838200" y="1373237"/>
            <a:ext cx="10515600" cy="4351338"/>
          </a:xfrm>
        </p:spPr>
        <p:txBody>
          <a:bodyPr>
            <a:normAutofit fontScale="92500" lnSpcReduction="20000"/>
          </a:bodyPr>
          <a:lstStyle/>
          <a:p>
            <a:r>
              <a:rPr lang="en-US" dirty="0"/>
              <a:t>Asking for vaccination information, what changed? </a:t>
            </a:r>
          </a:p>
          <a:p>
            <a:pPr lvl="1"/>
            <a:r>
              <a:rPr lang="en-US" dirty="0"/>
              <a:t>U.S. Department of Health and Human Services' (HHS) Office for Civil Rights (OCR) issued clear guidance on Sept 30, 2021</a:t>
            </a:r>
          </a:p>
          <a:p>
            <a:r>
              <a:rPr lang="en-US" dirty="0"/>
              <a:t>Will there be a visitor registry?</a:t>
            </a:r>
          </a:p>
          <a:p>
            <a:pPr lvl="1"/>
            <a:r>
              <a:rPr lang="en-US" dirty="0"/>
              <a:t>No</a:t>
            </a:r>
          </a:p>
          <a:p>
            <a:r>
              <a:rPr lang="en-US" dirty="0"/>
              <a:t>Am I liable for accurately assessing vax/test documents? </a:t>
            </a:r>
          </a:p>
          <a:p>
            <a:pPr lvl="1"/>
            <a:r>
              <a:rPr lang="en-US" dirty="0"/>
              <a:t>CULearn COVID-19 Vaccination and Test Result Verification explains how to perform verification</a:t>
            </a:r>
          </a:p>
          <a:p>
            <a:pPr lvl="1"/>
            <a:r>
              <a:rPr lang="en-US" dirty="0"/>
              <a:t>Policy 4.9 – Legal Defense and Indemnification: “Employees acting within the scope of university employment, and in the performance of their authorized duties, are protected by the university’s indemnification policy”</a:t>
            </a:r>
          </a:p>
          <a:p>
            <a:r>
              <a:rPr lang="en-US" dirty="0"/>
              <a:t>Who pays</a:t>
            </a:r>
          </a:p>
          <a:p>
            <a:pPr lvl="1"/>
            <a:r>
              <a:rPr lang="en-US" dirty="0"/>
              <a:t>Depends</a:t>
            </a:r>
          </a:p>
          <a:p>
            <a:pPr lvl="1"/>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537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2B53A1-5DD3-40F2-9E2F-EA5F6101F66C}"/>
              </a:ext>
            </a:extLst>
          </p:cNvPr>
          <p:cNvSpPr txBox="1"/>
          <p:nvPr/>
        </p:nvSpPr>
        <p:spPr>
          <a:xfrm>
            <a:off x="1219200" y="2321004"/>
            <a:ext cx="9753600" cy="2215991"/>
          </a:xfrm>
          <a:prstGeom prst="rect">
            <a:avLst/>
          </a:prstGeom>
          <a:noFill/>
        </p:spPr>
        <p:txBody>
          <a:bodyPr wrap="square" rtlCol="0">
            <a:spAutoFit/>
          </a:bodyPr>
          <a:lstStyle/>
          <a:p>
            <a:r>
              <a:rPr lang="en-US" sz="13800" dirty="0">
                <a:solidFill>
                  <a:schemeClr val="bg1"/>
                </a:solidFill>
              </a:rPr>
              <a:t>QUESTIONS?</a:t>
            </a:r>
          </a:p>
        </p:txBody>
      </p:sp>
    </p:spTree>
    <p:extLst>
      <p:ext uri="{BB962C8B-B14F-4D97-AF65-F5344CB8AC3E}">
        <p14:creationId xmlns:p14="http://schemas.microsoft.com/office/powerpoint/2010/main" val="427766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01E1-DDAC-E544-BE80-5ABDF98C538B}"/>
              </a:ext>
            </a:extLst>
          </p:cNvPr>
          <p:cNvSpPr>
            <a:spLocks noGrp="1"/>
          </p:cNvSpPr>
          <p:nvPr>
            <p:ph type="title"/>
          </p:nvPr>
        </p:nvSpPr>
        <p:spPr/>
        <p:txBody>
          <a:bodyPr/>
          <a:lstStyle/>
          <a:p>
            <a:r>
              <a:rPr lang="en-US" dirty="0"/>
              <a:t>COVID-19 Update	</a:t>
            </a:r>
          </a:p>
        </p:txBody>
      </p:sp>
      <p:sp>
        <p:nvSpPr>
          <p:cNvPr id="3" name="Content Placeholder 2">
            <a:extLst>
              <a:ext uri="{FF2B5EF4-FFF2-40B4-BE49-F238E27FC236}">
                <a16:creationId xmlns:a16="http://schemas.microsoft.com/office/drawing/2014/main" id="{47B8FA54-F9FA-9840-8F4C-CFEF7AC1CB94}"/>
              </a:ext>
            </a:extLst>
          </p:cNvPr>
          <p:cNvSpPr>
            <a:spLocks noGrp="1"/>
          </p:cNvSpPr>
          <p:nvPr>
            <p:ph idx="1"/>
          </p:nvPr>
        </p:nvSpPr>
        <p:spPr/>
        <p:txBody>
          <a:bodyPr>
            <a:normAutofit/>
          </a:bodyPr>
          <a:lstStyle/>
          <a:p>
            <a:r>
              <a:rPr lang="en-US" sz="4000" dirty="0"/>
              <a:t>Regulatory Requirements</a:t>
            </a:r>
          </a:p>
          <a:p>
            <a:r>
              <a:rPr lang="en-US" sz="4000" dirty="0"/>
              <a:t>3</a:t>
            </a:r>
            <a:r>
              <a:rPr lang="en-US" sz="4000" baseline="30000" dirty="0"/>
              <a:t>rd</a:t>
            </a:r>
            <a:r>
              <a:rPr lang="en-US" sz="4000" dirty="0"/>
              <a:t> Party Requirements</a:t>
            </a:r>
          </a:p>
        </p:txBody>
      </p:sp>
    </p:spTree>
    <p:extLst>
      <p:ext uri="{BB962C8B-B14F-4D97-AF65-F5344CB8AC3E}">
        <p14:creationId xmlns:p14="http://schemas.microsoft.com/office/powerpoint/2010/main" val="2299371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40D2-FA71-4D46-9BF9-8267B2F0F29D}"/>
              </a:ext>
            </a:extLst>
          </p:cNvPr>
          <p:cNvSpPr>
            <a:spLocks noGrp="1"/>
          </p:cNvSpPr>
          <p:nvPr>
            <p:ph type="title"/>
          </p:nvPr>
        </p:nvSpPr>
        <p:spPr/>
        <p:txBody>
          <a:bodyPr/>
          <a:lstStyle/>
          <a:p>
            <a:r>
              <a:rPr lang="en-US" dirty="0"/>
              <a:t>NYS HERO Act</a:t>
            </a:r>
          </a:p>
        </p:txBody>
      </p:sp>
      <p:sp>
        <p:nvSpPr>
          <p:cNvPr id="4" name="Content Placeholder 2">
            <a:extLst>
              <a:ext uri="{FF2B5EF4-FFF2-40B4-BE49-F238E27FC236}">
                <a16:creationId xmlns:a16="http://schemas.microsoft.com/office/drawing/2014/main" id="{46B5D4F2-8266-4757-99DA-76F2961F4579}"/>
              </a:ext>
            </a:extLst>
          </p:cNvPr>
          <p:cNvSpPr txBox="1">
            <a:spLocks/>
          </p:cNvSpPr>
          <p:nvPr/>
        </p:nvSpPr>
        <p:spPr>
          <a:xfrm>
            <a:off x="578318" y="1852897"/>
            <a:ext cx="105156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Applicable to all NYS employers.</a:t>
            </a:r>
          </a:p>
          <a:p>
            <a:pPr marL="0" indent="0">
              <a:buNone/>
            </a:pPr>
            <a:endParaRPr lang="en-US" dirty="0"/>
          </a:p>
          <a:p>
            <a:r>
              <a:rPr lang="en-US" dirty="0"/>
              <a:t>COVID designation extended to December 15</a:t>
            </a:r>
          </a:p>
          <a:p>
            <a:r>
              <a:rPr lang="en-US" dirty="0"/>
              <a:t>Written Exposure Plan</a:t>
            </a:r>
          </a:p>
          <a:p>
            <a:pPr lvl="1">
              <a:buFont typeface="Wingdings" panose="05000000000000000000" pitchFamily="2" charset="2"/>
              <a:buChar char="ü"/>
            </a:pPr>
            <a:r>
              <a:rPr lang="en-US" dirty="0"/>
              <a:t>Health Screening</a:t>
            </a:r>
          </a:p>
          <a:p>
            <a:pPr lvl="1">
              <a:buFont typeface="Wingdings" panose="05000000000000000000" pitchFamily="2" charset="2"/>
              <a:buChar char="ü"/>
            </a:pPr>
            <a:r>
              <a:rPr lang="en-US" dirty="0"/>
              <a:t>Face Coverings</a:t>
            </a:r>
          </a:p>
          <a:p>
            <a:pPr lvl="1">
              <a:buFont typeface="Wingdings" panose="05000000000000000000" pitchFamily="2" charset="2"/>
              <a:buChar char="ü"/>
            </a:pPr>
            <a:r>
              <a:rPr lang="en-US" dirty="0"/>
              <a:t>Physical Distancing</a:t>
            </a:r>
          </a:p>
          <a:p>
            <a:pPr lvl="1">
              <a:buFont typeface="Wingdings" panose="05000000000000000000" pitchFamily="2" charset="2"/>
              <a:buChar char="ü"/>
            </a:pPr>
            <a:r>
              <a:rPr lang="en-US" dirty="0"/>
              <a:t>Hand Hygiene</a:t>
            </a:r>
          </a:p>
          <a:p>
            <a:pPr lvl="1">
              <a:buFont typeface="Wingdings" panose="05000000000000000000" pitchFamily="2" charset="2"/>
              <a:buChar char="ü"/>
            </a:pPr>
            <a:r>
              <a:rPr lang="en-US" dirty="0"/>
              <a:t>Cleaning and disinfection</a:t>
            </a:r>
          </a:p>
          <a:p>
            <a:pPr lvl="1">
              <a:buFont typeface="Wingdings" panose="05000000000000000000" pitchFamily="2" charset="2"/>
              <a:buChar char="ü"/>
            </a:pPr>
            <a:r>
              <a:rPr lang="en-US" dirty="0"/>
              <a:t>PPE</a:t>
            </a:r>
          </a:p>
          <a:p>
            <a:r>
              <a:rPr lang="en-US" dirty="0"/>
              <a:t>Training</a:t>
            </a:r>
          </a:p>
        </p:txBody>
      </p:sp>
    </p:spTree>
    <p:extLst>
      <p:ext uri="{BB962C8B-B14F-4D97-AF65-F5344CB8AC3E}">
        <p14:creationId xmlns:p14="http://schemas.microsoft.com/office/powerpoint/2010/main" val="27089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40D2-FA71-4D46-9BF9-8267B2F0F29D}"/>
              </a:ext>
            </a:extLst>
          </p:cNvPr>
          <p:cNvSpPr>
            <a:spLocks noGrp="1"/>
          </p:cNvSpPr>
          <p:nvPr>
            <p:ph type="title"/>
          </p:nvPr>
        </p:nvSpPr>
        <p:spPr/>
        <p:txBody>
          <a:bodyPr/>
          <a:lstStyle/>
          <a:p>
            <a:r>
              <a:rPr lang="en-US" dirty="0"/>
              <a:t>Executive Order – Federal Contractors</a:t>
            </a:r>
          </a:p>
        </p:txBody>
      </p:sp>
      <p:sp>
        <p:nvSpPr>
          <p:cNvPr id="4" name="Content Placeholder 2">
            <a:extLst>
              <a:ext uri="{FF2B5EF4-FFF2-40B4-BE49-F238E27FC236}">
                <a16:creationId xmlns:a16="http://schemas.microsoft.com/office/drawing/2014/main" id="{46B5D4F2-8266-4757-99DA-76F2961F4579}"/>
              </a:ext>
            </a:extLst>
          </p:cNvPr>
          <p:cNvSpPr txBox="1">
            <a:spLocks/>
          </p:cNvSpPr>
          <p:nvPr/>
        </p:nvSpPr>
        <p:spPr>
          <a:xfrm>
            <a:off x="578318" y="185289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Mandates vaccine for all Cornell employees unless approved exemption</a:t>
            </a:r>
          </a:p>
          <a:p>
            <a:r>
              <a:rPr lang="en-US" dirty="0"/>
              <a:t>Masks indoors when 7-day case rate &gt;50/100,000</a:t>
            </a:r>
          </a:p>
          <a:p>
            <a:pPr lvl="1"/>
            <a:r>
              <a:rPr lang="en-US" dirty="0"/>
              <a:t>As of 11/17/21, Tompkins County rate is 168/100,000</a:t>
            </a:r>
          </a:p>
          <a:p>
            <a:r>
              <a:rPr lang="en-US" dirty="0"/>
              <a:t>Employees to be fully vaccinated or receive an exemption by January 18, 2022</a:t>
            </a:r>
          </a:p>
          <a:p>
            <a:r>
              <a:rPr lang="en-US" dirty="0"/>
              <a:t>Only impacts our contractors if they are directly tied to a covered federal contract</a:t>
            </a:r>
          </a:p>
          <a:p>
            <a:endParaRPr lang="en-US" dirty="0">
              <a:highlight>
                <a:srgbClr val="FFFF00"/>
              </a:highlight>
            </a:endParaRPr>
          </a:p>
          <a:p>
            <a:pPr marL="0" indent="0">
              <a:buNone/>
            </a:pPr>
            <a:endParaRPr lang="en-US" dirty="0">
              <a:highlight>
                <a:srgbClr val="FFFF00"/>
              </a:highlight>
            </a:endParaRPr>
          </a:p>
        </p:txBody>
      </p:sp>
    </p:spTree>
    <p:extLst>
      <p:ext uri="{BB962C8B-B14F-4D97-AF65-F5344CB8AC3E}">
        <p14:creationId xmlns:p14="http://schemas.microsoft.com/office/powerpoint/2010/main" val="307140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4694-AC58-40CC-96E4-4288F8AC35DD}"/>
              </a:ext>
            </a:extLst>
          </p:cNvPr>
          <p:cNvSpPr>
            <a:spLocks noGrp="1"/>
          </p:cNvSpPr>
          <p:nvPr>
            <p:ph type="title"/>
          </p:nvPr>
        </p:nvSpPr>
        <p:spPr/>
        <p:txBody>
          <a:bodyPr/>
          <a:lstStyle/>
          <a:p>
            <a:r>
              <a:rPr lang="en-US" dirty="0"/>
              <a:t>OSHA COVID ETS</a:t>
            </a:r>
          </a:p>
        </p:txBody>
      </p:sp>
      <p:sp>
        <p:nvSpPr>
          <p:cNvPr id="3" name="Content Placeholder 2">
            <a:extLst>
              <a:ext uri="{FF2B5EF4-FFF2-40B4-BE49-F238E27FC236}">
                <a16:creationId xmlns:a16="http://schemas.microsoft.com/office/drawing/2014/main" id="{74071DA9-0440-47CC-9328-CFB1A8D9E1C5}"/>
              </a:ext>
            </a:extLst>
          </p:cNvPr>
          <p:cNvSpPr>
            <a:spLocks noGrp="1"/>
          </p:cNvSpPr>
          <p:nvPr>
            <p:ph idx="1"/>
          </p:nvPr>
        </p:nvSpPr>
        <p:spPr/>
        <p:txBody>
          <a:bodyPr>
            <a:normAutofit fontScale="92500" lnSpcReduction="20000"/>
          </a:bodyPr>
          <a:lstStyle/>
          <a:p>
            <a:r>
              <a:rPr lang="en-US" dirty="0"/>
              <a:t>OSHA published COVID Emergency Temporary Standard on 11/5/2021</a:t>
            </a:r>
          </a:p>
          <a:p>
            <a:r>
              <a:rPr lang="en-US" dirty="0"/>
              <a:t>Employers with 100 or more employees</a:t>
            </a:r>
          </a:p>
          <a:p>
            <a:pPr lvl="1"/>
            <a:r>
              <a:rPr lang="en-US" dirty="0"/>
              <a:t>Mandates vaccination or weekly testing</a:t>
            </a:r>
          </a:p>
          <a:p>
            <a:pPr lvl="1"/>
            <a:r>
              <a:rPr lang="en-US" dirty="0"/>
              <a:t>Testing in place by January 4</a:t>
            </a:r>
          </a:p>
          <a:p>
            <a:pPr lvl="1"/>
            <a:r>
              <a:rPr lang="en-US" dirty="0"/>
              <a:t>Exempts </a:t>
            </a:r>
          </a:p>
          <a:p>
            <a:pPr lvl="2"/>
            <a:r>
              <a:rPr lang="en-US" dirty="0"/>
              <a:t>workers whose jobs do not put them into contact with coworkers or customers</a:t>
            </a:r>
          </a:p>
          <a:p>
            <a:pPr lvl="2"/>
            <a:r>
              <a:rPr lang="en-US" dirty="0"/>
              <a:t>those who work entirely outdoors</a:t>
            </a:r>
          </a:p>
          <a:p>
            <a:r>
              <a:rPr lang="en-US" b="1" dirty="0">
                <a:solidFill>
                  <a:srgbClr val="222222"/>
                </a:solidFill>
                <a:latin typeface="museo-slab"/>
              </a:rPr>
              <a:t>Legal Challenges</a:t>
            </a:r>
          </a:p>
          <a:p>
            <a:pPr lvl="1"/>
            <a:r>
              <a:rPr lang="en-US" b="1" i="0" dirty="0">
                <a:solidFill>
                  <a:srgbClr val="222222"/>
                </a:solidFill>
                <a:effectLst/>
                <a:latin typeface="museo-slab"/>
              </a:rPr>
              <a:t>Fifth circuit court temporarily blocked the rule</a:t>
            </a:r>
          </a:p>
          <a:p>
            <a:pPr lvl="1"/>
            <a:r>
              <a:rPr lang="en-US" b="1" dirty="0">
                <a:solidFill>
                  <a:srgbClr val="222222"/>
                </a:solidFill>
                <a:latin typeface="museo-slab"/>
              </a:rPr>
              <a:t>Sixth circuit court will hear challenges</a:t>
            </a:r>
            <a:endParaRPr lang="en-US" b="1" dirty="0"/>
          </a:p>
          <a:p>
            <a:endParaRPr lang="en-US" b="1" dirty="0"/>
          </a:p>
          <a:p>
            <a:pPr marL="0" indent="0">
              <a:buNone/>
            </a:pPr>
            <a:r>
              <a:rPr lang="en-US" b="1" dirty="0">
                <a:solidFill>
                  <a:srgbClr val="FF0000"/>
                </a:solidFill>
                <a:highlight>
                  <a:srgbClr val="FFFF00"/>
                </a:highlight>
              </a:rPr>
              <a:t>This ETS is on hold pending court of appeal decision</a:t>
            </a:r>
          </a:p>
          <a:p>
            <a:endParaRPr lang="en-US" b="1" dirty="0"/>
          </a:p>
          <a:p>
            <a:endParaRPr lang="en-US" dirty="0"/>
          </a:p>
        </p:txBody>
      </p:sp>
    </p:spTree>
    <p:extLst>
      <p:ext uri="{BB962C8B-B14F-4D97-AF65-F5344CB8AC3E}">
        <p14:creationId xmlns:p14="http://schemas.microsoft.com/office/powerpoint/2010/main" val="212303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7705-B621-421B-8321-AA0A02F93D53}"/>
              </a:ext>
            </a:extLst>
          </p:cNvPr>
          <p:cNvSpPr>
            <a:spLocks noGrp="1"/>
          </p:cNvSpPr>
          <p:nvPr>
            <p:ph type="title"/>
          </p:nvPr>
        </p:nvSpPr>
        <p:spPr/>
        <p:txBody>
          <a:bodyPr/>
          <a:lstStyle/>
          <a:p>
            <a:r>
              <a:rPr lang="en-US" dirty="0"/>
              <a:t>Proof of Vaccination or Negative test</a:t>
            </a:r>
          </a:p>
        </p:txBody>
      </p:sp>
      <p:sp>
        <p:nvSpPr>
          <p:cNvPr id="5" name="Rectangle 1">
            <a:extLst>
              <a:ext uri="{FF2B5EF4-FFF2-40B4-BE49-F238E27FC236}">
                <a16:creationId xmlns:a16="http://schemas.microsoft.com/office/drawing/2014/main" id="{9FEB180D-21F0-4E5E-815D-D9D16D92B306}"/>
              </a:ext>
            </a:extLst>
          </p:cNvPr>
          <p:cNvSpPr>
            <a:spLocks noChangeArrowheads="1"/>
          </p:cNvSpPr>
          <p:nvPr/>
        </p:nvSpPr>
        <p:spPr bwMode="auto">
          <a:xfrm>
            <a:off x="-11861865" y="0"/>
            <a:ext cx="31155075" cy="559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Content Placeholder 6">
            <a:extLst>
              <a:ext uri="{FF2B5EF4-FFF2-40B4-BE49-F238E27FC236}">
                <a16:creationId xmlns:a16="http://schemas.microsoft.com/office/drawing/2014/main" id="{A5E704BA-3156-45F0-B77E-6D9A3481C3A4}"/>
              </a:ext>
            </a:extLst>
          </p:cNvPr>
          <p:cNvSpPr>
            <a:spLocks noGrp="1"/>
          </p:cNvSpPr>
          <p:nvPr>
            <p:ph idx="1"/>
          </p:nvPr>
        </p:nvSpPr>
        <p:spPr/>
        <p:txBody>
          <a:bodyPr/>
          <a:lstStyle/>
          <a:p>
            <a:r>
              <a:rPr lang="en-US" dirty="0"/>
              <a:t>Invited guests</a:t>
            </a:r>
          </a:p>
          <a:p>
            <a:pPr lvl="1"/>
            <a:r>
              <a:rPr lang="en-US" dirty="0"/>
              <a:t>Job Applicants, Guest Speakers &amp; Presenters</a:t>
            </a:r>
          </a:p>
          <a:p>
            <a:r>
              <a:rPr lang="en-US" dirty="0"/>
              <a:t>Academic visitors &lt; 1 week</a:t>
            </a:r>
          </a:p>
          <a:p>
            <a:r>
              <a:rPr lang="en-US" dirty="0"/>
              <a:t>Consultants</a:t>
            </a:r>
          </a:p>
          <a:p>
            <a:pPr lvl="1"/>
            <a:r>
              <a:rPr lang="en-US" dirty="0"/>
              <a:t>Trainer</a:t>
            </a:r>
          </a:p>
          <a:p>
            <a:r>
              <a:rPr lang="en-US" dirty="0"/>
              <a:t>Non-Cornell event attendees</a:t>
            </a:r>
          </a:p>
          <a:p>
            <a:pPr lvl="1"/>
            <a:r>
              <a:rPr lang="en-US" dirty="0"/>
              <a:t>Athletics, Conferences, Programs</a:t>
            </a:r>
          </a:p>
        </p:txBody>
      </p:sp>
    </p:spTree>
    <p:extLst>
      <p:ext uri="{BB962C8B-B14F-4D97-AF65-F5344CB8AC3E}">
        <p14:creationId xmlns:p14="http://schemas.microsoft.com/office/powerpoint/2010/main" val="375734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5D278-F458-48C2-8AFE-68F1EFB48502}"/>
              </a:ext>
            </a:extLst>
          </p:cNvPr>
          <p:cNvSpPr>
            <a:spLocks noGrp="1"/>
          </p:cNvSpPr>
          <p:nvPr>
            <p:ph type="title"/>
          </p:nvPr>
        </p:nvSpPr>
        <p:spPr>
          <a:xfrm>
            <a:off x="838200" y="365125"/>
            <a:ext cx="10915650" cy="1325563"/>
          </a:xfrm>
        </p:spPr>
        <p:txBody>
          <a:bodyPr/>
          <a:lstStyle/>
          <a:p>
            <a:r>
              <a:rPr lang="en-US" dirty="0"/>
              <a:t>Proof of Vaccination or 2x Weekly Surveillance</a:t>
            </a:r>
          </a:p>
        </p:txBody>
      </p:sp>
      <p:sp>
        <p:nvSpPr>
          <p:cNvPr id="3" name="Content Placeholder 2">
            <a:extLst>
              <a:ext uri="{FF2B5EF4-FFF2-40B4-BE49-F238E27FC236}">
                <a16:creationId xmlns:a16="http://schemas.microsoft.com/office/drawing/2014/main" id="{08366EBC-DE64-4F91-87BA-B361F213A3A8}"/>
              </a:ext>
            </a:extLst>
          </p:cNvPr>
          <p:cNvSpPr>
            <a:spLocks noGrp="1"/>
          </p:cNvSpPr>
          <p:nvPr>
            <p:ph idx="1"/>
          </p:nvPr>
        </p:nvSpPr>
        <p:spPr/>
        <p:txBody>
          <a:bodyPr/>
          <a:lstStyle/>
          <a:p>
            <a:r>
              <a:rPr lang="en-US" dirty="0"/>
              <a:t>Academic visitor &gt;1 week</a:t>
            </a:r>
          </a:p>
          <a:p>
            <a:r>
              <a:rPr lang="en-US" dirty="0"/>
              <a:t>Temporary Agency Employees</a:t>
            </a:r>
          </a:p>
          <a:p>
            <a:r>
              <a:rPr lang="en-US" dirty="0"/>
              <a:t>Challenge Employees</a:t>
            </a:r>
          </a:p>
          <a:p>
            <a:r>
              <a:rPr lang="en-US" dirty="0"/>
              <a:t>Greek Housing staff</a:t>
            </a:r>
          </a:p>
          <a:p>
            <a:r>
              <a:rPr lang="en-US" dirty="0"/>
              <a:t>Live-ins</a:t>
            </a:r>
          </a:p>
        </p:txBody>
      </p:sp>
    </p:spTree>
    <p:extLst>
      <p:ext uri="{BB962C8B-B14F-4D97-AF65-F5344CB8AC3E}">
        <p14:creationId xmlns:p14="http://schemas.microsoft.com/office/powerpoint/2010/main" val="23204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BDBB4-7DD3-4D4F-9692-28F84090BEB6}"/>
              </a:ext>
            </a:extLst>
          </p:cNvPr>
          <p:cNvSpPr>
            <a:spLocks noGrp="1"/>
          </p:cNvSpPr>
          <p:nvPr>
            <p:ph type="title"/>
          </p:nvPr>
        </p:nvSpPr>
        <p:spPr/>
        <p:txBody>
          <a:bodyPr/>
          <a:lstStyle/>
          <a:p>
            <a:r>
              <a:rPr lang="en-US" dirty="0"/>
              <a:t>Contractors</a:t>
            </a:r>
          </a:p>
        </p:txBody>
      </p:sp>
      <p:sp>
        <p:nvSpPr>
          <p:cNvPr id="3" name="Content Placeholder 2">
            <a:extLst>
              <a:ext uri="{FF2B5EF4-FFF2-40B4-BE49-F238E27FC236}">
                <a16:creationId xmlns:a16="http://schemas.microsoft.com/office/drawing/2014/main" id="{EE89F82E-6C88-49E7-A144-8A2B9CF4806A}"/>
              </a:ext>
            </a:extLst>
          </p:cNvPr>
          <p:cNvSpPr>
            <a:spLocks noGrp="1"/>
          </p:cNvSpPr>
          <p:nvPr>
            <p:ph idx="1"/>
          </p:nvPr>
        </p:nvSpPr>
        <p:spPr/>
        <p:txBody>
          <a:bodyPr/>
          <a:lstStyle/>
          <a:p>
            <a:r>
              <a:rPr lang="en-US" dirty="0"/>
              <a:t>&gt;100 Employees</a:t>
            </a:r>
          </a:p>
          <a:p>
            <a:pPr lvl="1"/>
            <a:r>
              <a:rPr lang="en-US" dirty="0"/>
              <a:t>OSHA ETS will require vaccination or weekly testing</a:t>
            </a:r>
          </a:p>
          <a:p>
            <a:pPr lvl="1"/>
            <a:r>
              <a:rPr lang="en-US" dirty="0"/>
              <a:t>The Contractor is responsible for compliance</a:t>
            </a:r>
          </a:p>
          <a:p>
            <a:r>
              <a:rPr lang="en-US" dirty="0"/>
              <a:t>&lt;100 Employees</a:t>
            </a:r>
          </a:p>
          <a:p>
            <a:pPr lvl="1"/>
            <a:r>
              <a:rPr lang="en-US" dirty="0"/>
              <a:t>Contractually require Contractors in close proximity to Cornell community to abide by OSHA ETS</a:t>
            </a:r>
          </a:p>
          <a:p>
            <a:pPr lvl="1"/>
            <a:r>
              <a:rPr lang="en-US" dirty="0"/>
              <a:t>More to come once court decision is in place</a:t>
            </a:r>
          </a:p>
          <a:p>
            <a:pPr lvl="1"/>
            <a:endParaRPr lang="en-US" dirty="0"/>
          </a:p>
          <a:p>
            <a:pPr marL="457200" lvl="1" indent="0">
              <a:buNone/>
            </a:pPr>
            <a:r>
              <a:rPr lang="en-US" sz="2800" b="1" dirty="0">
                <a:solidFill>
                  <a:srgbClr val="FF0000"/>
                </a:solidFill>
              </a:rPr>
              <a:t>These requirements on hold pending circuit court</a:t>
            </a:r>
          </a:p>
        </p:txBody>
      </p:sp>
    </p:spTree>
    <p:extLst>
      <p:ext uri="{BB962C8B-B14F-4D97-AF65-F5344CB8AC3E}">
        <p14:creationId xmlns:p14="http://schemas.microsoft.com/office/powerpoint/2010/main" val="4202683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BDBB4-7DD3-4D4F-9692-28F84090BEB6}"/>
              </a:ext>
            </a:extLst>
          </p:cNvPr>
          <p:cNvSpPr>
            <a:spLocks noGrp="1"/>
          </p:cNvSpPr>
          <p:nvPr>
            <p:ph type="title"/>
          </p:nvPr>
        </p:nvSpPr>
        <p:spPr/>
        <p:txBody>
          <a:bodyPr/>
          <a:lstStyle/>
          <a:p>
            <a:r>
              <a:rPr lang="en-US" dirty="0"/>
              <a:t>Service Providers, AHJs, and Regulators</a:t>
            </a:r>
          </a:p>
        </p:txBody>
      </p:sp>
      <p:sp>
        <p:nvSpPr>
          <p:cNvPr id="3" name="Content Placeholder 2">
            <a:extLst>
              <a:ext uri="{FF2B5EF4-FFF2-40B4-BE49-F238E27FC236}">
                <a16:creationId xmlns:a16="http://schemas.microsoft.com/office/drawing/2014/main" id="{EE89F82E-6C88-49E7-A144-8A2B9CF4806A}"/>
              </a:ext>
            </a:extLst>
          </p:cNvPr>
          <p:cNvSpPr>
            <a:spLocks noGrp="1"/>
          </p:cNvSpPr>
          <p:nvPr>
            <p:ph idx="1"/>
          </p:nvPr>
        </p:nvSpPr>
        <p:spPr/>
        <p:txBody>
          <a:bodyPr/>
          <a:lstStyle/>
          <a:p>
            <a:r>
              <a:rPr lang="en-US" dirty="0"/>
              <a:t>Face coverings required indoors, no additional requirements.</a:t>
            </a:r>
          </a:p>
          <a:p>
            <a:pPr marL="0" indent="0">
              <a:buNone/>
            </a:pPr>
            <a:endParaRPr lang="en-US" dirty="0"/>
          </a:p>
          <a:p>
            <a:pPr marL="0" indent="0">
              <a:buNone/>
            </a:pPr>
            <a:r>
              <a:rPr lang="en-US" dirty="0"/>
              <a:t>Notes:</a:t>
            </a:r>
          </a:p>
          <a:p>
            <a:r>
              <a:rPr lang="en-US" dirty="0"/>
              <a:t>Service providers operating in NYS are subject to HERO Act. </a:t>
            </a:r>
          </a:p>
          <a:p>
            <a:r>
              <a:rPr lang="en-US" dirty="0"/>
              <a:t>Service providers with &gt; 100 employees will be subject to OSHA ETS</a:t>
            </a:r>
          </a:p>
          <a:p>
            <a:pPr lvl="1"/>
            <a:endParaRPr lang="en-US" dirty="0"/>
          </a:p>
        </p:txBody>
      </p:sp>
    </p:spTree>
    <p:extLst>
      <p:ext uri="{BB962C8B-B14F-4D97-AF65-F5344CB8AC3E}">
        <p14:creationId xmlns:p14="http://schemas.microsoft.com/office/powerpoint/2010/main" val="3258060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1 xmlns="39d213d4-f79c-4fbb-ae15-645e0b56d982" xsi:nil="true"/>
    <File_x0020_Status xmlns="39d213d4-f79c-4fbb-ae15-645e0b56d982">Active</File_x0020_Status>
    <Applicable_x0020_Department xmlns="39d213d4-f79c-4fbb-ae15-645e0b56d982">
      <Value>152</Value>
    </Applicable_x0020_Department>
    <Organization xmlns="3b822313-182c-4a15-92e0-9ecf626848ba"/>
    <HSEMS_x0020_Element xmlns="3b822313-182c-4a15-92e0-9ecf626848ba"/>
    <Facility xmlns="3b822313-182c-4a15-92e0-9ecf626848ba"/>
    <Program xmlns="3b822313-182c-4a15-92e0-9ecf626848ba"/>
    <End_Date xmlns="3b822313-182c-4a15-92e0-9ecf626848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raining_Document" ma:contentTypeID="0x010109001D415EFDF499AC4A9E2C2616AD69721D00B326966A352A304097CB30B3DFC77FD3" ma:contentTypeVersion="20" ma:contentTypeDescription="PowerPoint presentations used for all EH&amp;S presentations (i.e. Training, Program updates, etc.)." ma:contentTypeScope="" ma:versionID="f4ad6332508c3581328b580be871d3b5">
  <xsd:schema xmlns:xsd="http://www.w3.org/2001/XMLSchema" xmlns:xs="http://www.w3.org/2001/XMLSchema" xmlns:p="http://schemas.microsoft.com/office/2006/metadata/properties" xmlns:ns2="3b822313-182c-4a15-92e0-9ecf626848ba" xmlns:ns3="39d213d4-f79c-4fbb-ae15-645e0b56d982" targetNamespace="http://schemas.microsoft.com/office/2006/metadata/properties" ma:root="true" ma:fieldsID="84a06ee7d5f70697988ebc764c3e8aa5" ns2:_="" ns3:_="">
    <xsd:import namespace="3b822313-182c-4a15-92e0-9ecf626848ba"/>
    <xsd:import namespace="39d213d4-f79c-4fbb-ae15-645e0b56d982"/>
    <xsd:element name="properties">
      <xsd:complexType>
        <xsd:sequence>
          <xsd:element name="documentManagement">
            <xsd:complexType>
              <xsd:all>
                <xsd:element ref="ns2:Program" minOccurs="0"/>
                <xsd:element ref="ns2:Organization" minOccurs="0"/>
                <xsd:element ref="ns3:Applicable_x0020_Department" minOccurs="0"/>
                <xsd:element ref="ns2:Facility" minOccurs="0"/>
                <xsd:element ref="ns2:End_Date" minOccurs="0"/>
                <xsd:element ref="ns3:File_x0020_Status" minOccurs="0"/>
                <xsd:element ref="ns3:Notes1" minOccurs="0"/>
                <xsd:element ref="ns2:HSEMS_x0020_Ele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22313-182c-4a15-92e0-9ecf626848ba" elementFormDefault="qualified">
    <xsd:import namespace="http://schemas.microsoft.com/office/2006/documentManagement/types"/>
    <xsd:import namespace="http://schemas.microsoft.com/office/infopath/2007/PartnerControls"/>
    <xsd:element name="Program" ma:index="2" nillable="true" ma:displayName="Program" ma:description="Select the Program(s) this file is associated with. Use Ctrl to cherry-pick multiple Programs, or Shift to select a running set of Programs." ma:list="{fee3c894-2158-4e1e-94ca-821b753df957}" ma:internalName="Program0" ma:readOnly="false" ma:showField="Title" ma:web="39d213d4-f79c-4fbb-ae15-645e0b56d982" ma:requiredMultiChoice="true">
      <xsd:complexType>
        <xsd:complexContent>
          <xsd:extension base="dms:MultiChoiceLookup">
            <xsd:sequence>
              <xsd:element name="Value" type="dms:Lookup" maxOccurs="unbounded" minOccurs="0" nillable="true"/>
            </xsd:sequence>
          </xsd:extension>
        </xsd:complexContent>
      </xsd:complexType>
    </xsd:element>
    <xsd:element name="Organization" ma:index="3" nillable="true" ma:displayName="Organization" ma:description="To what Organization(s) does this file apply (e.g. who should read this file or follow the information in it)? If it applies to the entire University, select &quot;All of Cornell&quot;, and leave Department and Facility blank." ma:list="{45c4c63a-fe41-403a-9d90-f76c6b7a6043}" ma:internalName="Organization0" ma:readOnly="false" ma:showField="Title"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Facility" ma:index="5" nillable="true" ma:displayName="Facility" ma:description="To what facility(ies) does this file apply (e.g. who should read this file or follow the information in it)? If it applies to the entire University, Organization(s), or Department(s) to which this Facility belongs, leave this field blank. Look up facility codes here (use Shift+click to open it in a new window so you don't lose your metadata!): http://www.fs.cornell.edu/fs/fs_facilFind.cfm" ma:list="{2943bd01-ddf6-4cd5-9163-d02fe7144f63}" ma:internalName="Facility0" ma:readOnly="false" ma:showField="Facil_Cd"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End_Date" ma:index="6" nillable="true" ma:displayName="End_Date" ma:description="Enter if a review date, expiration date, etc. is required, e.g., for a compliance permit." ma:format="DateOnly" ma:internalName="End_Date0" ma:readOnly="false">
      <xsd:simpleType>
        <xsd:restriction base="dms:DateTime"/>
      </xsd:simpleType>
    </xsd:element>
    <xsd:element name="HSEMS_x0020_Element" ma:index="15" nillable="true" ma:displayName="HSEMS Element" ma:description="CMS Elements definitions are here (use Shift+click to open in a new window so you don't lose the metadata you have already entered): https://sharepoint.rmps.cornell.edu:8445/hse/HSE%20Documents/CMS_Elements.pdf" ma:hidden="true" ma:internalName="HSEMS_x0020_Element0" ma:readOnly="false">
      <xsd:complexType>
        <xsd:complexContent>
          <xsd:extension base="dms:MultiChoice">
            <xsd:sequence>
              <xsd:element name="Value" maxOccurs="unbounded" minOccurs="0" nillable="true">
                <xsd:simpleType>
                  <xsd:restriction base="dms:Choice">
                    <xsd:enumeration value="01 – Safety, Health and Environmental Policies"/>
                    <xsd:enumeration value="02 – Roles, Responsibilities and Accountabilities"/>
                    <xsd:enumeration value="03 – Safety, Health and Environmental Aspects and Impacts"/>
                    <xsd:enumeration value="04 – Safety, Health and Environmental Requirements"/>
                    <xsd:enumeration value="05 – Voluntary Initiatives"/>
                    <xsd:enumeration value="06 – Objectives and Targets"/>
                    <xsd:enumeration value="07 – Training, Awareness, Competence"/>
                    <xsd:enumeration value="08 – Internal and External Communication"/>
                    <xsd:enumeration value="09 – Operational Controls"/>
                    <xsd:enumeration value="10 – Documentation and Document Control"/>
                    <xsd:enumeration value="11 – Corrective and Preventative Action"/>
                    <xsd:enumeration value="12 – Emergency Preparedness and Response"/>
                    <xsd:enumeration value="13 – Monitoring and Measuring"/>
                    <xsd:enumeration value="14 – Record Control"/>
                    <xsd:enumeration value="15 – CMS Conformance Audits"/>
                    <xsd:enumeration value="16 – Continuous Improvement Review"/>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d213d4-f79c-4fbb-ae15-645e0b56d982" elementFormDefault="qualified">
    <xsd:import namespace="http://schemas.microsoft.com/office/2006/documentManagement/types"/>
    <xsd:import namespace="http://schemas.microsoft.com/office/infopath/2007/PartnerControls"/>
    <xsd:element name="Applicable_x0020_Department" ma:index="4" nillable="true" ma:displayName="Applicable Department" ma:description="To what department(s) does this file apply (e.g. who should read this file or follow the information in it)? If it applies to the entire University or Organization to which this Department belongs, leave this field blank." ma:list="{0abe07ac-1527-4e39-b85b-da6249f1c349}" ma:internalName="Applicable_x0020_Department" ma:readOnly="false" ma:showField="Title"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File_x0020_Status" ma:index="7" nillable="true" ma:displayName="File Status" ma:description="Status indicates if a file is still being used under current operational conditions, as opposed to its version (whether a document is draft or final)." ma:format="RadioButtons" ma:indexed="true" ma:internalName="File_x0020_Status" ma:readOnly="false">
      <xsd:simpleType>
        <xsd:restriction base="dms:Choice">
          <xsd:enumeration value="Active"/>
          <xsd:enumeration value="Archive"/>
        </xsd:restriction>
      </xsd:simpleType>
    </xsd:element>
    <xsd:element name="Notes1" ma:index="8" nillable="true" ma:displayName="Notes" ma:description="Enter any additional relevant information about this file that is not captured in the other metadata fields. For example, is there a key external stakeholder or owner, an Effective Date that is different than the default file upload or modification date, e.g., for a compliance permit, or sent date for a deliverable,  if the file of record exists as a hard copy (e.g. a permit) include its hard copy location, etc." ma:internalName="Notes1"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DC4B80-D8A6-4147-B569-91C3AB43D62A}">
  <ds:schemaRefs>
    <ds:schemaRef ds:uri="39d213d4-f79c-4fbb-ae15-645e0b56d982"/>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http://purl.org/dc/terms/"/>
    <ds:schemaRef ds:uri="e50141b4-8312-40d2-8667-d852bdf6075e"/>
    <ds:schemaRef ds:uri="http://schemas.openxmlformats.org/package/2006/metadata/core-properties"/>
    <ds:schemaRef ds:uri="http://purl.org/dc/elements/1.1/"/>
    <ds:schemaRef ds:uri="3b822313-182c-4a15-92e0-9ecf626848ba"/>
  </ds:schemaRefs>
</ds:datastoreItem>
</file>

<file path=customXml/itemProps2.xml><?xml version="1.0" encoding="utf-8"?>
<ds:datastoreItem xmlns:ds="http://schemas.openxmlformats.org/officeDocument/2006/customXml" ds:itemID="{E9491675-5C10-4198-940D-8337623EAF0F}">
  <ds:schemaRefs>
    <ds:schemaRef ds:uri="http://schemas.microsoft.com/sharepoint/v3/contenttype/forms"/>
  </ds:schemaRefs>
</ds:datastoreItem>
</file>

<file path=customXml/itemProps3.xml><?xml version="1.0" encoding="utf-8"?>
<ds:datastoreItem xmlns:ds="http://schemas.openxmlformats.org/officeDocument/2006/customXml" ds:itemID="{0BFF444F-DEE2-4264-8AB5-1A0E88EB35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22313-182c-4a15-92e0-9ecf626848ba"/>
    <ds:schemaRef ds:uri="39d213d4-f79c-4fbb-ae15-645e0b56d9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488</TotalTime>
  <Words>689</Words>
  <Application>Microsoft Office PowerPoint</Application>
  <PresentationFormat>Widescreen</PresentationFormat>
  <Paragraphs>95</Paragraphs>
  <Slides>13</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Calibri Light</vt:lpstr>
      <vt:lpstr>freight-sans-pro</vt:lpstr>
      <vt:lpstr>Georgia</vt:lpstr>
      <vt:lpstr>Helvetica Neue</vt:lpstr>
      <vt:lpstr>museo-slab</vt:lpstr>
      <vt:lpstr>proxima-nova</vt:lpstr>
      <vt:lpstr>Wingdings</vt:lpstr>
      <vt:lpstr>Office Theme</vt:lpstr>
      <vt:lpstr>PowerPoint Presentation</vt:lpstr>
      <vt:lpstr>COVID-19 Update </vt:lpstr>
      <vt:lpstr>NYS HERO Act</vt:lpstr>
      <vt:lpstr>Executive Order – Federal Contractors</vt:lpstr>
      <vt:lpstr>OSHA COVID ETS</vt:lpstr>
      <vt:lpstr>Proof of Vaccination or Negative test</vt:lpstr>
      <vt:lpstr>Proof of Vaccination or 2x Weekly Surveillance</vt:lpstr>
      <vt:lpstr>Contractors</vt:lpstr>
      <vt:lpstr>Service Providers, AHJs, and Regulators</vt:lpstr>
      <vt:lpstr>Facility Use Agreements</vt:lpstr>
      <vt:lpstr>Verification of Vaccine and COVID-19 Test  </vt:lpstr>
      <vt:lpstr>Question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EHS PowerPoint Template</dc:title>
  <dc:creator>Lindsay LaLonde</dc:creator>
  <cp:lastModifiedBy>Taylor Thompson</cp:lastModifiedBy>
  <cp:revision>38</cp:revision>
  <dcterms:created xsi:type="dcterms:W3CDTF">2020-07-01T14:25:03Z</dcterms:created>
  <dcterms:modified xsi:type="dcterms:W3CDTF">2021-11-18T13:13:34Z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0x010109001D415EFDF499AC4A9E2C2616AD69721D00B326966A352A304097CB30B3DFC77FD3</vt:lpwstr>
  </property>
  <property fmtid="{D5CDD505-2E9C-101B-9397-08002B2CF9AE}" pid="3" name="Management Area">
    <vt:lpwstr>All Staff Presentations</vt:lpwstr>
  </property>
  <property fmtid="{D5CDD505-2E9C-101B-9397-08002B2CF9AE}" pid="4" name="Organization">
    <vt:lpwstr>223;#</vt:lpwstr>
  </property>
  <property fmtid="{D5CDD505-2E9C-101B-9397-08002B2CF9AE}" pid="5" name="Program">
    <vt:lpwstr>58;#</vt:lpwstr>
  </property>
</Properties>
</file>