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4"/>
  </p:sldMasterIdLst>
  <p:notesMasterIdLst>
    <p:notesMasterId r:id="rId32"/>
  </p:notesMasterIdLst>
  <p:handoutMasterIdLst>
    <p:handoutMasterId r:id="rId33"/>
  </p:handoutMasterIdLst>
  <p:sldIdLst>
    <p:sldId id="256" r:id="rId5"/>
    <p:sldId id="316" r:id="rId6"/>
    <p:sldId id="360" r:id="rId7"/>
    <p:sldId id="375" r:id="rId8"/>
    <p:sldId id="376" r:id="rId9"/>
    <p:sldId id="374" r:id="rId10"/>
    <p:sldId id="329" r:id="rId11"/>
    <p:sldId id="321" r:id="rId12"/>
    <p:sldId id="304" r:id="rId13"/>
    <p:sldId id="344" r:id="rId14"/>
    <p:sldId id="372" r:id="rId15"/>
    <p:sldId id="322" r:id="rId16"/>
    <p:sldId id="323" r:id="rId17"/>
    <p:sldId id="369" r:id="rId18"/>
    <p:sldId id="362" r:id="rId19"/>
    <p:sldId id="365" r:id="rId20"/>
    <p:sldId id="363" r:id="rId21"/>
    <p:sldId id="346" r:id="rId22"/>
    <p:sldId id="324" r:id="rId23"/>
    <p:sldId id="364" r:id="rId24"/>
    <p:sldId id="373" r:id="rId25"/>
    <p:sldId id="345" r:id="rId26"/>
    <p:sldId id="366" r:id="rId27"/>
    <p:sldId id="347" r:id="rId28"/>
    <p:sldId id="368" r:id="rId29"/>
    <p:sldId id="359" r:id="rId30"/>
    <p:sldId id="315" r:id="rId3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0090"/>
    <a:srgbClr val="0000FF"/>
    <a:srgbClr val="0066FF"/>
    <a:srgbClr val="333333"/>
    <a:srgbClr val="FF3300"/>
    <a:srgbClr val="4C4C4C"/>
    <a:srgbClr val="E8E8E8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38" autoAdjust="0"/>
    <p:restoredTop sz="83333" autoAdjust="0"/>
  </p:normalViewPr>
  <p:slideViewPr>
    <p:cSldViewPr>
      <p:cViewPr varScale="1">
        <p:scale>
          <a:sx n="95" d="100"/>
          <a:sy n="95" d="100"/>
        </p:scale>
        <p:origin x="102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38145" cy="464205"/>
          </a:xfrm>
          <a:prstGeom prst="rect">
            <a:avLst/>
          </a:prstGeom>
        </p:spPr>
        <p:txBody>
          <a:bodyPr vert="horz" lIns="88126" tIns="44064" rIns="88126" bIns="4406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734" y="2"/>
            <a:ext cx="3038145" cy="464205"/>
          </a:xfrm>
          <a:prstGeom prst="rect">
            <a:avLst/>
          </a:prstGeom>
        </p:spPr>
        <p:txBody>
          <a:bodyPr vert="horz" lIns="88126" tIns="44064" rIns="88126" bIns="44064" rtlCol="0"/>
          <a:lstStyle>
            <a:lvl1pPr algn="r">
              <a:defRPr sz="1200"/>
            </a:lvl1pPr>
          </a:lstStyle>
          <a:p>
            <a:fld id="{4CD0467C-86B6-44F4-8DA7-90AB35B4E790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0660"/>
            <a:ext cx="3038145" cy="464205"/>
          </a:xfrm>
          <a:prstGeom prst="rect">
            <a:avLst/>
          </a:prstGeom>
        </p:spPr>
        <p:txBody>
          <a:bodyPr vert="horz" lIns="88126" tIns="44064" rIns="88126" bIns="4406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734" y="8830660"/>
            <a:ext cx="3038145" cy="464205"/>
          </a:xfrm>
          <a:prstGeom prst="rect">
            <a:avLst/>
          </a:prstGeom>
        </p:spPr>
        <p:txBody>
          <a:bodyPr vert="horz" lIns="88126" tIns="44064" rIns="88126" bIns="44064" rtlCol="0" anchor="b"/>
          <a:lstStyle>
            <a:lvl1pPr algn="r">
              <a:defRPr sz="1200"/>
            </a:lvl1pPr>
          </a:lstStyle>
          <a:p>
            <a:fld id="{4AEF99A4-1E20-421E-965B-C315C0B3F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11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58" tIns="46580" rIns="93158" bIns="46580" rtlCol="0"/>
          <a:lstStyle>
            <a:lvl1pPr algn="l" eaLnBrk="0" hangingPunct="0">
              <a:defRPr sz="13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58" tIns="46580" rIns="93158" bIns="46580" rtlCol="0"/>
          <a:lstStyle>
            <a:lvl1pPr algn="r" eaLnBrk="0" hangingPunct="0">
              <a:defRPr sz="13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60E846AA-8A3D-4B54-9605-B64FB5686E59}" type="datetimeFigureOut">
              <a:rPr lang="en-US"/>
              <a:pPr>
                <a:defRPr/>
              </a:pPr>
              <a:t>11/18/2021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8" tIns="46580" rIns="93158" bIns="4658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58" tIns="46580" rIns="93158" bIns="4658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58" tIns="46580" rIns="93158" bIns="46580" rtlCol="0" anchor="b"/>
          <a:lstStyle>
            <a:lvl1pPr algn="l" eaLnBrk="0" hangingPunct="0">
              <a:defRPr sz="13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58" tIns="46580" rIns="93158" bIns="46580" rtlCol="0" anchor="b"/>
          <a:lstStyle>
            <a:lvl1pPr algn="r" eaLnBrk="0" hangingPunct="0">
              <a:defRPr sz="13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15836EB8-5D83-4FF7-8A78-DCFEA7E779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4551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1327D3-5FDC-4E9A-83CC-70081B30C0A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334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Building Residents often</a:t>
            </a:r>
            <a:r>
              <a:rPr lang="en-US" baseline="0" dirty="0"/>
              <a:t> do much of their own “cleaning out” before a project or move. Much of what they do involves landfilling material.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Important that laws are followed.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F6AA7-F16E-45DD-8F32-F4C69D5B5C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00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F6AA7-F16E-45DD-8F32-F4C69D5B5C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631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F6AA7-F16E-45DD-8F32-F4C69D5B5C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6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F6AA7-F16E-45DD-8F32-F4C69D5B5C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60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F6AA7-F16E-45DD-8F32-F4C69D5B5C7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82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F6AA7-F16E-45DD-8F32-F4C69D5B5C7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95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F6AA7-F16E-45DD-8F32-F4C69D5B5C7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600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836EB8-5D83-4FF7-8A78-DCFEA7E7798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651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F6AA7-F16E-45DD-8F32-F4C69D5B5C7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86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F6AA7-F16E-45DD-8F32-F4C69D5B5C7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78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slideshow</a:t>
            </a:r>
            <a:r>
              <a:rPr lang="en-US" baseline="0" dirty="0"/>
              <a:t> is intended to highlight the common facility cleanout needs, and cover FAQ’s. </a:t>
            </a:r>
          </a:p>
          <a:p>
            <a:r>
              <a:rPr lang="en-US" baseline="0" dirty="0"/>
              <a:t>There is MORE than we are covering here</a:t>
            </a:r>
            <a:r>
              <a:rPr lang="is-IS" baseline="0" dirty="0"/>
              <a:t>… never hesitate to call or check our website!</a:t>
            </a:r>
          </a:p>
          <a:p>
            <a:r>
              <a:rPr lang="is-IS" baseline="0" dirty="0"/>
              <a:t>We are available for walkthroughs!!!!!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FA6FC-95DD-417E-B649-F419727A0BC0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4795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F6AA7-F16E-45DD-8F32-F4C69D5B5C7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258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F6AA7-F16E-45DD-8F32-F4C69D5B5C7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403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836EB8-5D83-4FF7-8A78-DCFEA7E77984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255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F6AA7-F16E-45DD-8F32-F4C69D5B5C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0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F6AA7-F16E-45DD-8F32-F4C69D5B5C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91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FA6FC-95DD-417E-B649-F419727A0BC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745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FA6FC-95DD-417E-B649-F419727A0BC0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577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Shredding</a:t>
            </a:r>
            <a:r>
              <a:rPr lang="en-US" baseline="0" dirty="0"/>
              <a:t> is not provided by R5. </a:t>
            </a:r>
          </a:p>
          <a:p>
            <a:r>
              <a:rPr lang="en-US" baseline="0" dirty="0"/>
              <a:t>University Contract is with Shred-it (Cintas)</a:t>
            </a:r>
          </a:p>
          <a:p>
            <a:r>
              <a:rPr lang="en-US" baseline="0" dirty="0"/>
              <a:t>Departments will need to set up an account if they do not have one already.</a:t>
            </a:r>
          </a:p>
          <a:p>
            <a:r>
              <a:rPr lang="en-US" baseline="0" dirty="0"/>
              <a:t>They are PCI Compliant and Shred on-site.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F6AA7-F16E-45DD-8F32-F4C69D5B5C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06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Building Residents often</a:t>
            </a:r>
            <a:r>
              <a:rPr lang="en-US" baseline="0" dirty="0"/>
              <a:t> do much of their own “cleaning out” before a project or move. Much of what they do involves single stream recycling.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F6AA7-F16E-45DD-8F32-F4C69D5B5C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57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an FYI that all recycling material</a:t>
            </a:r>
            <a:r>
              <a:rPr lang="en-US" baseline="0" dirty="0"/>
              <a:t> from Cornell is hand sorted. Ensuring materials that are not permitted in the Single Stream recycling is key. This is simply following the law.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836EB8-5D83-4FF7-8A78-DCFEA7E7798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388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1E1C1-5BA6-46E3-A35B-BAAE93B2B2AD}" type="slidenum">
              <a:rPr lang="en-US"/>
              <a:pPr>
                <a:defRPr/>
              </a:pPr>
              <a:t>‹#›</a:t>
            </a:fld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8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5FE69-BE46-44E5-B37C-D8F27DA68BBA}" type="slidenum">
              <a:rPr lang="en-US"/>
              <a:pPr>
                <a:defRPr/>
              </a:pPr>
              <a:t>‹#›</a:t>
            </a:fld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995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823F7-9724-4F07-9276-DC69B3F5D5E4}" type="slidenum">
              <a:rPr lang="en-US"/>
              <a:pPr>
                <a:defRPr/>
              </a:pPr>
              <a:t>‹#›</a:t>
            </a:fld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321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DB5E4-621B-4DD4-83F8-8DF8962AB99B}" type="slidenum">
              <a:rPr lang="en-US"/>
              <a:pPr>
                <a:defRPr/>
              </a:pPr>
              <a:t>‹#›</a:t>
            </a:fld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497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752F8-ED83-4141-92B7-B751DA0D2F2F}" type="slidenum">
              <a:rPr lang="en-US"/>
              <a:pPr>
                <a:defRPr/>
              </a:pPr>
              <a:t>‹#›</a:t>
            </a:fld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56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6B383-42B6-4709-A47C-64F8E6FD36CD}" type="slidenum">
              <a:rPr lang="en-US"/>
              <a:pPr>
                <a:defRPr/>
              </a:pPr>
              <a:t>‹#›</a:t>
            </a:fld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435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0AB08-CF96-4B4B-974B-A5D282DF26B1}" type="slidenum">
              <a:rPr lang="en-US"/>
              <a:pPr>
                <a:defRPr/>
              </a:pPr>
              <a:t>‹#›</a:t>
            </a:fld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86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31074-1A08-4DC8-A58D-DEC7F36F734F}" type="slidenum">
              <a:rPr lang="en-US"/>
              <a:pPr>
                <a:defRPr/>
              </a:pPr>
              <a:t>‹#›</a:t>
            </a:fld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935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C49D9-CF86-4151-A062-EEE526254EA8}" type="slidenum">
              <a:rPr lang="en-US"/>
              <a:pPr>
                <a:defRPr/>
              </a:pPr>
              <a:t>‹#›</a:t>
            </a:fld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503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0121E-12B0-4DE0-BB44-B10419CF4CDA}" type="slidenum">
              <a:rPr lang="en-US"/>
              <a:pPr>
                <a:defRPr/>
              </a:pPr>
              <a:t>‹#›</a:t>
            </a:fld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817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A98B1-C3C3-4940-B607-F3D3B1EACD13}" type="slidenum">
              <a:rPr lang="en-US"/>
              <a:pPr>
                <a:defRPr/>
              </a:pPr>
              <a:t>‹#›</a:t>
            </a:fld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67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AA0CDEC-720F-41D4-AB95-ADCC5C401A75}" type="slidenum">
              <a:rPr lang="en-US"/>
              <a:pPr>
                <a:defRPr/>
              </a:pPr>
              <a:t>‹#›</a:t>
            </a:fld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emf"/><Relationship Id="rId5" Type="http://schemas.openxmlformats.org/officeDocument/2006/relationships/package" Target="../embeddings/Microsoft_Word_Document.docx"/><Relationship Id="rId4" Type="http://schemas.openxmlformats.org/officeDocument/2006/relationships/image" Target="../media/image2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dwh5@cornell.edu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fa.cornell.edu/capitalassets/capital/transfer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r5.fs.cornell.edu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recycle@cornell.edu" TargetMode="External"/><Relationship Id="rId5" Type="http://schemas.openxmlformats.org/officeDocument/2006/relationships/hyperlink" Target="mailto:spring@cornell.edu" TargetMode="External"/><Relationship Id="rId4" Type="http://schemas.openxmlformats.org/officeDocument/2006/relationships/hyperlink" Target="mailto:gkw1@cornell.ed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recycle@cornell.edu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ecycle.cornell.ed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1"/>
          <p:cNvSpPr txBox="1">
            <a:spLocks/>
          </p:cNvSpPr>
          <p:nvPr/>
        </p:nvSpPr>
        <p:spPr bwMode="auto">
          <a:xfrm>
            <a:off x="1371600" y="4191000"/>
            <a:ext cx="71628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Palatino Linotype" pitchFamily="18" charset="0"/>
              </a:rPr>
              <a:t>PM Toolbox for </a:t>
            </a:r>
          </a:p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Palatino Linotype" pitchFamily="18" charset="0"/>
              </a:rPr>
              <a:t>Cornell’s Ithaca Campus</a:t>
            </a:r>
          </a:p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Palatino Linotype" pitchFamily="18" charset="0"/>
              </a:rPr>
              <a:t>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0"/>
            <a:ext cx="3276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Rigid Plastics</a:t>
            </a:r>
          </a:p>
        </p:txBody>
      </p:sp>
      <p:pic>
        <p:nvPicPr>
          <p:cNvPr id="2052" name="Picture 4" descr="https://sp.yimg.com/xj/th?id=OIP.M75352c41ac1c93ff9eaf38ddcc632b47o0&amp;pid=15.1&amp;P=0&amp;w=300&amp;h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1799313"/>
            <a:ext cx="285750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p.yimg.com/xj/th?id=OIP.M8cc65ef9362a1dc1cc7035f55f4b7a8cH0&amp;pid=15.1&amp;P=0&amp;w=300&amp;h=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79" y="3694789"/>
            <a:ext cx="2601086" cy="260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386" y="1132114"/>
            <a:ext cx="6418119" cy="8305800"/>
          </a:xfrm>
          <a:prstGeom prst="rect">
            <a:avLst/>
          </a:prstGeom>
        </p:spPr>
      </p:pic>
      <p:sp>
        <p:nvSpPr>
          <p:cNvPr id="8" name="&quot;No&quot; Symbol 7">
            <a:extLst>
              <a:ext uri="{FF2B5EF4-FFF2-40B4-BE49-F238E27FC236}">
                <a16:creationId xmlns:a16="http://schemas.microsoft.com/office/drawing/2014/main" id="{D9236376-1CD7-6F40-9A23-23B74BB96612}"/>
              </a:ext>
            </a:extLst>
          </p:cNvPr>
          <p:cNvSpPr/>
          <p:nvPr/>
        </p:nvSpPr>
        <p:spPr>
          <a:xfrm>
            <a:off x="1891393" y="759559"/>
            <a:ext cx="4724400" cy="4695675"/>
          </a:xfrm>
          <a:prstGeom prst="noSmoking">
            <a:avLst>
              <a:gd name="adj" fmla="val 327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F6CF1E-796E-9840-9131-DB99A1D1E479}"/>
              </a:ext>
            </a:extLst>
          </p:cNvPr>
          <p:cNvSpPr txBox="1"/>
          <p:nvPr/>
        </p:nvSpPr>
        <p:spPr>
          <a:xfrm>
            <a:off x="2536372" y="5544024"/>
            <a:ext cx="3434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NOW LANDFILL</a:t>
            </a:r>
          </a:p>
        </p:txBody>
      </p:sp>
    </p:spTree>
    <p:extLst>
      <p:ext uri="{BB962C8B-B14F-4D97-AF65-F5344CB8AC3E}">
        <p14:creationId xmlns:p14="http://schemas.microsoft.com/office/powerpoint/2010/main" val="3204875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696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</a:rPr>
              <a:t>Landfill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07984" y="2057400"/>
            <a:ext cx="6128031" cy="400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02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2186" y="16329"/>
            <a:ext cx="25146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800" dirty="0">
                <a:solidFill>
                  <a:schemeClr val="bg1"/>
                </a:solidFill>
                <a:effectLst/>
              </a:rPr>
              <a:t>Electronics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0" y="1371600"/>
            <a:ext cx="2457450" cy="17395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718" y="4822647"/>
            <a:ext cx="2243191" cy="1663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1843" y="3012897"/>
            <a:ext cx="1809750" cy="18097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9" y="838200"/>
            <a:ext cx="5711537" cy="73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55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0843" y="0"/>
            <a:ext cx="2340244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ffectLst/>
              </a:rPr>
              <a:t>Used Oil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2590800"/>
            <a:ext cx="3391118" cy="35324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54" y="1110343"/>
            <a:ext cx="6175446" cy="799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82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1756" y="32657"/>
            <a:ext cx="3102244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ffectLst/>
              </a:rPr>
              <a:t>Used Glycol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276600"/>
            <a:ext cx="3581400" cy="3581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1191986"/>
            <a:ext cx="7165109" cy="927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89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6912" y="-76200"/>
            <a:ext cx="5749871" cy="114300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Universal Waste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514600"/>
            <a:ext cx="2959100" cy="2731477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681227"/>
              </p:ext>
            </p:extLst>
          </p:nvPr>
        </p:nvGraphicFramePr>
        <p:xfrm>
          <a:off x="3505200" y="1143000"/>
          <a:ext cx="5749871" cy="6314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Document" r:id="rId5" imgW="6858000" imgH="7531100" progId="Word.Document.12">
                  <p:embed/>
                </p:oleObj>
              </mc:Choice>
              <mc:Fallback>
                <p:oleObj name="Document" r:id="rId5" imgW="6858000" imgH="7531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05200" y="1143000"/>
                        <a:ext cx="5749871" cy="63147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227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-10886"/>
            <a:ext cx="3902518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800" dirty="0">
                <a:solidFill>
                  <a:schemeClr val="bg1"/>
                </a:solidFill>
                <a:effectLst/>
              </a:rPr>
              <a:t>Universal Waste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124" y="3810000"/>
            <a:ext cx="2028825" cy="205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C:\Users\scb23\AppData\Local\Microsoft\Windows\Temporary Internet Files\Content.IE5\E4G8KG8D\MP900386698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0000">
            <a:off x="6004313" y="1908259"/>
            <a:ext cx="2632448" cy="187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1" y="1110343"/>
            <a:ext cx="6418119" cy="83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98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0"/>
            <a:ext cx="3810000" cy="1143000"/>
          </a:xfrm>
        </p:spPr>
        <p:txBody>
          <a:bodyPr/>
          <a:lstStyle/>
          <a:p>
            <a:pPr algn="r"/>
            <a:r>
              <a:rPr lang="en-US" sz="3600" dirty="0">
                <a:solidFill>
                  <a:schemeClr val="bg1"/>
                </a:solidFill>
              </a:rPr>
              <a:t>Universal Waste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6" y="2057400"/>
            <a:ext cx="3165764" cy="422101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76200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28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293" y="32657"/>
            <a:ext cx="8229600" cy="11430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Universal Waste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31" y="1676400"/>
            <a:ext cx="2679426" cy="2689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175657"/>
            <a:ext cx="6284375" cy="813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07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8229600" cy="114300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Refrigerant/Refrigerators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07217" y="2286000"/>
            <a:ext cx="5450417" cy="3924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685800"/>
            <a:ext cx="6629400" cy="857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43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0"/>
            <a:ext cx="8229600" cy="1143000"/>
          </a:xfrm>
        </p:spPr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9022" y="3829050"/>
            <a:ext cx="6561479" cy="26994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FFFF99"/>
              </a:solidFill>
            </a:endParaRPr>
          </a:p>
          <a:p>
            <a:pPr marL="342900" indent="-342900">
              <a:buAutoNum type="alphaLcPeriod"/>
            </a:pPr>
            <a:endParaRPr lang="en-US" dirty="0"/>
          </a:p>
          <a:p>
            <a:pPr marL="342900" indent="-342900">
              <a:buAutoNum type="alphaLcPeriod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316" y="3148523"/>
            <a:ext cx="2031084" cy="335824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77123" y="1828800"/>
            <a:ext cx="6062039" cy="478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Information Sharing</a:t>
            </a:r>
          </a:p>
          <a:p>
            <a:pPr lvl="1"/>
            <a:r>
              <a:rPr lang="en-US" sz="2000" dirty="0"/>
              <a:t>Change needed for Waste Collection During Projects? Plan with us!</a:t>
            </a:r>
          </a:p>
          <a:p>
            <a:pPr lvl="1"/>
            <a:r>
              <a:rPr lang="en-US" sz="2000" dirty="0"/>
              <a:t>Waste Metrics and Reporting</a:t>
            </a:r>
          </a:p>
          <a:p>
            <a:pPr lvl="1"/>
            <a:r>
              <a:rPr lang="en-US" sz="2000" dirty="0"/>
              <a:t>About Cornell Recycle Center</a:t>
            </a:r>
          </a:p>
          <a:p>
            <a:pPr lvl="1"/>
            <a:r>
              <a:rPr lang="en-US" sz="2000" dirty="0"/>
              <a:t>Resources for your customers as they prepare for projects</a:t>
            </a:r>
          </a:p>
          <a:p>
            <a:pPr lvl="1"/>
            <a:r>
              <a:rPr lang="en-US" sz="2000" dirty="0"/>
              <a:t>Compliance factors related to universal and non-hazardous waste</a:t>
            </a:r>
          </a:p>
          <a:p>
            <a:r>
              <a:rPr lang="en-US" sz="2400" dirty="0"/>
              <a:t>Q&amp;A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2533E4D-9CF5-2D4B-8C6F-9A50E8476E42}"/>
              </a:ext>
            </a:extLst>
          </p:cNvPr>
          <p:cNvSpPr txBox="1">
            <a:spLocks/>
          </p:cNvSpPr>
          <p:nvPr/>
        </p:nvSpPr>
        <p:spPr bwMode="auto">
          <a:xfrm rot="436456">
            <a:off x="6663209" y="2596591"/>
            <a:ext cx="2640530" cy="56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latin typeface="Bradley Hand" pitchFamily="2" charset="77"/>
                <a:cs typeface="Aharoni" panose="020F0502020204030204" pitchFamily="34" charset="0"/>
              </a:rPr>
              <a:t>LET’S TALK TRASH!</a:t>
            </a:r>
          </a:p>
        </p:txBody>
      </p:sp>
    </p:spTree>
    <p:extLst>
      <p:ext uri="{BB962C8B-B14F-4D97-AF65-F5344CB8AC3E}">
        <p14:creationId xmlns:p14="http://schemas.microsoft.com/office/powerpoint/2010/main" val="2466719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3048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Smoke Detectors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295400"/>
            <a:ext cx="5854562" cy="2254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429000"/>
            <a:ext cx="6858000" cy="887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87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293" y="32657"/>
            <a:ext cx="8229600" cy="11430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Asbestos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1524000"/>
            <a:ext cx="7239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Have something you suspect has asbestos in it?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Contact Dale W. </a:t>
            </a:r>
            <a:r>
              <a:rPr lang="en-US" dirty="0" err="1"/>
              <a:t>Houseknecht</a:t>
            </a:r>
            <a:r>
              <a:rPr lang="en-US" dirty="0"/>
              <a:t>!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Email is </a:t>
            </a:r>
            <a:r>
              <a:rPr lang="en-US" dirty="0">
                <a:hlinkClick r:id="rId3"/>
              </a:rPr>
              <a:t>dwh5@cornell.edu</a:t>
            </a:r>
            <a:endParaRPr lang="en-US" dirty="0"/>
          </a:p>
          <a:p>
            <a:pPr algn="ctr"/>
            <a:r>
              <a:rPr lang="en-US" dirty="0"/>
              <a:t>Phone is 607-</a:t>
            </a:r>
            <a:r>
              <a:rPr lang="is-IS" dirty="0"/>
              <a:t>327-1359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274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0" y="0"/>
            <a:ext cx="19812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Wood</a:t>
            </a:r>
          </a:p>
        </p:txBody>
      </p:sp>
      <p:pic>
        <p:nvPicPr>
          <p:cNvPr id="1032" name="Picture 8" descr="https://sp.yimg.com/xj/th?id=OIP.Mf7600e3ff3d0b187079d22465faed48ao0&amp;pid=15.1&amp;P=0&amp;w=300&amp;h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495800"/>
            <a:ext cx="3429001" cy="218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6683829" cy="864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15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800" y="0"/>
            <a:ext cx="2993756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effectLst/>
              </a:rPr>
              <a:t>Scrap Metal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261" y="2325391"/>
            <a:ext cx="6043478" cy="45326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838200"/>
            <a:ext cx="6771410" cy="876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-21771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C&amp;D Waste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826"/>
          <a:stretch/>
        </p:blipFill>
        <p:spPr>
          <a:xfrm>
            <a:off x="4953000" y="3133266"/>
            <a:ext cx="5307716" cy="37573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6064828" cy="78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281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066800"/>
            <a:ext cx="8229600" cy="1143000"/>
          </a:xfrm>
        </p:spPr>
        <p:txBody>
          <a:bodyPr/>
          <a:lstStyle/>
          <a:p>
            <a:r>
              <a:rPr lang="en-US" b="1" dirty="0">
                <a:effectLst/>
              </a:rPr>
              <a:t>REUSE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CATS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438400"/>
            <a:ext cx="8229600" cy="1371600"/>
          </a:xfrm>
        </p:spPr>
        <p:txBody>
          <a:bodyPr>
            <a:normAutofit/>
          </a:bodyPr>
          <a:lstStyle/>
          <a:p>
            <a:pPr marL="365760" lvl="1" indent="0" algn="ctr">
              <a:buNone/>
            </a:pPr>
            <a:r>
              <a:rPr lang="en-US" dirty="0">
                <a:latin typeface="+mj-lt"/>
              </a:rPr>
              <a:t>Capitol Asset Transfer System</a:t>
            </a:r>
          </a:p>
          <a:p>
            <a:pPr marL="365760" lvl="1" indent="0" algn="ctr">
              <a:buNone/>
            </a:pPr>
            <a:r>
              <a:rPr lang="en-US" dirty="0">
                <a:latin typeface="+mj-lt"/>
              </a:rPr>
              <a:t> </a:t>
            </a:r>
            <a:r>
              <a:rPr lang="en-US" sz="2400" dirty="0">
                <a:hlinkClick r:id="rId3"/>
              </a:rPr>
              <a:t>https://www.dfa.cornell.edu/capitalassets/capital/transfer</a:t>
            </a:r>
            <a:r>
              <a:rPr lang="en-US" sz="2400" dirty="0"/>
              <a:t> </a:t>
            </a:r>
          </a:p>
          <a:p>
            <a:pPr marL="822960" lvl="1" indent="-4572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3505200"/>
            <a:ext cx="5791200" cy="325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60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066800"/>
            <a:ext cx="8229600" cy="1143000"/>
          </a:xfrm>
        </p:spPr>
        <p:txBody>
          <a:bodyPr/>
          <a:lstStyle/>
          <a:p>
            <a:r>
              <a:rPr lang="en-US" b="1" dirty="0">
                <a:effectLst/>
              </a:rPr>
              <a:t>REUSE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STACS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229600" cy="4114800"/>
          </a:xfrm>
        </p:spPr>
        <p:txBody>
          <a:bodyPr>
            <a:normAutofit/>
          </a:bodyPr>
          <a:lstStyle/>
          <a:p>
            <a:pPr marL="365760" lvl="1" indent="0" algn="ctr">
              <a:buNone/>
            </a:pPr>
            <a:r>
              <a:rPr lang="en-US" dirty="0">
                <a:latin typeface="+mj-lt"/>
              </a:rPr>
              <a:t>System for Trade and Auction of Cornell Surplus</a:t>
            </a:r>
          </a:p>
          <a:p>
            <a:pPr marL="365760" lvl="1" indent="0" algn="ctr">
              <a:buNone/>
            </a:pPr>
            <a:r>
              <a:rPr lang="en-US" dirty="0">
                <a:latin typeface="+mj-lt"/>
              </a:rPr>
              <a:t>(NOT Capital Assets)</a:t>
            </a:r>
          </a:p>
          <a:p>
            <a:pPr marL="365760" lvl="1" indent="0" algn="ctr">
              <a:buNone/>
            </a:pPr>
            <a:endParaRPr lang="en-US" dirty="0">
              <a:latin typeface="+mj-lt"/>
            </a:endParaRPr>
          </a:p>
          <a:p>
            <a:pPr marL="82296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Internal Reallocation</a:t>
            </a:r>
          </a:p>
          <a:p>
            <a:pPr marL="82296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Donation to Not for Profit                     Organizations</a:t>
            </a:r>
          </a:p>
          <a:p>
            <a:pPr marL="82296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Public Auction</a:t>
            </a:r>
          </a:p>
          <a:p>
            <a:pPr marL="822960" lvl="1" indent="-45720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http://r5.fs.cornell.edu</a:t>
            </a:r>
            <a:endParaRPr lang="en-US" dirty="0"/>
          </a:p>
          <a:p>
            <a:pPr marL="822960" lvl="1" indent="-4572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</p:txBody>
      </p:sp>
      <p:pic>
        <p:nvPicPr>
          <p:cNvPr id="10242" name="Picture 2" descr="http://assets.inhabitat.com/wp-content/blogs.dir/1/files/2013/02/chairs-for-abu-dhabi-Tadashi-Kawamata-537x40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4" t="3960" b="10891"/>
          <a:stretch/>
        </p:blipFill>
        <p:spPr bwMode="auto">
          <a:xfrm>
            <a:off x="5562600" y="3200400"/>
            <a:ext cx="345186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1900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762000"/>
            <a:ext cx="7986452" cy="14753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6012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Chris Mott, R5 Operations Manager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ctm65@cornell.edu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Spring Buck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spring@cornell.edu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R5 Operations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hlinkClick r:id="rId6"/>
              </a:rPr>
              <a:t>recycle@cornell.edu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254-1666 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www.recycle.cornell.edu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220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382" y="1309598"/>
            <a:ext cx="8229600" cy="1143000"/>
          </a:xfrm>
        </p:spPr>
        <p:txBody>
          <a:bodyPr/>
          <a:lstStyle/>
          <a:p>
            <a:r>
              <a:rPr lang="en-US" dirty="0"/>
              <a:t>Waste Collection Planning </a:t>
            </a:r>
            <a:br>
              <a:rPr lang="en-US" dirty="0"/>
            </a:br>
            <a:r>
              <a:rPr lang="en-US" dirty="0"/>
              <a:t>During Projects </a:t>
            </a:r>
            <a:br>
              <a:rPr lang="en-US" dirty="0"/>
            </a:br>
            <a:endParaRPr lang="en-US" sz="200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946" y="2568307"/>
            <a:ext cx="8264471" cy="3844876"/>
          </a:xfrm>
        </p:spPr>
        <p:txBody>
          <a:bodyPr>
            <a:normAutofit fontScale="92500"/>
          </a:bodyPr>
          <a:lstStyle/>
          <a:p>
            <a:pPr marL="82296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R5 Operations is responsible for Waste Vendor Management </a:t>
            </a:r>
            <a:r>
              <a:rPr lang="en-US" dirty="0"/>
              <a:t>(except for resident halls and dining).</a:t>
            </a:r>
          </a:p>
          <a:p>
            <a:pPr marL="822960" lvl="1" indent="-457200">
              <a:buFont typeface="Arial" panose="020B0604020202020204" pitchFamily="34" charset="0"/>
              <a:buChar char="•"/>
            </a:pPr>
            <a:r>
              <a:rPr lang="en-US" dirty="0"/>
              <a:t>R5 will work with Project Managers to coordinate  needed waste collection location changes, changes to collection schedules, etc.  </a:t>
            </a:r>
          </a:p>
          <a:p>
            <a:pPr marL="1223010" lvl="2" indent="-457200">
              <a:buFont typeface="Arial" panose="020B0604020202020204" pitchFamily="34" charset="0"/>
              <a:buChar char="•"/>
            </a:pPr>
            <a:r>
              <a:rPr lang="en-US" dirty="0"/>
              <a:t>Will coordinate with Building Care, EHS, and vendors as needed.</a:t>
            </a:r>
          </a:p>
          <a:p>
            <a:pPr marL="1223010" lvl="2" indent="-457200">
              <a:buFont typeface="Arial" panose="020B0604020202020204" pitchFamily="34" charset="0"/>
              <a:buChar char="•"/>
            </a:pPr>
            <a:r>
              <a:rPr lang="en-US" dirty="0"/>
              <a:t>Some changes take time to implement – advance notice needed.</a:t>
            </a:r>
          </a:p>
          <a:p>
            <a:pPr marL="1223010" lvl="2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822960" lvl="1" indent="-4572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7325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329" y="1201559"/>
            <a:ext cx="8229600" cy="1143000"/>
          </a:xfrm>
        </p:spPr>
        <p:txBody>
          <a:bodyPr/>
          <a:lstStyle/>
          <a:p>
            <a:r>
              <a:rPr lang="en-US" dirty="0"/>
              <a:t>Waste Metrics </a:t>
            </a:r>
            <a:br>
              <a:rPr lang="en-US" dirty="0"/>
            </a:br>
            <a:r>
              <a:rPr lang="en-US" dirty="0"/>
              <a:t>and Reporting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329" y="2560636"/>
            <a:ext cx="8264471" cy="4068763"/>
          </a:xfrm>
        </p:spPr>
        <p:txBody>
          <a:bodyPr>
            <a:normAutofit/>
          </a:bodyPr>
          <a:lstStyle/>
          <a:p>
            <a:pPr marL="82296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R5 Operations is responsible to report on Waste metrics for Ithaca campus (State, Federal, County, and inter-collegiate reporting requirements.</a:t>
            </a:r>
          </a:p>
        </p:txBody>
      </p:sp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C396E5EF-6CC8-044B-A4B6-71135941B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114799"/>
            <a:ext cx="37719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19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961" y="838200"/>
            <a:ext cx="8229600" cy="1143000"/>
          </a:xfrm>
        </p:spPr>
        <p:txBody>
          <a:bodyPr/>
          <a:lstStyle/>
          <a:p>
            <a:r>
              <a:rPr lang="en-US" dirty="0"/>
              <a:t>Cornell Recycle Center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9022" y="3829050"/>
            <a:ext cx="6561479" cy="26994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FFFF99"/>
              </a:solidFill>
            </a:endParaRPr>
          </a:p>
          <a:p>
            <a:pPr marL="342900" indent="-342900">
              <a:buAutoNum type="alphaLcPeriod"/>
            </a:pPr>
            <a:endParaRPr lang="en-US" dirty="0"/>
          </a:p>
          <a:p>
            <a:pPr marL="342900" indent="-342900">
              <a:buAutoNum type="alphaLcPeriod"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3F47CF-24EA-EF42-90F0-EFE54A7E20CF}"/>
              </a:ext>
            </a:extLst>
          </p:cNvPr>
          <p:cNvSpPr txBox="1">
            <a:spLocks/>
          </p:cNvSpPr>
          <p:nvPr/>
        </p:nvSpPr>
        <p:spPr bwMode="auto">
          <a:xfrm>
            <a:off x="464568" y="1843950"/>
            <a:ext cx="8264471" cy="485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R5 Operations</a:t>
            </a:r>
          </a:p>
          <a:p>
            <a:pPr marL="365760" lvl="1" indent="0">
              <a:buNone/>
            </a:pPr>
            <a:endParaRPr lang="en-US" sz="1200" dirty="0"/>
          </a:p>
          <a:p>
            <a:pPr marL="82296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Is waste transfer center for Ithaca campus</a:t>
            </a:r>
          </a:p>
          <a:p>
            <a:pPr marL="82296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Location: 251 Solidago Road</a:t>
            </a:r>
          </a:p>
          <a:p>
            <a:pPr marL="82296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Open 7:30 AM to 4:00 PM, Monday through Friday</a:t>
            </a:r>
          </a:p>
          <a:p>
            <a:pPr marL="82296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Capacity is limited; not designed for large volume per day</a:t>
            </a:r>
          </a:p>
          <a:p>
            <a:pPr marL="822960" lvl="1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65760" lvl="1" indent="0" algn="ctr">
              <a:buNone/>
            </a:pPr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Have LOTS of STUFF? Have Universal Waste?</a:t>
            </a:r>
          </a:p>
          <a:p>
            <a:pPr marL="365760" lvl="1" indent="0" algn="ctr">
              <a:buNone/>
            </a:pPr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Contact us in advance!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recycle@cornell.edu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254-1666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www.recycle.cornell.edu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  <a:p>
            <a:pPr marL="365760" lvl="1" indent="0" algn="ctr">
              <a:buNone/>
            </a:pPr>
            <a:endParaRPr lang="en-US" sz="26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22960" lvl="1" indent="-4572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822960" lvl="1" indent="-4572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822960" lvl="1" indent="-4572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5777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961" y="1171575"/>
            <a:ext cx="8229600" cy="1143000"/>
          </a:xfrm>
        </p:spPr>
        <p:txBody>
          <a:bodyPr/>
          <a:lstStyle/>
          <a:p>
            <a:r>
              <a:rPr lang="en-US" dirty="0"/>
              <a:t>Building Cleanout Resources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9022" y="3829050"/>
            <a:ext cx="6561479" cy="26994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FFFF99"/>
              </a:solidFill>
            </a:endParaRPr>
          </a:p>
          <a:p>
            <a:pPr marL="342900" indent="-342900">
              <a:buAutoNum type="alphaLcPeriod"/>
            </a:pPr>
            <a:endParaRPr lang="en-US" dirty="0"/>
          </a:p>
          <a:p>
            <a:pPr marL="342900" indent="-342900">
              <a:buAutoNum type="alphaLcPeriod"/>
            </a:pPr>
            <a:endParaRPr lang="en-US" dirty="0"/>
          </a:p>
        </p:txBody>
      </p:sp>
      <p:pic>
        <p:nvPicPr>
          <p:cNvPr id="11" name="Picture 10" descr="A picture containing indoor, room, furniture&#10;&#10;Description automatically generated">
            <a:extLst>
              <a:ext uri="{FF2B5EF4-FFF2-40B4-BE49-F238E27FC236}">
                <a16:creationId xmlns:a16="http://schemas.microsoft.com/office/drawing/2014/main" id="{62686CB6-F88A-DE45-A3A9-B71AA55E2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09800"/>
            <a:ext cx="5022850" cy="367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02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696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</a:rPr>
              <a:t>Document Shredding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114" y="2362200"/>
            <a:ext cx="5707772" cy="421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94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2296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effectLst/>
              </a:rPr>
              <a:t> Single Stream Recycling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708" y="1828800"/>
            <a:ext cx="3744184" cy="2522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176" y="4572000"/>
            <a:ext cx="4599247" cy="2037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1229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067744"/>
            <a:ext cx="8827773" cy="16826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621" y="2514600"/>
            <a:ext cx="6096528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92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F08EEEA9830E4CAF74C5C42A5437D9" ma:contentTypeVersion="0" ma:contentTypeDescription="Create a new document." ma:contentTypeScope="" ma:versionID="ab2368980ca2025d2cd2fb4db34e594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967b7be50301903c78f9c39c6fd9af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D62409-11E5-412E-8589-F5B62B5222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AD90991-CEC1-4ED3-AB02-E18F0C2AB46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5D131BD-C9E0-4C91-BD5E-7571CF1F29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4053</TotalTime>
  <Words>571</Words>
  <Application>Microsoft Office PowerPoint</Application>
  <PresentationFormat>On-screen Show (4:3)</PresentationFormat>
  <Paragraphs>120</Paragraphs>
  <Slides>27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Bradley Hand</vt:lpstr>
      <vt:lpstr>Calibri</vt:lpstr>
      <vt:lpstr>Palatino Linotype</vt:lpstr>
      <vt:lpstr>Times</vt:lpstr>
      <vt:lpstr>Office Theme</vt:lpstr>
      <vt:lpstr>Document</vt:lpstr>
      <vt:lpstr>PowerPoint Presentation</vt:lpstr>
      <vt:lpstr>GOALS</vt:lpstr>
      <vt:lpstr>Waste Collection Planning  During Projects  </vt:lpstr>
      <vt:lpstr>Waste Metrics  and Reporting</vt:lpstr>
      <vt:lpstr>Cornell Recycle Center</vt:lpstr>
      <vt:lpstr>Building Cleanout Resources </vt:lpstr>
      <vt:lpstr>Document Shredding</vt:lpstr>
      <vt:lpstr> Single Stream Recycling</vt:lpstr>
      <vt:lpstr>PowerPoint Presentation</vt:lpstr>
      <vt:lpstr>Rigid Plastics</vt:lpstr>
      <vt:lpstr>Landfill</vt:lpstr>
      <vt:lpstr>Electronics</vt:lpstr>
      <vt:lpstr>Used Oil</vt:lpstr>
      <vt:lpstr>Used Glycol</vt:lpstr>
      <vt:lpstr>Universal Waste  </vt:lpstr>
      <vt:lpstr>Universal Waste</vt:lpstr>
      <vt:lpstr>Universal Waste </vt:lpstr>
      <vt:lpstr>Universal Waste</vt:lpstr>
      <vt:lpstr>Refrigerant/Refrigerators</vt:lpstr>
      <vt:lpstr>Smoke Detectors </vt:lpstr>
      <vt:lpstr>Asbestos</vt:lpstr>
      <vt:lpstr>Wood</vt:lpstr>
      <vt:lpstr>Scrap Metal</vt:lpstr>
      <vt:lpstr>C&amp;D Waste</vt:lpstr>
      <vt:lpstr>REUSE CATS</vt:lpstr>
      <vt:lpstr>REUSE STACS</vt:lpstr>
      <vt:lpstr>PowerPoint Presentation</vt:lpstr>
    </vt:vector>
  </TitlesOfParts>
  <Company>WPG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Martha Fitzgerald</dc:creator>
  <cp:lastModifiedBy>Taylor Thompson</cp:lastModifiedBy>
  <cp:revision>433</cp:revision>
  <cp:lastPrinted>2013-07-25T13:59:28Z</cp:lastPrinted>
  <dcterms:created xsi:type="dcterms:W3CDTF">2004-11-04T17:47:41Z</dcterms:created>
  <dcterms:modified xsi:type="dcterms:W3CDTF">2021-11-18T13:13:04Z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0x010100CFF08EEEA9830E4CAF74C5C42A5437D9</vt:lpwstr>
  </property>
  <property fmtid="{D5CDD505-2E9C-101B-9397-08002B2CF9AE}" pid="3" name="Order">
    <vt:r8>100</vt:r8>
  </property>
  <property fmtid="{D5CDD505-2E9C-101B-9397-08002B2CF9AE}" pid="4" name="TemplateUrl">
    <vt:lpwstr/>
  </property>
  <property fmtid="{D5CDD505-2E9C-101B-9397-08002B2CF9AE}" pid="5" name="ComplianceAssetId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