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9" r:id="rId2"/>
    <p:sldId id="547" r:id="rId3"/>
    <p:sldId id="556" r:id="rId4"/>
    <p:sldId id="554" r:id="rId5"/>
    <p:sldId id="553" r:id="rId6"/>
    <p:sldId id="545" r:id="rId7"/>
    <p:sldId id="542" r:id="rId8"/>
    <p:sldId id="550" r:id="rId9"/>
    <p:sldId id="543" r:id="rId10"/>
    <p:sldId id="544" r:id="rId11"/>
    <p:sldId id="552" r:id="rId12"/>
    <p:sldId id="555" r:id="rId13"/>
    <p:sldId id="55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CF7E6-5AEB-4EB2-AEB7-DEABAC729F1C}">
          <p14:sldIdLst>
            <p14:sldId id="369"/>
            <p14:sldId id="547"/>
            <p14:sldId id="556"/>
            <p14:sldId id="554"/>
            <p14:sldId id="553"/>
            <p14:sldId id="545"/>
            <p14:sldId id="542"/>
            <p14:sldId id="550"/>
            <p14:sldId id="543"/>
          </p14:sldIdLst>
        </p14:section>
        <p14:section name="Untitled Section" id="{68BB772E-E4CE-4CBF-9F87-5D13A2896837}">
          <p14:sldIdLst>
            <p14:sldId id="544"/>
            <p14:sldId id="552"/>
            <p14:sldId id="555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FF9966"/>
    <a:srgbClr val="FFCCFF"/>
    <a:srgbClr val="CCFFFF"/>
    <a:srgbClr val="FF99FF"/>
    <a:srgbClr val="99FF66"/>
    <a:srgbClr val="66CCFF"/>
    <a:srgbClr val="3399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263" autoAdjust="0"/>
  </p:normalViewPr>
  <p:slideViewPr>
    <p:cSldViewPr>
      <p:cViewPr varScale="1">
        <p:scale>
          <a:sx n="87" d="100"/>
          <a:sy n="87" d="100"/>
        </p:scale>
        <p:origin x="12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1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200"/>
            </a:lvl1pPr>
          </a:lstStyle>
          <a:p>
            <a:fld id="{9E7F04EB-398C-40BE-B34D-5FD2535CE387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8"/>
            <a:ext cx="3038371" cy="46418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200"/>
            </a:lvl1pPr>
          </a:lstStyle>
          <a:p>
            <a:fld id="{14B0A1E0-4363-4509-A8E8-4165E0DF9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0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r">
              <a:defRPr sz="1200"/>
            </a:lvl1pPr>
          </a:lstStyle>
          <a:p>
            <a:fld id="{24EF396B-4256-4052-984E-F0E4E62A1B38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4" rIns="93146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1"/>
          </a:xfrm>
          <a:prstGeom prst="rect">
            <a:avLst/>
          </a:prstGeom>
        </p:spPr>
        <p:txBody>
          <a:bodyPr vert="horz" lIns="93146" tIns="46574" rIns="93146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1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r">
              <a:defRPr sz="1200"/>
            </a:lvl1pPr>
          </a:lstStyle>
          <a:p>
            <a:fld id="{109E8C53-1E97-4AB0-9465-4ED29BDD9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3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3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1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4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E8C53-1E97-4AB0-9465-4ED29BDD9D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11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59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0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7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4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18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ey38@cornell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Authority Having Jurisdiction</a:t>
            </a:r>
          </a:p>
          <a:p>
            <a:r>
              <a:rPr lang="en-US" sz="3800" u="sng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is it and why are they bothering me?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Facilities Engineering</a:t>
            </a:r>
          </a:p>
          <a:p>
            <a:r>
              <a:rPr lang="en-US" sz="2200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Ithaca, NY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32F02-7EAE-4733-A5D3-796C974AA734}"/>
              </a:ext>
            </a:extLst>
          </p:cNvPr>
          <p:cNvSpPr/>
          <p:nvPr/>
        </p:nvSpPr>
        <p:spPr>
          <a:xfrm>
            <a:off x="647699" y="2726143"/>
            <a:ext cx="8248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Other Responsible Parties in the Town of Ithaca</a:t>
            </a:r>
            <a:endParaRPr lang="en-US" sz="2800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51F26-6F1E-4918-B0FA-E2B3455FD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310" y="1246608"/>
            <a:ext cx="7869382" cy="1529674"/>
          </a:xfrm>
        </p:spPr>
        <p:txBody>
          <a:bodyPr>
            <a:normAutofit/>
          </a:bodyPr>
          <a:lstStyle/>
          <a:p>
            <a:r>
              <a:rPr lang="en-US" sz="2400" dirty="0"/>
              <a:t>Historic Preservation – Bryan McCracken, Planning Dept.</a:t>
            </a:r>
          </a:p>
          <a:p>
            <a:r>
              <a:rPr lang="en-US" sz="2400" dirty="0"/>
              <a:t>Site Plan Review – Lisa Nicholas, Planning Dept.</a:t>
            </a:r>
          </a:p>
          <a:p>
            <a:r>
              <a:rPr lang="en-US" sz="2400" dirty="0"/>
              <a:t>Zoning – Megan Wilson, Planning Dept.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E7E590-01A5-4960-857F-C423D4A6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538446"/>
            <a:ext cx="8167256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Other Responsible Parties in the City of Ithaca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D0F7D-1B20-490F-A7C2-AA329C589B01}"/>
              </a:ext>
            </a:extLst>
          </p:cNvPr>
          <p:cNvSpPr txBox="1"/>
          <p:nvPr/>
        </p:nvSpPr>
        <p:spPr>
          <a:xfrm>
            <a:off x="647699" y="3263218"/>
            <a:ext cx="748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Exterior Plumbing Permits – Dan Thaete, Town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and Sewer – Dan Thaete, Town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Site Plan Review – Sue Ritter, Planning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248D0-E64D-4D15-BE13-281C7DF20C19}"/>
              </a:ext>
            </a:extLst>
          </p:cNvPr>
          <p:cNvSpPr txBox="1"/>
          <p:nvPr/>
        </p:nvSpPr>
        <p:spPr>
          <a:xfrm flipH="1">
            <a:off x="654626" y="4585005"/>
            <a:ext cx="74814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Other Responsible Parties - Cornell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9D818-7915-42B8-B08C-D5B49BFBE66E}"/>
              </a:ext>
            </a:extLst>
          </p:cNvPr>
          <p:cNvSpPr txBox="1"/>
          <p:nvPr/>
        </p:nvSpPr>
        <p:spPr>
          <a:xfrm>
            <a:off x="661553" y="5169780"/>
            <a:ext cx="795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Andrea Haenlin-Mott – 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Ron Flynn – University Fire Marshall</a:t>
            </a:r>
          </a:p>
        </p:txBody>
      </p:sp>
    </p:spTree>
    <p:extLst>
      <p:ext uri="{BB962C8B-B14F-4D97-AF65-F5344CB8AC3E}">
        <p14:creationId xmlns:p14="http://schemas.microsoft.com/office/powerpoint/2010/main" val="22138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F48C0-9308-4B74-9F87-26763EE5A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282" y="2935932"/>
            <a:ext cx="7094712" cy="3352800"/>
          </a:xfrm>
        </p:spPr>
        <p:txBody>
          <a:bodyPr>
            <a:normAutofit/>
          </a:bodyPr>
          <a:lstStyle/>
          <a:p>
            <a:r>
              <a:rPr lang="en-US" sz="2800" dirty="0"/>
              <a:t>Town of Dryden</a:t>
            </a:r>
          </a:p>
          <a:p>
            <a:pPr lvl="1"/>
            <a:r>
              <a:rPr lang="en-US" sz="2400" dirty="0"/>
              <a:t>David Sprout</a:t>
            </a:r>
          </a:p>
          <a:p>
            <a:pPr lvl="1"/>
            <a:endParaRPr lang="en-US" sz="800" dirty="0"/>
          </a:p>
          <a:p>
            <a:pPr marL="400050"/>
            <a:r>
              <a:rPr lang="en-US" sz="2800" dirty="0"/>
              <a:t>Village of Cayuga Heights</a:t>
            </a:r>
          </a:p>
          <a:p>
            <a:pPr marL="800100" lvl="1"/>
            <a:r>
              <a:rPr lang="en-US" sz="2400" dirty="0"/>
              <a:t>Brent Cross</a:t>
            </a:r>
          </a:p>
          <a:p>
            <a:pPr marL="800100" lvl="1"/>
            <a:endParaRPr lang="en-US" sz="800" dirty="0"/>
          </a:p>
          <a:p>
            <a:pPr marL="400050"/>
            <a:r>
              <a:rPr lang="en-US" sz="2800" dirty="0"/>
              <a:t>Town of Lansing</a:t>
            </a:r>
          </a:p>
          <a:p>
            <a:pPr marL="800100" lvl="1"/>
            <a:r>
              <a:rPr lang="en-US" sz="2400" dirty="0"/>
              <a:t>Scott Russell</a:t>
            </a:r>
          </a:p>
          <a:p>
            <a:pPr marL="800100" lvl="1"/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53902-2F3D-48C0-AD45-D2E4711E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2" y="2129188"/>
            <a:ext cx="6705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Other AHJs for Uniform Code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CB05A-022A-4874-B308-2BF60A0BA9BB}"/>
              </a:ext>
            </a:extLst>
          </p:cNvPr>
          <p:cNvSpPr txBox="1"/>
          <p:nvPr/>
        </p:nvSpPr>
        <p:spPr>
          <a:xfrm>
            <a:off x="838200" y="533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Tompkins County Health Department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A352E-D6B7-48CB-B1AD-B5EEC19E602D}"/>
              </a:ext>
            </a:extLst>
          </p:cNvPr>
          <p:cNvSpPr txBox="1"/>
          <p:nvPr/>
        </p:nvSpPr>
        <p:spPr>
          <a:xfrm>
            <a:off x="837282" y="1219200"/>
            <a:ext cx="709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RPZ backflow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Commercial kitchen approval</a:t>
            </a:r>
          </a:p>
        </p:txBody>
      </p:sp>
    </p:spTree>
    <p:extLst>
      <p:ext uri="{BB962C8B-B14F-4D97-AF65-F5344CB8AC3E}">
        <p14:creationId xmlns:p14="http://schemas.microsoft.com/office/powerpoint/2010/main" val="25655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F48C0-9308-4B74-9F87-26763EE5A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584" y="1219200"/>
            <a:ext cx="8307016" cy="5867400"/>
          </a:xfrm>
        </p:spPr>
        <p:txBody>
          <a:bodyPr>
            <a:normAutofit/>
          </a:bodyPr>
          <a:lstStyle/>
          <a:p>
            <a:r>
              <a:rPr lang="en-US" sz="2800" dirty="0"/>
              <a:t>That’s me – Mike Niechwiadowicz</a:t>
            </a:r>
          </a:p>
          <a:p>
            <a:pPr lvl="1"/>
            <a:r>
              <a:rPr lang="en-US" sz="2400" dirty="0"/>
              <a:t>Commonly known as Mike N</a:t>
            </a:r>
          </a:p>
          <a:p>
            <a:pPr lvl="1"/>
            <a:r>
              <a:rPr lang="en-US" sz="2400" dirty="0"/>
              <a:t>No longer AHJ for anything</a:t>
            </a:r>
          </a:p>
          <a:p>
            <a:pPr lvl="1"/>
            <a:r>
              <a:rPr lang="en-US" sz="2400" dirty="0"/>
              <a:t>Code advisor for Cornell projects</a:t>
            </a:r>
          </a:p>
          <a:p>
            <a:pPr lvl="1"/>
            <a:r>
              <a:rPr lang="en-US" sz="2400" dirty="0"/>
              <a:t>Consultant on code questions</a:t>
            </a:r>
          </a:p>
          <a:p>
            <a:pPr lvl="1"/>
            <a:r>
              <a:rPr lang="en-US" sz="2400" dirty="0"/>
              <a:t>Liaison with the City Building Division and the Town Codes Division</a:t>
            </a:r>
          </a:p>
          <a:p>
            <a:pPr lvl="2"/>
            <a:r>
              <a:rPr lang="en-US" dirty="0"/>
              <a:t>Conducts weekly meetings with the City Building Division</a:t>
            </a:r>
          </a:p>
          <a:p>
            <a:pPr lvl="2"/>
            <a:r>
              <a:rPr lang="en-US" dirty="0"/>
              <a:t>Conducts monthly meetings with the Town Codes Division Mark Stonier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53902-2F3D-48C0-AD45-D2E4711E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84" y="228600"/>
            <a:ext cx="867765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Building Code Program Manager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5" y="1905000"/>
            <a:ext cx="8629649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Simply put – it is the person or people that have the authority to tell you what to do regarding your project as defined by law.</a:t>
            </a:r>
          </a:p>
          <a:p>
            <a:r>
              <a:rPr lang="en-US" dirty="0"/>
              <a:t>Building Code definition:</a:t>
            </a:r>
          </a:p>
          <a:p>
            <a:pPr lvl="1"/>
            <a:r>
              <a:rPr lang="en-US" dirty="0"/>
              <a:t>The governmental unit or agency responsible for administration of the Uniform Code.</a:t>
            </a:r>
          </a:p>
          <a:p>
            <a:r>
              <a:rPr lang="en-US" dirty="0"/>
              <a:t>The Building Code definition is only concerned with Uniform Code.  </a:t>
            </a:r>
          </a:p>
          <a:p>
            <a:pPr lvl="1"/>
            <a:r>
              <a:rPr lang="en-US" dirty="0"/>
              <a:t>It is more complicated than that.  There is more to the world than just Uniform Code.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620000" cy="990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is “the Authority Having Jurisdiction” (AHJ)?</a:t>
            </a:r>
          </a:p>
        </p:txBody>
      </p:sp>
    </p:spTree>
    <p:extLst>
      <p:ext uri="{BB962C8B-B14F-4D97-AF65-F5344CB8AC3E}">
        <p14:creationId xmlns:p14="http://schemas.microsoft.com/office/powerpoint/2010/main" val="2895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136" y="1600200"/>
            <a:ext cx="7931727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NYCRR Part 1203 is the NYS law with the requirements for a municipality’s code enforcement program.</a:t>
            </a:r>
          </a:p>
          <a:p>
            <a:r>
              <a:rPr lang="en-US" dirty="0"/>
              <a:t>Per Part 1203, a municipality must pass local laws that define who is the AHJ and provide for the required components of a code enforcement program.</a:t>
            </a:r>
          </a:p>
          <a:p>
            <a:r>
              <a:rPr lang="en-US" dirty="0"/>
              <a:t>This is different for each municipality.</a:t>
            </a:r>
          </a:p>
          <a:p>
            <a:r>
              <a:rPr lang="en-US" dirty="0"/>
              <a:t>NYCRR Part 1204 is the NYS law with the requirements for a State run code enforcement program.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1" y="685800"/>
            <a:ext cx="8277606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Where does the authority come from?</a:t>
            </a:r>
          </a:p>
        </p:txBody>
      </p:sp>
    </p:spTree>
    <p:extLst>
      <p:ext uri="{BB962C8B-B14F-4D97-AF65-F5344CB8AC3E}">
        <p14:creationId xmlns:p14="http://schemas.microsoft.com/office/powerpoint/2010/main" val="19745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862964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Building Division is the AHJ for all the NYS Uniform Codes including NYS Fire Code.</a:t>
            </a:r>
          </a:p>
          <a:p>
            <a:pPr lvl="1"/>
            <a:r>
              <a:rPr lang="en-US" dirty="0"/>
              <a:t>Mike Aiken is the City Code Official assigned to Cornell.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Division is the AHJ for existing residential buildings.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Building Division issues Building Permits and Certificates of Occupancy.</a:t>
            </a:r>
          </a:p>
          <a:p>
            <a:r>
              <a:rPr lang="en-US" dirty="0"/>
              <a:t>Ithaca Fire Department is also AHJ for NYS Fire Code based on local law.</a:t>
            </a:r>
          </a:p>
          <a:p>
            <a:pPr lvl="1"/>
            <a:r>
              <a:rPr lang="en-US" dirty="0"/>
              <a:t>Ithaca Fire Department is AHJ for existing non-residential buildings.</a:t>
            </a:r>
          </a:p>
          <a:p>
            <a:pPr lvl="1"/>
            <a:r>
              <a:rPr lang="en-US" dirty="0"/>
              <a:t>Ithaca Fire Department issues all Operating Permits.</a:t>
            </a:r>
          </a:p>
          <a:p>
            <a:pPr lvl="2"/>
            <a:r>
              <a:rPr lang="en-US" dirty="0"/>
              <a:t>NYS is proposing changes to the operating permit requirements.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685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City of Ithaca AHJ’s for Uniform Code</a:t>
            </a:r>
          </a:p>
        </p:txBody>
      </p:sp>
    </p:spTree>
    <p:extLst>
      <p:ext uri="{BB962C8B-B14F-4D97-AF65-F5344CB8AC3E}">
        <p14:creationId xmlns:p14="http://schemas.microsoft.com/office/powerpoint/2010/main" val="3081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8629649" cy="4572000"/>
          </a:xfrm>
        </p:spPr>
        <p:txBody>
          <a:bodyPr>
            <a:normAutofit/>
          </a:bodyPr>
          <a:lstStyle/>
          <a:p>
            <a:r>
              <a:rPr lang="en-US" dirty="0"/>
              <a:t>Codes Division is the AHJ for all the NYS Uniform Codes including NYS Fire Code</a:t>
            </a:r>
          </a:p>
          <a:p>
            <a:r>
              <a:rPr lang="en-US" dirty="0">
                <a:solidFill>
                  <a:schemeClr val="tx1"/>
                </a:solidFill>
              </a:rPr>
              <a:t>Mark Stonier is the Town Code Official assigned to Cornell.</a:t>
            </a:r>
          </a:p>
          <a:p>
            <a:r>
              <a:rPr lang="en-US" dirty="0"/>
              <a:t>Ithaca Fire Department is </a:t>
            </a:r>
            <a:r>
              <a:rPr lang="en-US" b="1" u="sng" dirty="0">
                <a:solidFill>
                  <a:schemeClr val="accent1"/>
                </a:solidFill>
              </a:rPr>
              <a:t>NOT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AHJ for NYS Fire Code</a:t>
            </a:r>
            <a:r>
              <a:rPr lang="en-US" dirty="0">
                <a:solidFill>
                  <a:schemeClr val="tx1"/>
                </a:solidFill>
              </a:rPr>
              <a:t> in the Town, no local law.  IFD can only provide input.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Town of Ithaca AHJ for Uniform Code</a:t>
            </a:r>
          </a:p>
        </p:txBody>
      </p:sp>
    </p:spTree>
    <p:extLst>
      <p:ext uri="{BB962C8B-B14F-4D97-AF65-F5344CB8AC3E}">
        <p14:creationId xmlns:p14="http://schemas.microsoft.com/office/powerpoint/2010/main" val="29482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8652E-E3FD-483A-87D6-9CE2F1854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832485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IFD Chief Parsons is the chair of the NYS Board of Review</a:t>
            </a:r>
          </a:p>
          <a:p>
            <a:pPr lvl="1"/>
            <a:r>
              <a:rPr lang="en-US" sz="3100" dirty="0"/>
              <a:t>NYS Board of Review approves or denies all applications for a variance to the NYS Uniform Code</a:t>
            </a:r>
          </a:p>
          <a:p>
            <a:pPr lvl="1"/>
            <a:r>
              <a:rPr lang="en-US" sz="2900" dirty="0"/>
              <a:t>Please review all variance applications with Building Code Program Manager Mike N. and with Associate University Counsel Jared Pitman.</a:t>
            </a:r>
          </a:p>
          <a:p>
            <a:pPr lvl="1"/>
            <a:r>
              <a:rPr lang="en-US" sz="2900" dirty="0"/>
              <a:t>If going for a NYS variance to the Uniform Code you will need the support of the Fire Chief.  Do not engage Fire Chief Parsons before reviewing the variance with Mike and Jared.</a:t>
            </a:r>
          </a:p>
          <a:p>
            <a:r>
              <a:rPr lang="en-US" sz="3500" dirty="0"/>
              <a:t>Cornell will not seek a variance to NYS Fire Code for residential occupancies.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26396-84DE-4D98-B2D3-32D07684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8677656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NYS Variances</a:t>
            </a:r>
          </a:p>
        </p:txBody>
      </p:sp>
    </p:spTree>
    <p:extLst>
      <p:ext uri="{BB962C8B-B14F-4D97-AF65-F5344CB8AC3E}">
        <p14:creationId xmlns:p14="http://schemas.microsoft.com/office/powerpoint/2010/main" val="7389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5B903-C58C-472C-8254-82B4BDA1C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524000"/>
            <a:ext cx="8677656" cy="4953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City of Ithaca AHJ weekly meetings</a:t>
            </a:r>
          </a:p>
          <a:p>
            <a:pPr lvl="1"/>
            <a:r>
              <a:rPr lang="en-US" sz="2400" b="1" dirty="0"/>
              <a:t>All Cornell Building Permits through this meeting </a:t>
            </a:r>
          </a:p>
          <a:p>
            <a:pPr lvl="1"/>
            <a:r>
              <a:rPr lang="en-US" sz="2400" dirty="0"/>
              <a:t>Attendees: Shops representative, Project Managers, Consultants, Architects, Contractors, City of Ithaca Code officials</a:t>
            </a:r>
          </a:p>
          <a:p>
            <a:pPr lvl="1"/>
            <a:r>
              <a:rPr lang="en-US" sz="2400" dirty="0"/>
              <a:t>Purpose: Present projects for City input, all applications for building permits</a:t>
            </a:r>
          </a:p>
          <a:p>
            <a:pPr lvl="2"/>
            <a:r>
              <a:rPr lang="en-US" b="1" dirty="0"/>
              <a:t>Continued Venue for Shops to apply for City permits</a:t>
            </a:r>
          </a:p>
          <a:p>
            <a:pPr lvl="2"/>
            <a:r>
              <a:rPr lang="en-US" dirty="0"/>
              <a:t>Opportunity for city officials to provide input on projects</a:t>
            </a:r>
          </a:p>
          <a:p>
            <a:pPr lvl="2"/>
            <a:r>
              <a:rPr lang="en-US" dirty="0"/>
              <a:t>Focus on code related issues</a:t>
            </a:r>
          </a:p>
          <a:p>
            <a:pPr lvl="2"/>
            <a:r>
              <a:rPr lang="en-US" b="1" dirty="0"/>
              <a:t>Project Managers required to attend</a:t>
            </a:r>
          </a:p>
          <a:p>
            <a:pPr lvl="2"/>
            <a:r>
              <a:rPr lang="en-US" dirty="0"/>
              <a:t>Striving toward greater efficiency at the meeting; preliminary code discussion covered during office hours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C90BE-E519-4220-AF6B-5B9F1BA7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City of Ithaca AHJ meetings</a:t>
            </a:r>
          </a:p>
        </p:txBody>
      </p:sp>
    </p:spTree>
    <p:extLst>
      <p:ext uri="{BB962C8B-B14F-4D97-AF65-F5344CB8AC3E}">
        <p14:creationId xmlns:p14="http://schemas.microsoft.com/office/powerpoint/2010/main" val="9764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5B903-C58C-472C-8254-82B4BDA1C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57" y="1676400"/>
            <a:ext cx="8677656" cy="5029200"/>
          </a:xfrm>
        </p:spPr>
        <p:txBody>
          <a:bodyPr>
            <a:normAutofit/>
          </a:bodyPr>
          <a:lstStyle/>
          <a:p>
            <a:r>
              <a:rPr lang="en-US" sz="2400" dirty="0"/>
              <a:t>Town of Ithaca monthly meetings </a:t>
            </a:r>
          </a:p>
          <a:p>
            <a:pPr lvl="1"/>
            <a:r>
              <a:rPr lang="en-US" sz="2400" dirty="0"/>
              <a:t>Attendees: Town of Ithaca Code official Mark Stonier, Project Managers, Project Designers</a:t>
            </a:r>
          </a:p>
          <a:p>
            <a:pPr lvl="1"/>
            <a:r>
              <a:rPr lang="en-US" sz="2400" dirty="0"/>
              <a:t>Purpose: Discuss code related issues and problems</a:t>
            </a:r>
          </a:p>
          <a:p>
            <a:pPr lvl="1"/>
            <a:r>
              <a:rPr lang="en-US" sz="2400" dirty="0"/>
              <a:t>Present projects</a:t>
            </a:r>
          </a:p>
          <a:p>
            <a:pPr lvl="1"/>
            <a:r>
              <a:rPr lang="en-US" sz="2400" dirty="0"/>
              <a:t>No final decisions on codes will be provided, only code input</a:t>
            </a:r>
          </a:p>
          <a:p>
            <a:r>
              <a:rPr lang="en-US" sz="2800" dirty="0"/>
              <a:t>New program for submitting Building Permit</a:t>
            </a:r>
          </a:p>
          <a:p>
            <a:pPr lvl="1"/>
            <a:r>
              <a:rPr lang="en-US" sz="2400" dirty="0"/>
              <a:t>Goal: Implementation end of November</a:t>
            </a:r>
          </a:p>
          <a:p>
            <a:pPr lvl="1"/>
            <a:r>
              <a:rPr lang="en-US" sz="2400" dirty="0"/>
              <a:t>All permits, plans and payments through the program</a:t>
            </a:r>
          </a:p>
          <a:p>
            <a:pPr lvl="1"/>
            <a:r>
              <a:rPr lang="en-US" sz="2400" dirty="0"/>
              <a:t>Will require establishing an account</a:t>
            </a:r>
          </a:p>
          <a:p>
            <a:pPr lvl="1"/>
            <a:endParaRPr lang="en-US" sz="24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C90BE-E519-4220-AF6B-5B9F1BA7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7" y="762000"/>
            <a:ext cx="8677656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Town of Ithaca AHJ meetings</a:t>
            </a:r>
          </a:p>
        </p:txBody>
      </p:sp>
    </p:spTree>
    <p:extLst>
      <p:ext uri="{BB962C8B-B14F-4D97-AF65-F5344CB8AC3E}">
        <p14:creationId xmlns:p14="http://schemas.microsoft.com/office/powerpoint/2010/main" val="10854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3E323-C39F-4932-A1A1-73B68129C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456" y="2286000"/>
            <a:ext cx="8458199" cy="5181600"/>
          </a:xfrm>
        </p:spPr>
        <p:txBody>
          <a:bodyPr>
            <a:noAutofit/>
          </a:bodyPr>
          <a:lstStyle/>
          <a:p>
            <a:r>
              <a:rPr lang="en-US" sz="2400" dirty="0"/>
              <a:t>The new Ralph D’Amato is Jim Yarbrough</a:t>
            </a:r>
          </a:p>
          <a:p>
            <a:r>
              <a:rPr lang="en-US" sz="2400" dirty="0"/>
              <a:t>Jim is the AHJ for the Contract Colleges</a:t>
            </a:r>
          </a:p>
          <a:p>
            <a:pPr lvl="1"/>
            <a:r>
              <a:rPr lang="en-US" sz="2400" dirty="0"/>
              <a:t>Contact information:</a:t>
            </a:r>
          </a:p>
          <a:p>
            <a:pPr lvl="2"/>
            <a:r>
              <a:rPr lang="en-US" dirty="0"/>
              <a:t>607-220-3949</a:t>
            </a:r>
          </a:p>
          <a:p>
            <a:pPr lvl="2"/>
            <a:r>
              <a:rPr lang="en-US" dirty="0">
                <a:hlinkClick r:id="rId3"/>
              </a:rPr>
              <a:t>jey38@cornell.edu</a:t>
            </a:r>
            <a:endParaRPr lang="en-US" dirty="0"/>
          </a:p>
          <a:p>
            <a:pPr lvl="1"/>
            <a:r>
              <a:rPr lang="en-US" sz="2400" dirty="0"/>
              <a:t>Jim comes from the City of Ithaca Building Division where he was the Senior Code Inspector assigned to Cornell.</a:t>
            </a:r>
          </a:p>
          <a:p>
            <a:pPr lvl="1"/>
            <a:r>
              <a:rPr lang="en-US" sz="2400" dirty="0"/>
              <a:t>Fire Department is not AHJ for State buildings.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95324F-B811-4B3B-96D3-16640083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066800"/>
            <a:ext cx="7763256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SUNY Code Enforcement Official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B+P Template-cu-powerpoint-template-010915 - Copy</Template>
  <TotalTime>10295</TotalTime>
  <Words>847</Words>
  <Application>Microsoft Office PowerPoint</Application>
  <PresentationFormat>On-screen Show (4:3)</PresentationFormat>
  <Paragraphs>116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Helvetica</vt:lpstr>
      <vt:lpstr>Times</vt:lpstr>
      <vt:lpstr>Times New Roman</vt:lpstr>
      <vt:lpstr>New B+P Template-cu-powerpoint-template-010915 - Copy</vt:lpstr>
      <vt:lpstr>PowerPoint Presentation</vt:lpstr>
      <vt:lpstr>What is “the Authority Having Jurisdiction” (AHJ)?</vt:lpstr>
      <vt:lpstr>Where does the authority come from?</vt:lpstr>
      <vt:lpstr>City of Ithaca AHJ’s for Uniform Code</vt:lpstr>
      <vt:lpstr>Town of Ithaca AHJ for Uniform Code</vt:lpstr>
      <vt:lpstr>NYS Variances</vt:lpstr>
      <vt:lpstr>City of Ithaca AHJ meetings</vt:lpstr>
      <vt:lpstr>Town of Ithaca AHJ meetings</vt:lpstr>
      <vt:lpstr>SUNY Code Enforcement Official</vt:lpstr>
      <vt:lpstr>Other Responsible Parties in the City of Ithaca</vt:lpstr>
      <vt:lpstr>Other AHJs for Uniform Code</vt:lpstr>
      <vt:lpstr>Building Code Program Manager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Ruben</dc:creator>
  <cp:lastModifiedBy>Taylor Thompson</cp:lastModifiedBy>
  <cp:revision>523</cp:revision>
  <cp:lastPrinted>2016-02-26T01:46:26Z</cp:lastPrinted>
  <dcterms:created xsi:type="dcterms:W3CDTF">2012-04-02T19:53:15Z</dcterms:created>
  <dcterms:modified xsi:type="dcterms:W3CDTF">2021-11-18T16:11:02Z</dcterms:modified>
</cp:coreProperties>
</file>