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media/image5.jpg" ContentType="image/jpeg"/>
  <Override PartName="/ppt/media/image8.jpg" ContentType="image/jpeg"/>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86" r:id="rId1"/>
    <p:sldMasterId id="2147483706" r:id="rId2"/>
    <p:sldMasterId id="2147483716" r:id="rId3"/>
  </p:sldMasterIdLst>
  <p:notesMasterIdLst>
    <p:notesMasterId r:id="rId45"/>
  </p:notesMasterIdLst>
  <p:sldIdLst>
    <p:sldId id="256" r:id="rId4"/>
    <p:sldId id="573" r:id="rId5"/>
    <p:sldId id="568" r:id="rId6"/>
    <p:sldId id="269" r:id="rId7"/>
    <p:sldId id="579" r:id="rId8"/>
    <p:sldId id="369" r:id="rId9"/>
    <p:sldId id="547" r:id="rId10"/>
    <p:sldId id="556" r:id="rId11"/>
    <p:sldId id="554" r:id="rId12"/>
    <p:sldId id="553" r:id="rId13"/>
    <p:sldId id="545" r:id="rId14"/>
    <p:sldId id="542" r:id="rId15"/>
    <p:sldId id="550" r:id="rId16"/>
    <p:sldId id="543" r:id="rId17"/>
    <p:sldId id="544" r:id="rId18"/>
    <p:sldId id="552" r:id="rId19"/>
    <p:sldId id="555" r:id="rId20"/>
    <p:sldId id="551" r:id="rId21"/>
    <p:sldId id="580" r:id="rId22"/>
    <p:sldId id="576" r:id="rId23"/>
    <p:sldId id="583" r:id="rId24"/>
    <p:sldId id="577" r:id="rId25"/>
    <p:sldId id="433" r:id="rId26"/>
    <p:sldId id="434" r:id="rId27"/>
    <p:sldId id="444" r:id="rId28"/>
    <p:sldId id="442" r:id="rId29"/>
    <p:sldId id="445" r:id="rId30"/>
    <p:sldId id="446" r:id="rId31"/>
    <p:sldId id="447" r:id="rId32"/>
    <p:sldId id="448" r:id="rId33"/>
    <p:sldId id="449" r:id="rId34"/>
    <p:sldId id="451" r:id="rId35"/>
    <p:sldId id="452" r:id="rId36"/>
    <p:sldId id="453" r:id="rId37"/>
    <p:sldId id="454" r:id="rId38"/>
    <p:sldId id="436" r:id="rId39"/>
    <p:sldId id="455" r:id="rId40"/>
    <p:sldId id="456" r:id="rId41"/>
    <p:sldId id="457" r:id="rId42"/>
    <p:sldId id="458" r:id="rId43"/>
    <p:sldId id="571" r:id="rId44"/>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47" autoAdjust="0"/>
    <p:restoredTop sz="91892" autoAdjust="0"/>
  </p:normalViewPr>
  <p:slideViewPr>
    <p:cSldViewPr>
      <p:cViewPr varScale="1">
        <p:scale>
          <a:sx n="87" d="100"/>
          <a:sy n="87" d="100"/>
        </p:scale>
        <p:origin x="102" y="22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theme" Target="theme/theme1.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presProps" Target="presProps.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34ACCC28-19B3-4899-B746-5CAA87CA08B3}" type="datetimeFigureOut">
              <a:rPr lang="en-US" smtClean="0"/>
              <a:t>11/16/2021</a:t>
            </a:fld>
            <a:endParaRPr lang="en-US"/>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35F52ED8-C295-44CF-90E8-5E7932A5FC8A}" type="slidenum">
              <a:rPr lang="en-US" smtClean="0"/>
              <a:t>‹#›</a:t>
            </a:fld>
            <a:endParaRPr lang="en-US"/>
          </a:p>
        </p:txBody>
      </p:sp>
    </p:spTree>
    <p:extLst>
      <p:ext uri="{BB962C8B-B14F-4D97-AF65-F5344CB8AC3E}">
        <p14:creationId xmlns:p14="http://schemas.microsoft.com/office/powerpoint/2010/main" val="6814492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F52ED8-C295-44CF-90E8-5E7932A5FC8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71917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9E8C53-1E97-4AB0-9465-4ED29BDD9DF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285127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r>
              <a:rPr lang="en-US" sz="1200" dirty="0"/>
              <a:t>with contractor/consultant/architect so that everyone is on the same page regarding code compliance and conditions for permit issue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9E8C53-1E97-4AB0-9465-4ED29BDD9DF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655453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endParaRPr lang="en-US" sz="12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9E8C53-1E97-4AB0-9465-4ED29BDD9DF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157177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9E8C53-1E97-4AB0-9465-4ED29BDD9DF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3683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Introduction</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9E8C53-1E97-4AB0-9465-4ED29BDD9DF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248015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53D443-CBAC-934A-8506-FB4DF260D86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792090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53D443-CBAC-934A-8506-FB4DF260D863}" type="slidenum">
              <a:rPr lang="en-US" smtClean="0"/>
              <a:t>20</a:t>
            </a:fld>
            <a:endParaRPr lang="en-US"/>
          </a:p>
        </p:txBody>
      </p:sp>
    </p:spTree>
    <p:extLst>
      <p:ext uri="{BB962C8B-B14F-4D97-AF65-F5344CB8AC3E}">
        <p14:creationId xmlns:p14="http://schemas.microsoft.com/office/powerpoint/2010/main" val="3496453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53D443-CBAC-934A-8506-FB4DF260D86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892203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53D443-CBAC-934A-8506-FB4DF260D863}" type="slidenum">
              <a:rPr lang="en-US" smtClean="0"/>
              <a:t>22</a:t>
            </a:fld>
            <a:endParaRPr lang="en-US"/>
          </a:p>
        </p:txBody>
      </p:sp>
    </p:spTree>
    <p:extLst>
      <p:ext uri="{BB962C8B-B14F-4D97-AF65-F5344CB8AC3E}">
        <p14:creationId xmlns:p14="http://schemas.microsoft.com/office/powerpoint/2010/main" val="34032749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53D443-CBAC-934A-8506-FB4DF260D863}" type="slidenum">
              <a:rPr lang="en-US" smtClean="0"/>
              <a:t>23</a:t>
            </a:fld>
            <a:endParaRPr lang="en-US"/>
          </a:p>
        </p:txBody>
      </p:sp>
    </p:spTree>
    <p:extLst>
      <p:ext uri="{BB962C8B-B14F-4D97-AF65-F5344CB8AC3E}">
        <p14:creationId xmlns:p14="http://schemas.microsoft.com/office/powerpoint/2010/main" val="21899064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53D443-CBAC-934A-8506-FB4DF260D863}" type="slidenum">
              <a:rPr lang="en-US" smtClean="0"/>
              <a:t>3</a:t>
            </a:fld>
            <a:endParaRPr lang="en-US"/>
          </a:p>
        </p:txBody>
      </p:sp>
    </p:spTree>
    <p:extLst>
      <p:ext uri="{BB962C8B-B14F-4D97-AF65-F5344CB8AC3E}">
        <p14:creationId xmlns:p14="http://schemas.microsoft.com/office/powerpoint/2010/main" val="33607460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53D443-CBAC-934A-8506-FB4DF260D863}" type="slidenum">
              <a:rPr lang="en-US" smtClean="0"/>
              <a:t>24</a:t>
            </a:fld>
            <a:endParaRPr lang="en-US"/>
          </a:p>
        </p:txBody>
      </p:sp>
    </p:spTree>
    <p:extLst>
      <p:ext uri="{BB962C8B-B14F-4D97-AF65-F5344CB8AC3E}">
        <p14:creationId xmlns:p14="http://schemas.microsoft.com/office/powerpoint/2010/main" val="36385005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53D443-CBAC-934A-8506-FB4DF260D863}" type="slidenum">
              <a:rPr lang="en-US" smtClean="0"/>
              <a:t>25</a:t>
            </a:fld>
            <a:endParaRPr lang="en-US"/>
          </a:p>
        </p:txBody>
      </p:sp>
    </p:spTree>
    <p:extLst>
      <p:ext uri="{BB962C8B-B14F-4D97-AF65-F5344CB8AC3E}">
        <p14:creationId xmlns:p14="http://schemas.microsoft.com/office/powerpoint/2010/main" val="14660569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53D443-CBAC-934A-8506-FB4DF260D86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277592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53D443-CBAC-934A-8506-FB4DF260D86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215732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53D443-CBAC-934A-8506-FB4DF260D86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708054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53D443-CBAC-934A-8506-FB4DF260D863}" type="slidenum">
              <a:rPr lang="en-US" smtClean="0"/>
              <a:t>39</a:t>
            </a:fld>
            <a:endParaRPr lang="en-US"/>
          </a:p>
        </p:txBody>
      </p:sp>
    </p:spTree>
    <p:extLst>
      <p:ext uri="{BB962C8B-B14F-4D97-AF65-F5344CB8AC3E}">
        <p14:creationId xmlns:p14="http://schemas.microsoft.com/office/powerpoint/2010/main" val="38564492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53D443-CBAC-934A-8506-FB4DF260D86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968103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53D443-CBAC-934A-8506-FB4DF260D863}" type="slidenum">
              <a:rPr lang="en-US" smtClean="0"/>
              <a:t>41</a:t>
            </a:fld>
            <a:endParaRPr lang="en-US"/>
          </a:p>
        </p:txBody>
      </p:sp>
    </p:spTree>
    <p:extLst>
      <p:ext uri="{BB962C8B-B14F-4D97-AF65-F5344CB8AC3E}">
        <p14:creationId xmlns:p14="http://schemas.microsoft.com/office/powerpoint/2010/main" val="35214983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53D443-CBAC-934A-8506-FB4DF260D86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581510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53D443-CBAC-934A-8506-FB4DF260D863}" type="slidenum">
              <a:rPr lang="en-US" smtClean="0"/>
              <a:t>5</a:t>
            </a:fld>
            <a:endParaRPr lang="en-US"/>
          </a:p>
        </p:txBody>
      </p:sp>
    </p:spTree>
    <p:extLst>
      <p:ext uri="{BB962C8B-B14F-4D97-AF65-F5344CB8AC3E}">
        <p14:creationId xmlns:p14="http://schemas.microsoft.com/office/powerpoint/2010/main" val="9091381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Introduction</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9E8C53-1E97-4AB0-9465-4ED29BDD9DF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229411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9E8C53-1E97-4AB0-9465-4ED29BDD9DF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512324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9E8C53-1E97-4AB0-9465-4ED29BDD9DF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477909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9E8C53-1E97-4AB0-9465-4ED29BDD9DF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167783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9E8C53-1E97-4AB0-9465-4ED29BDD9DF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511363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6857999"/>
          </a:xfrm>
          <a:prstGeom prst="rect">
            <a:avLst/>
          </a:prstGeom>
          <a:blipFill>
            <a:blip r:embed="rId2" cstate="print"/>
            <a:stretch>
              <a:fillRect/>
            </a:stretch>
          </a:blipFill>
        </p:spPr>
        <p:txBody>
          <a:bodyPr wrap="square" lIns="0" tIns="0" rIns="0" bIns="0" rtlCol="0"/>
          <a:lstStyle/>
          <a:p>
            <a:endParaRPr/>
          </a:p>
        </p:txBody>
      </p:sp>
      <p:sp>
        <p:nvSpPr>
          <p:cNvPr id="17" name="bk object 17"/>
          <p:cNvSpPr/>
          <p:nvPr/>
        </p:nvSpPr>
        <p:spPr>
          <a:xfrm>
            <a:off x="178307" y="398525"/>
            <a:ext cx="1309878" cy="1277112"/>
          </a:xfrm>
          <a:prstGeom prst="rect">
            <a:avLst/>
          </a:prstGeom>
          <a:blipFill>
            <a:blip r:embed="rId3" cstate="print"/>
            <a:stretch>
              <a:fillRect/>
            </a:stretch>
          </a:blipFill>
        </p:spPr>
        <p:txBody>
          <a:bodyPr wrap="square" lIns="0" tIns="0" rIns="0" bIns="0" rtlCol="0"/>
          <a:lstStyle/>
          <a:p>
            <a:endParaRPr/>
          </a:p>
        </p:txBody>
      </p:sp>
      <p:sp>
        <p:nvSpPr>
          <p:cNvPr id="18" name="bk object 18"/>
          <p:cNvSpPr/>
          <p:nvPr/>
        </p:nvSpPr>
        <p:spPr>
          <a:xfrm>
            <a:off x="0" y="0"/>
            <a:ext cx="9144000" cy="222885"/>
          </a:xfrm>
          <a:custGeom>
            <a:avLst/>
            <a:gdLst/>
            <a:ahLst/>
            <a:cxnLst/>
            <a:rect l="l" t="t" r="r" b="b"/>
            <a:pathLst>
              <a:path w="9144000" h="222885">
                <a:moveTo>
                  <a:pt x="0" y="222504"/>
                </a:moveTo>
                <a:lnTo>
                  <a:pt x="9144000" y="222504"/>
                </a:lnTo>
                <a:lnTo>
                  <a:pt x="9144000" y="0"/>
                </a:lnTo>
                <a:lnTo>
                  <a:pt x="0" y="0"/>
                </a:lnTo>
                <a:lnTo>
                  <a:pt x="0" y="222504"/>
                </a:lnTo>
                <a:close/>
              </a:path>
            </a:pathLst>
          </a:custGeom>
          <a:solidFill>
            <a:srgbClr val="B21A1A"/>
          </a:solidFill>
        </p:spPr>
        <p:txBody>
          <a:bodyPr wrap="square" lIns="0" tIns="0" rIns="0" bIns="0" rtlCol="0"/>
          <a:lstStyle/>
          <a:p>
            <a:endParaRPr/>
          </a:p>
        </p:txBody>
      </p:sp>
      <p:sp>
        <p:nvSpPr>
          <p:cNvPr id="2" name="Holder 2"/>
          <p:cNvSpPr>
            <a:spLocks noGrp="1"/>
          </p:cNvSpPr>
          <p:nvPr>
            <p:ph type="ctrTitle"/>
          </p:nvPr>
        </p:nvSpPr>
        <p:spPr>
          <a:xfrm>
            <a:off x="407162" y="1760464"/>
            <a:ext cx="8329674" cy="1000760"/>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r>
              <a:rPr lang="en-US"/>
              <a:t>JG/ SAMP</a:t>
            </a:r>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r>
              <a:rPr lang="en-US"/>
              <a:t>1/28/2021</a:t>
            </a: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Section Header 2">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a:t>1/28/2021</a:t>
            </a:r>
            <a:endParaRPr lang="en-US" dirty="0"/>
          </a:p>
        </p:txBody>
      </p:sp>
      <p:sp>
        <p:nvSpPr>
          <p:cNvPr id="4" name="Footer Placeholder 3"/>
          <p:cNvSpPr>
            <a:spLocks noGrp="1"/>
          </p:cNvSpPr>
          <p:nvPr>
            <p:ph type="ftr" sz="quarter" idx="11"/>
          </p:nvPr>
        </p:nvSpPr>
        <p:spPr/>
        <p:txBody>
          <a:bodyPr/>
          <a:lstStyle/>
          <a:p>
            <a:r>
              <a:rPr lang="en-US"/>
              <a:t>JG/ SAMP</a:t>
            </a:r>
            <a:endParaRPr lang="en-US" dirty="0"/>
          </a:p>
        </p:txBody>
      </p:sp>
      <p:sp>
        <p:nvSpPr>
          <p:cNvPr id="5" name="Slide Number Placeholder 4"/>
          <p:cNvSpPr>
            <a:spLocks noGrp="1"/>
          </p:cNvSpPr>
          <p:nvPr>
            <p:ph type="sldNum" sz="quarter" idx="12"/>
          </p:nvPr>
        </p:nvSpPr>
        <p:spPr/>
        <p:txBody>
          <a:bodyPr/>
          <a:lstStyle/>
          <a:p>
            <a:fld id="{6315554C-9387-4378-80C2-5F7076CAC952}" type="slidenum">
              <a:rPr lang="en-US" smtClean="0"/>
              <a:t>‹#›</a:t>
            </a:fld>
            <a:endParaRPr lang="en-US" dirty="0"/>
          </a:p>
        </p:txBody>
      </p:sp>
      <p:sp>
        <p:nvSpPr>
          <p:cNvPr id="6" name="Rectangle 5"/>
          <p:cNvSpPr/>
          <p:nvPr userDrawn="1"/>
        </p:nvSpPr>
        <p:spPr>
          <a:xfrm>
            <a:off x="0" y="0"/>
            <a:ext cx="9144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descr="cu screen b31b1b.psd"/>
          <p:cNvPicPr>
            <a:picLocks noChangeAspect="1"/>
          </p:cNvPicPr>
          <p:nvPr userDrawn="1"/>
        </p:nvPicPr>
        <p:blipFill rotWithShape="1">
          <a:blip r:embed="rId2" cstate="print">
            <a:extLst>
              <a:ext uri="{28A0092B-C50C-407E-A947-70E740481C1C}">
                <a14:useLocalDpi xmlns:a14="http://schemas.microsoft.com/office/drawing/2010/main" val="0"/>
              </a:ext>
            </a:extLst>
          </a:blip>
          <a:srcRect r="70374"/>
          <a:stretch/>
        </p:blipFill>
        <p:spPr>
          <a:xfrm>
            <a:off x="182033" y="402168"/>
            <a:ext cx="1384300" cy="1267968"/>
          </a:xfrm>
          <a:prstGeom prst="rect">
            <a:avLst/>
          </a:prstGeom>
        </p:spPr>
      </p:pic>
      <p:sp>
        <p:nvSpPr>
          <p:cNvPr id="10" name="Text Placeholder 13"/>
          <p:cNvSpPr>
            <a:spLocks noGrp="1"/>
          </p:cNvSpPr>
          <p:nvPr>
            <p:ph type="body" sz="quarter" idx="13"/>
          </p:nvPr>
        </p:nvSpPr>
        <p:spPr>
          <a:xfrm>
            <a:off x="0" y="1219200"/>
            <a:ext cx="9144000" cy="1905001"/>
          </a:xfrm>
        </p:spPr>
        <p:txBody>
          <a:bodyPr>
            <a:normAutofit/>
          </a:bodyPr>
          <a:lstStyle>
            <a:lvl1pPr marL="0" indent="0" algn="ctr">
              <a:buNone/>
              <a:defRPr sz="3000">
                <a:solidFill>
                  <a:schemeClr val="accent2"/>
                </a:solidFill>
              </a:defRPr>
            </a:lvl1pPr>
          </a:lstStyle>
          <a:p>
            <a:pPr lvl="0"/>
            <a:endParaRPr lang="en-US" dirty="0"/>
          </a:p>
        </p:txBody>
      </p:sp>
      <p:sp>
        <p:nvSpPr>
          <p:cNvPr id="11" name="Title 15"/>
          <p:cNvSpPr>
            <a:spLocks noGrp="1"/>
          </p:cNvSpPr>
          <p:nvPr>
            <p:ph type="title"/>
          </p:nvPr>
        </p:nvSpPr>
        <p:spPr>
          <a:xfrm>
            <a:off x="0" y="763091"/>
            <a:ext cx="9144000" cy="456109"/>
          </a:xfrm>
        </p:spPr>
        <p:txBody>
          <a:bodyPr>
            <a:noAutofit/>
          </a:bodyPr>
          <a:lstStyle>
            <a:lvl1pPr>
              <a:defRPr sz="2400" b="0" baseline="0">
                <a:solidFill>
                  <a:schemeClr val="accent3"/>
                </a:solidFill>
                <a:latin typeface="+mj-lt"/>
              </a:defRPr>
            </a:lvl1pPr>
          </a:lstStyle>
          <a:p>
            <a:endParaRPr lang="en-US" sz="2800" dirty="0">
              <a:solidFill>
                <a:srgbClr val="A7998B"/>
              </a:solidFill>
              <a:latin typeface="+mj-lt"/>
              <a:cs typeface="Helvetica"/>
            </a:endParaRPr>
          </a:p>
        </p:txBody>
      </p:sp>
      <p:sp>
        <p:nvSpPr>
          <p:cNvPr id="12" name="Picture Placeholder 11"/>
          <p:cNvSpPr>
            <a:spLocks noGrp="1"/>
          </p:cNvSpPr>
          <p:nvPr>
            <p:ph type="pic" sz="quarter" idx="14"/>
          </p:nvPr>
        </p:nvSpPr>
        <p:spPr>
          <a:xfrm>
            <a:off x="0" y="3804549"/>
            <a:ext cx="9144000" cy="3044825"/>
          </a:xfrm>
          <a:solidFill>
            <a:schemeClr val="bg2">
              <a:lumMod val="90000"/>
            </a:schemeClr>
          </a:solidFill>
        </p:spPr>
        <p:txBody>
          <a:bodyPr/>
          <a:lstStyle/>
          <a:p>
            <a:endParaRPr lang="en-US" dirty="0"/>
          </a:p>
        </p:txBody>
      </p:sp>
    </p:spTree>
    <p:extLst>
      <p:ext uri="{BB962C8B-B14F-4D97-AF65-F5344CB8AC3E}">
        <p14:creationId xmlns:p14="http://schemas.microsoft.com/office/powerpoint/2010/main" val="561934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1/28/2021</a:t>
            </a:r>
            <a:endParaRPr lang="en-US" dirty="0"/>
          </a:p>
        </p:txBody>
      </p:sp>
      <p:sp>
        <p:nvSpPr>
          <p:cNvPr id="5" name="Footer Placeholder 4"/>
          <p:cNvSpPr>
            <a:spLocks noGrp="1"/>
          </p:cNvSpPr>
          <p:nvPr>
            <p:ph type="ftr" sz="quarter" idx="11"/>
          </p:nvPr>
        </p:nvSpPr>
        <p:spPr/>
        <p:txBody>
          <a:bodyPr/>
          <a:lstStyle/>
          <a:p>
            <a:r>
              <a:rPr lang="en-US"/>
              <a:t>JG/ SAMP</a:t>
            </a:r>
            <a:endParaRPr lang="en-US" dirty="0"/>
          </a:p>
        </p:txBody>
      </p:sp>
      <p:sp>
        <p:nvSpPr>
          <p:cNvPr id="6" name="Slide Number Placeholder 5"/>
          <p:cNvSpPr>
            <a:spLocks noGrp="1"/>
          </p:cNvSpPr>
          <p:nvPr>
            <p:ph type="sldNum" sz="quarter" idx="12"/>
          </p:nvPr>
        </p:nvSpPr>
        <p:spPr/>
        <p:txBody>
          <a:bodyPr/>
          <a:lstStyle/>
          <a:p>
            <a:fld id="{6315554C-9387-4378-80C2-5F7076CAC952}" type="slidenum">
              <a:rPr lang="en-US" smtClean="0"/>
              <a:t>‹#›</a:t>
            </a:fld>
            <a:endParaRPr lang="en-US" dirty="0"/>
          </a:p>
        </p:txBody>
      </p:sp>
      <p:sp>
        <p:nvSpPr>
          <p:cNvPr id="10" name="Rectangle 9"/>
          <p:cNvSpPr/>
          <p:nvPr userDrawn="1"/>
        </p:nvSpPr>
        <p:spPr>
          <a:xfrm>
            <a:off x="0" y="0"/>
            <a:ext cx="9144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descr="cu white lrg.psd"/>
          <p:cNvPicPr>
            <a:picLocks noChangeAspect="1"/>
          </p:cNvPicPr>
          <p:nvPr userDrawn="1"/>
        </p:nvPicPr>
        <p:blipFill rotWithShape="1">
          <a:blip r:embed="rId2" cstate="print">
            <a:extLst>
              <a:ext uri="{28A0092B-C50C-407E-A947-70E740481C1C}">
                <a14:useLocalDpi xmlns:a14="http://schemas.microsoft.com/office/drawing/2010/main" val="0"/>
              </a:ext>
            </a:extLst>
          </a:blip>
          <a:srcRect l="29543" r="-704"/>
          <a:stretch/>
        </p:blipFill>
        <p:spPr>
          <a:xfrm>
            <a:off x="3871576" y="-157024"/>
            <a:ext cx="1370059" cy="522449"/>
          </a:xfrm>
          <a:prstGeom prst="rect">
            <a:avLst/>
          </a:prstGeom>
        </p:spPr>
      </p:pic>
      <p:sp>
        <p:nvSpPr>
          <p:cNvPr id="3" name="Text Placeholder 2"/>
          <p:cNvSpPr>
            <a:spLocks noGrp="1"/>
          </p:cNvSpPr>
          <p:nvPr>
            <p:ph type="body" sz="quarter" idx="13"/>
          </p:nvPr>
        </p:nvSpPr>
        <p:spPr>
          <a:xfrm>
            <a:off x="285750" y="1752600"/>
            <a:ext cx="8678863" cy="399891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p:nvPr>
        </p:nvSpPr>
        <p:spPr>
          <a:xfrm>
            <a:off x="285750" y="1066800"/>
            <a:ext cx="8677656" cy="685800"/>
          </a:xfrm>
        </p:spPr>
        <p:txBody>
          <a:bodyPr/>
          <a:lstStyle>
            <a:lvl1pPr algn="l">
              <a:defRPr/>
            </a:lvl1pPr>
          </a:lstStyle>
          <a:p>
            <a:r>
              <a:rPr lang="en-US" dirty="0"/>
              <a:t>Click to edit Master title style</a:t>
            </a:r>
          </a:p>
        </p:txBody>
      </p:sp>
    </p:spTree>
    <p:extLst>
      <p:ext uri="{BB962C8B-B14F-4D97-AF65-F5344CB8AC3E}">
        <p14:creationId xmlns:p14="http://schemas.microsoft.com/office/powerpoint/2010/main" val="444065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w/ Graphic">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a:t>1/28/2021</a:t>
            </a:r>
            <a:endParaRPr lang="en-US" dirty="0"/>
          </a:p>
        </p:txBody>
      </p:sp>
      <p:sp>
        <p:nvSpPr>
          <p:cNvPr id="4" name="Footer Placeholder 3"/>
          <p:cNvSpPr>
            <a:spLocks noGrp="1"/>
          </p:cNvSpPr>
          <p:nvPr>
            <p:ph type="ftr" sz="quarter" idx="11"/>
          </p:nvPr>
        </p:nvSpPr>
        <p:spPr/>
        <p:txBody>
          <a:bodyPr/>
          <a:lstStyle/>
          <a:p>
            <a:r>
              <a:rPr lang="en-US"/>
              <a:t>JG/ SAMP</a:t>
            </a:r>
            <a:endParaRPr lang="en-US" dirty="0"/>
          </a:p>
        </p:txBody>
      </p:sp>
      <p:sp>
        <p:nvSpPr>
          <p:cNvPr id="5" name="Slide Number Placeholder 4"/>
          <p:cNvSpPr>
            <a:spLocks noGrp="1"/>
          </p:cNvSpPr>
          <p:nvPr>
            <p:ph type="sldNum" sz="quarter" idx="12"/>
          </p:nvPr>
        </p:nvSpPr>
        <p:spPr/>
        <p:txBody>
          <a:bodyPr/>
          <a:lstStyle/>
          <a:p>
            <a:fld id="{6315554C-9387-4378-80C2-5F7076CAC952}" type="slidenum">
              <a:rPr lang="en-US" smtClean="0"/>
              <a:t>‹#›</a:t>
            </a:fld>
            <a:endParaRPr lang="en-US" dirty="0"/>
          </a:p>
        </p:txBody>
      </p:sp>
      <p:sp>
        <p:nvSpPr>
          <p:cNvPr id="7" name="Rectangle 6"/>
          <p:cNvSpPr/>
          <p:nvPr userDrawn="1"/>
        </p:nvSpPr>
        <p:spPr>
          <a:xfrm>
            <a:off x="0" y="0"/>
            <a:ext cx="9144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descr="cu white lrg.psd"/>
          <p:cNvPicPr>
            <a:picLocks noChangeAspect="1"/>
          </p:cNvPicPr>
          <p:nvPr userDrawn="1"/>
        </p:nvPicPr>
        <p:blipFill rotWithShape="1">
          <a:blip r:embed="rId2" cstate="print">
            <a:extLst>
              <a:ext uri="{28A0092B-C50C-407E-A947-70E740481C1C}">
                <a14:useLocalDpi xmlns:a14="http://schemas.microsoft.com/office/drawing/2010/main" val="0"/>
              </a:ext>
            </a:extLst>
          </a:blip>
          <a:srcRect l="29543" r="-704"/>
          <a:stretch/>
        </p:blipFill>
        <p:spPr>
          <a:xfrm>
            <a:off x="3871576" y="-157024"/>
            <a:ext cx="1370059" cy="522449"/>
          </a:xfrm>
          <a:prstGeom prst="rect">
            <a:avLst/>
          </a:prstGeom>
        </p:spPr>
      </p:pic>
      <p:sp>
        <p:nvSpPr>
          <p:cNvPr id="12" name="TextBox 11"/>
          <p:cNvSpPr txBox="1"/>
          <p:nvPr userDrawn="1"/>
        </p:nvSpPr>
        <p:spPr>
          <a:xfrm>
            <a:off x="438726" y="4756727"/>
            <a:ext cx="8258850" cy="584776"/>
          </a:xfrm>
          <a:prstGeom prst="rect">
            <a:avLst/>
          </a:prstGeom>
          <a:noFill/>
        </p:spPr>
        <p:txBody>
          <a:bodyPr wrap="square" rtlCol="0">
            <a:spAutoFit/>
          </a:bodyPr>
          <a:lstStyle/>
          <a:p>
            <a:pPr lvl="0" algn="ctr"/>
            <a:r>
              <a:rPr lang="en-US" sz="3200" dirty="0">
                <a:solidFill>
                  <a:schemeClr val="bg1"/>
                </a:solidFill>
                <a:latin typeface="Helvetica"/>
                <a:cs typeface="Helvetica"/>
              </a:rPr>
              <a:t>Photos, illustrations, graphics here.</a:t>
            </a:r>
            <a:endParaRPr lang="en-US" dirty="0">
              <a:solidFill>
                <a:schemeClr val="bg1"/>
              </a:solidFill>
            </a:endParaRPr>
          </a:p>
        </p:txBody>
      </p:sp>
      <p:sp>
        <p:nvSpPr>
          <p:cNvPr id="13" name="Content Placeholder 12"/>
          <p:cNvSpPr>
            <a:spLocks noGrp="1"/>
          </p:cNvSpPr>
          <p:nvPr>
            <p:ph sz="quarter" idx="13"/>
          </p:nvPr>
        </p:nvSpPr>
        <p:spPr>
          <a:xfrm>
            <a:off x="292894" y="3877558"/>
            <a:ext cx="8558213" cy="27828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itle 13"/>
          <p:cNvSpPr>
            <a:spLocks noGrp="1"/>
          </p:cNvSpPr>
          <p:nvPr>
            <p:ph type="title"/>
          </p:nvPr>
        </p:nvSpPr>
        <p:spPr>
          <a:xfrm>
            <a:off x="287899" y="615758"/>
            <a:ext cx="6554707" cy="861774"/>
          </a:xfrm>
        </p:spPr>
        <p:txBody>
          <a:bodyPr/>
          <a:lstStyle>
            <a:lvl1pPr algn="l">
              <a:defRPr/>
            </a:lvl1pPr>
          </a:lstStyle>
          <a:p>
            <a:r>
              <a:rPr lang="en-US" dirty="0"/>
              <a:t>Click to edit Master title style</a:t>
            </a:r>
          </a:p>
        </p:txBody>
      </p:sp>
      <p:sp>
        <p:nvSpPr>
          <p:cNvPr id="16" name="Text Placeholder 15"/>
          <p:cNvSpPr>
            <a:spLocks noGrp="1"/>
          </p:cNvSpPr>
          <p:nvPr>
            <p:ph type="body" sz="quarter" idx="14"/>
          </p:nvPr>
        </p:nvSpPr>
        <p:spPr>
          <a:xfrm>
            <a:off x="289405" y="1524000"/>
            <a:ext cx="8534400" cy="2209800"/>
          </a:xfrm>
        </p:spPr>
        <p:txBody>
          <a:bodyPr numCol="2"/>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09505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ontent w/ Graphic">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a:t>1/28/2021</a:t>
            </a:r>
            <a:endParaRPr lang="en-US" dirty="0"/>
          </a:p>
        </p:txBody>
      </p:sp>
      <p:sp>
        <p:nvSpPr>
          <p:cNvPr id="4" name="Footer Placeholder 3"/>
          <p:cNvSpPr>
            <a:spLocks noGrp="1"/>
          </p:cNvSpPr>
          <p:nvPr>
            <p:ph type="ftr" sz="quarter" idx="11"/>
          </p:nvPr>
        </p:nvSpPr>
        <p:spPr/>
        <p:txBody>
          <a:bodyPr/>
          <a:lstStyle/>
          <a:p>
            <a:r>
              <a:rPr lang="en-US"/>
              <a:t>JG/ SAMP</a:t>
            </a:r>
            <a:endParaRPr lang="en-US" dirty="0"/>
          </a:p>
        </p:txBody>
      </p:sp>
      <p:sp>
        <p:nvSpPr>
          <p:cNvPr id="5" name="Slide Number Placeholder 4"/>
          <p:cNvSpPr>
            <a:spLocks noGrp="1"/>
          </p:cNvSpPr>
          <p:nvPr>
            <p:ph type="sldNum" sz="quarter" idx="12"/>
          </p:nvPr>
        </p:nvSpPr>
        <p:spPr/>
        <p:txBody>
          <a:bodyPr/>
          <a:lstStyle/>
          <a:p>
            <a:fld id="{6315554C-9387-4378-80C2-5F7076CAC952}" type="slidenum">
              <a:rPr lang="en-US" smtClean="0"/>
              <a:t>‹#›</a:t>
            </a:fld>
            <a:endParaRPr lang="en-US" dirty="0"/>
          </a:p>
        </p:txBody>
      </p:sp>
      <p:sp>
        <p:nvSpPr>
          <p:cNvPr id="7" name="Rectangle 6"/>
          <p:cNvSpPr/>
          <p:nvPr userDrawn="1"/>
        </p:nvSpPr>
        <p:spPr>
          <a:xfrm>
            <a:off x="0" y="0"/>
            <a:ext cx="9144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descr="cu white lrg.psd"/>
          <p:cNvPicPr>
            <a:picLocks noChangeAspect="1"/>
          </p:cNvPicPr>
          <p:nvPr userDrawn="1"/>
        </p:nvPicPr>
        <p:blipFill rotWithShape="1">
          <a:blip r:embed="rId2" cstate="print">
            <a:extLst>
              <a:ext uri="{28A0092B-C50C-407E-A947-70E740481C1C}">
                <a14:useLocalDpi xmlns:a14="http://schemas.microsoft.com/office/drawing/2010/main" val="0"/>
              </a:ext>
            </a:extLst>
          </a:blip>
          <a:srcRect l="29543" r="-704"/>
          <a:stretch/>
        </p:blipFill>
        <p:spPr>
          <a:xfrm>
            <a:off x="3871576" y="-157024"/>
            <a:ext cx="1370059" cy="522449"/>
          </a:xfrm>
          <a:prstGeom prst="rect">
            <a:avLst/>
          </a:prstGeom>
        </p:spPr>
      </p:pic>
      <p:sp>
        <p:nvSpPr>
          <p:cNvPr id="12" name="TextBox 11"/>
          <p:cNvSpPr txBox="1"/>
          <p:nvPr userDrawn="1"/>
        </p:nvSpPr>
        <p:spPr>
          <a:xfrm>
            <a:off x="438726" y="4756727"/>
            <a:ext cx="8258850" cy="584776"/>
          </a:xfrm>
          <a:prstGeom prst="rect">
            <a:avLst/>
          </a:prstGeom>
          <a:noFill/>
        </p:spPr>
        <p:txBody>
          <a:bodyPr wrap="square" rtlCol="0">
            <a:spAutoFit/>
          </a:bodyPr>
          <a:lstStyle/>
          <a:p>
            <a:pPr lvl="0" algn="ctr"/>
            <a:r>
              <a:rPr lang="en-US" sz="3200" dirty="0">
                <a:solidFill>
                  <a:schemeClr val="bg1"/>
                </a:solidFill>
                <a:latin typeface="Helvetica"/>
                <a:cs typeface="Helvetica"/>
              </a:rPr>
              <a:t>Photos, illustrations, graphics here.</a:t>
            </a:r>
            <a:endParaRPr lang="en-US" dirty="0">
              <a:solidFill>
                <a:schemeClr val="bg1"/>
              </a:solidFill>
            </a:endParaRPr>
          </a:p>
        </p:txBody>
      </p:sp>
      <p:sp>
        <p:nvSpPr>
          <p:cNvPr id="13" name="Content Placeholder 12"/>
          <p:cNvSpPr>
            <a:spLocks noGrp="1"/>
          </p:cNvSpPr>
          <p:nvPr>
            <p:ph sz="quarter" idx="13"/>
          </p:nvPr>
        </p:nvSpPr>
        <p:spPr>
          <a:xfrm>
            <a:off x="4800600" y="1447800"/>
            <a:ext cx="4050507" cy="487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itle 13"/>
          <p:cNvSpPr>
            <a:spLocks noGrp="1"/>
          </p:cNvSpPr>
          <p:nvPr>
            <p:ph type="title"/>
          </p:nvPr>
        </p:nvSpPr>
        <p:spPr>
          <a:xfrm>
            <a:off x="287899" y="615758"/>
            <a:ext cx="6554707" cy="603442"/>
          </a:xfrm>
        </p:spPr>
        <p:txBody>
          <a:bodyPr/>
          <a:lstStyle>
            <a:lvl1pPr algn="l">
              <a:defRPr/>
            </a:lvl1pPr>
          </a:lstStyle>
          <a:p>
            <a:r>
              <a:rPr lang="en-US" dirty="0"/>
              <a:t>Click to edit Master title style</a:t>
            </a:r>
          </a:p>
        </p:txBody>
      </p:sp>
      <p:sp>
        <p:nvSpPr>
          <p:cNvPr id="16" name="Text Placeholder 15"/>
          <p:cNvSpPr>
            <a:spLocks noGrp="1"/>
          </p:cNvSpPr>
          <p:nvPr>
            <p:ph type="body" sz="quarter" idx="14"/>
          </p:nvPr>
        </p:nvSpPr>
        <p:spPr>
          <a:xfrm>
            <a:off x="289405" y="1447800"/>
            <a:ext cx="4358795" cy="4876800"/>
          </a:xfrm>
        </p:spPr>
        <p:txBody>
          <a:bodyPr numCol="1"/>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58152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en-US"/>
              <a:t>1/28/2021</a:t>
            </a:r>
            <a:endParaRPr lang="en-US" dirty="0"/>
          </a:p>
        </p:txBody>
      </p:sp>
      <p:sp>
        <p:nvSpPr>
          <p:cNvPr id="6" name="Footer Placeholder 5"/>
          <p:cNvSpPr>
            <a:spLocks noGrp="1"/>
          </p:cNvSpPr>
          <p:nvPr>
            <p:ph type="ftr" sz="quarter" idx="11"/>
          </p:nvPr>
        </p:nvSpPr>
        <p:spPr/>
        <p:txBody>
          <a:bodyPr/>
          <a:lstStyle/>
          <a:p>
            <a:r>
              <a:rPr lang="en-US"/>
              <a:t>JG/ SAMP</a:t>
            </a:r>
            <a:endParaRPr lang="en-US" dirty="0"/>
          </a:p>
        </p:txBody>
      </p:sp>
      <p:sp>
        <p:nvSpPr>
          <p:cNvPr id="7" name="Slide Number Placeholder 6"/>
          <p:cNvSpPr>
            <a:spLocks noGrp="1"/>
          </p:cNvSpPr>
          <p:nvPr>
            <p:ph type="sldNum" sz="quarter" idx="12"/>
          </p:nvPr>
        </p:nvSpPr>
        <p:spPr/>
        <p:txBody>
          <a:bodyPr/>
          <a:lstStyle/>
          <a:p>
            <a:fld id="{6315554C-9387-4378-80C2-5F7076CAC952}" type="slidenum">
              <a:rPr lang="en-US" smtClean="0"/>
              <a:t>‹#›</a:t>
            </a:fld>
            <a:endParaRPr lang="en-US" dirty="0"/>
          </a:p>
        </p:txBody>
      </p:sp>
      <p:sp>
        <p:nvSpPr>
          <p:cNvPr id="10" name="Rectangle 9"/>
          <p:cNvSpPr/>
          <p:nvPr userDrawn="1"/>
        </p:nvSpPr>
        <p:spPr>
          <a:xfrm>
            <a:off x="0" y="0"/>
            <a:ext cx="9144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1" name="Picture 10" descr="cu white lrg.psd"/>
          <p:cNvPicPr>
            <a:picLocks noChangeAspect="1"/>
          </p:cNvPicPr>
          <p:nvPr userDrawn="1"/>
        </p:nvPicPr>
        <p:blipFill rotWithShape="1">
          <a:blip r:embed="rId2" cstate="print">
            <a:extLst>
              <a:ext uri="{28A0092B-C50C-407E-A947-70E740481C1C}">
                <a14:useLocalDpi xmlns:a14="http://schemas.microsoft.com/office/drawing/2010/main" val="0"/>
              </a:ext>
            </a:extLst>
          </a:blip>
          <a:srcRect l="29543" r="-704"/>
          <a:stretch/>
        </p:blipFill>
        <p:spPr>
          <a:xfrm>
            <a:off x="3871576" y="-157024"/>
            <a:ext cx="1370059" cy="522449"/>
          </a:xfrm>
          <a:prstGeom prst="rect">
            <a:avLst/>
          </a:prstGeom>
        </p:spPr>
      </p:pic>
      <p:sp>
        <p:nvSpPr>
          <p:cNvPr id="2" name="Title 1"/>
          <p:cNvSpPr>
            <a:spLocks noGrp="1"/>
          </p:cNvSpPr>
          <p:nvPr>
            <p:ph type="title"/>
          </p:nvPr>
        </p:nvSpPr>
        <p:spPr>
          <a:xfrm>
            <a:off x="0" y="759710"/>
            <a:ext cx="9144000" cy="538609"/>
          </a:xfrm>
        </p:spPr>
        <p:txBody>
          <a:bodyPr/>
          <a:lstStyle/>
          <a:p>
            <a:r>
              <a:rPr lang="en-US"/>
              <a:t>Click to edit Master title style</a:t>
            </a:r>
          </a:p>
        </p:txBody>
      </p:sp>
      <p:sp>
        <p:nvSpPr>
          <p:cNvPr id="4" name="Text Placeholder 3"/>
          <p:cNvSpPr>
            <a:spLocks noGrp="1"/>
          </p:cNvSpPr>
          <p:nvPr>
            <p:ph type="body" sz="quarter" idx="13"/>
          </p:nvPr>
        </p:nvSpPr>
        <p:spPr>
          <a:xfrm>
            <a:off x="0" y="1298575"/>
            <a:ext cx="9144000" cy="538163"/>
          </a:xfrm>
        </p:spPr>
        <p:txBody>
          <a:bodyPr/>
          <a:lstStyle/>
          <a:p>
            <a:pPr lvl="0"/>
            <a:r>
              <a:rPr lang="en-US" dirty="0"/>
              <a:t>Click to edit Master text styles</a:t>
            </a:r>
          </a:p>
        </p:txBody>
      </p:sp>
      <p:sp>
        <p:nvSpPr>
          <p:cNvPr id="13" name="Content Placeholder 12"/>
          <p:cNvSpPr>
            <a:spLocks noGrp="1"/>
          </p:cNvSpPr>
          <p:nvPr>
            <p:ph sz="quarter" idx="14"/>
          </p:nvPr>
        </p:nvSpPr>
        <p:spPr>
          <a:xfrm>
            <a:off x="838200" y="2057400"/>
            <a:ext cx="7467600"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0344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a:t>1/28/2021</a:t>
            </a:r>
            <a:endParaRPr lang="en-US" dirty="0"/>
          </a:p>
        </p:txBody>
      </p:sp>
      <p:sp>
        <p:nvSpPr>
          <p:cNvPr id="4" name="Footer Placeholder 3"/>
          <p:cNvSpPr>
            <a:spLocks noGrp="1"/>
          </p:cNvSpPr>
          <p:nvPr>
            <p:ph type="ftr" sz="quarter" idx="11"/>
          </p:nvPr>
        </p:nvSpPr>
        <p:spPr/>
        <p:txBody>
          <a:bodyPr/>
          <a:lstStyle/>
          <a:p>
            <a:r>
              <a:rPr lang="en-US"/>
              <a:t>JG/ SAMP</a:t>
            </a:r>
            <a:endParaRPr lang="en-US" dirty="0"/>
          </a:p>
        </p:txBody>
      </p:sp>
      <p:sp>
        <p:nvSpPr>
          <p:cNvPr id="5" name="Slide Number Placeholder 4"/>
          <p:cNvSpPr>
            <a:spLocks noGrp="1"/>
          </p:cNvSpPr>
          <p:nvPr>
            <p:ph type="sldNum" sz="quarter" idx="12"/>
          </p:nvPr>
        </p:nvSpPr>
        <p:spPr/>
        <p:txBody>
          <a:bodyPr/>
          <a:lstStyle/>
          <a:p>
            <a:fld id="{6315554C-9387-4378-80C2-5F7076CAC952}" type="slidenum">
              <a:rPr lang="en-US" smtClean="0"/>
              <a:t>‹#›</a:t>
            </a:fld>
            <a:endParaRPr lang="en-US" dirty="0"/>
          </a:p>
        </p:txBody>
      </p:sp>
      <p:pic>
        <p:nvPicPr>
          <p:cNvPr id="6" name="Picture 5" descr="0889_10_C_lr.jpg"/>
          <p:cNvPicPr>
            <a:picLocks noChangeAspect="1"/>
          </p:cNvPicPr>
          <p:nvPr userDrawn="1"/>
        </p:nvPicPr>
        <p:blipFill rotWithShape="1">
          <a:blip r:embed="rId2">
            <a:extLst>
              <a:ext uri="{28A0092B-C50C-407E-A947-70E740481C1C}">
                <a14:useLocalDpi xmlns:a14="http://schemas.microsoft.com/office/drawing/2010/main" val="0"/>
              </a:ext>
            </a:extLst>
          </a:blip>
          <a:srcRect l="3170" r="7962"/>
          <a:stretch/>
        </p:blipFill>
        <p:spPr>
          <a:xfrm>
            <a:off x="0" y="0"/>
            <a:ext cx="9144000" cy="6858000"/>
          </a:xfrm>
          <a:prstGeom prst="rect">
            <a:avLst/>
          </a:prstGeom>
        </p:spPr>
      </p:pic>
      <p:pic>
        <p:nvPicPr>
          <p:cNvPr id="7" name="Picture 6" descr="cu white lrg.psd"/>
          <p:cNvPicPr>
            <a:picLocks noChangeAspect="1"/>
          </p:cNvPicPr>
          <p:nvPr userDrawn="1"/>
        </p:nvPicPr>
        <p:blipFill rotWithShape="1">
          <a:blip r:embed="rId3" cstate="print">
            <a:extLst>
              <a:ext uri="{28A0092B-C50C-407E-A947-70E740481C1C}">
                <a14:useLocalDpi xmlns:a14="http://schemas.microsoft.com/office/drawing/2010/main" val="0"/>
              </a:ext>
            </a:extLst>
          </a:blip>
          <a:srcRect r="72186"/>
          <a:stretch/>
        </p:blipFill>
        <p:spPr>
          <a:xfrm>
            <a:off x="182033" y="402168"/>
            <a:ext cx="1299634" cy="1267968"/>
          </a:xfrm>
          <a:prstGeom prst="rect">
            <a:avLst/>
          </a:prstGeom>
        </p:spPr>
      </p:pic>
      <p:sp>
        <p:nvSpPr>
          <p:cNvPr id="8" name="Rectangle 7"/>
          <p:cNvSpPr/>
          <p:nvPr userDrawn="1"/>
        </p:nvSpPr>
        <p:spPr>
          <a:xfrm>
            <a:off x="0" y="0"/>
            <a:ext cx="9144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Text Placeholder 9"/>
          <p:cNvSpPr>
            <a:spLocks noGrp="1"/>
          </p:cNvSpPr>
          <p:nvPr>
            <p:ph type="body" sz="quarter" idx="13" hasCustomPrompt="1"/>
          </p:nvPr>
        </p:nvSpPr>
        <p:spPr>
          <a:xfrm>
            <a:off x="285750" y="1828800"/>
            <a:ext cx="4692650" cy="584200"/>
          </a:xfrm>
        </p:spPr>
        <p:txBody>
          <a:bodyPr/>
          <a:lstStyle>
            <a:lvl1pPr marL="0" indent="0">
              <a:buNone/>
              <a:defRPr baseline="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Thank You</a:t>
            </a:r>
          </a:p>
        </p:txBody>
      </p:sp>
    </p:spTree>
    <p:extLst>
      <p:ext uri="{BB962C8B-B14F-4D97-AF65-F5344CB8AC3E}">
        <p14:creationId xmlns:p14="http://schemas.microsoft.com/office/powerpoint/2010/main" val="1709996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7" name="Picture 6" descr="0889_10_C_lr.jpg"/>
          <p:cNvPicPr>
            <a:picLocks noChangeAspect="1"/>
          </p:cNvPicPr>
          <p:nvPr/>
        </p:nvPicPr>
        <p:blipFill rotWithShape="1">
          <a:blip r:embed="rId2">
            <a:extLst>
              <a:ext uri="{28A0092B-C50C-407E-A947-70E740481C1C}">
                <a14:useLocalDpi xmlns:a14="http://schemas.microsoft.com/office/drawing/2010/main" val="0"/>
              </a:ext>
            </a:extLst>
          </a:blip>
          <a:srcRect l="3170" r="7962"/>
          <a:stretch/>
        </p:blipFill>
        <p:spPr>
          <a:xfrm>
            <a:off x="0" y="0"/>
            <a:ext cx="9144000" cy="6858000"/>
          </a:xfrm>
          <a:prstGeom prst="rect">
            <a:avLst/>
          </a:prstGeom>
        </p:spPr>
      </p:pic>
      <p:sp>
        <p:nvSpPr>
          <p:cNvPr id="4" name="Date Placeholder 3"/>
          <p:cNvSpPr>
            <a:spLocks noGrp="1"/>
          </p:cNvSpPr>
          <p:nvPr>
            <p:ph type="dt" sz="half" idx="10"/>
          </p:nvPr>
        </p:nvSpPr>
        <p:spPr/>
        <p:txBody>
          <a:bodyPr/>
          <a:lstStyle/>
          <a:p>
            <a:fld id="{1049A4E3-3B6F-496F-AF79-30F276092F9A}" type="datetimeFigureOut">
              <a:rPr lang="en-US" smtClean="0"/>
              <a:t>11/9/2021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195987-FDC8-4CED-9873-820033AFE379}" type="slidenum">
              <a:rPr lang="en-US" smtClean="0"/>
              <a:t>‹#›</a:t>
            </a:fld>
            <a:endParaRPr lang="en-US" dirty="0"/>
          </a:p>
        </p:txBody>
      </p:sp>
      <p:pic>
        <p:nvPicPr>
          <p:cNvPr id="8" name="Picture 7" descr="cu white lrg.psd"/>
          <p:cNvPicPr>
            <a:picLocks noChangeAspect="1"/>
          </p:cNvPicPr>
          <p:nvPr/>
        </p:nvPicPr>
        <p:blipFill rotWithShape="1">
          <a:blip r:embed="rId3" cstate="print">
            <a:extLst>
              <a:ext uri="{28A0092B-C50C-407E-A947-70E740481C1C}">
                <a14:useLocalDpi xmlns:a14="http://schemas.microsoft.com/office/drawing/2010/main" val="0"/>
              </a:ext>
            </a:extLst>
          </a:blip>
          <a:srcRect r="72186"/>
          <a:stretch/>
        </p:blipFill>
        <p:spPr>
          <a:xfrm>
            <a:off x="182033" y="402168"/>
            <a:ext cx="1299634" cy="1267968"/>
          </a:xfrm>
          <a:prstGeom prst="rect">
            <a:avLst/>
          </a:prstGeom>
        </p:spPr>
      </p:pic>
      <p:sp>
        <p:nvSpPr>
          <p:cNvPr id="9" name="Rectangle 8"/>
          <p:cNvSpPr/>
          <p:nvPr/>
        </p:nvSpPr>
        <p:spPr>
          <a:xfrm>
            <a:off x="0" y="0"/>
            <a:ext cx="9144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Title 18"/>
          <p:cNvSpPr>
            <a:spLocks noGrp="1"/>
          </p:cNvSpPr>
          <p:nvPr>
            <p:ph type="title"/>
          </p:nvPr>
        </p:nvSpPr>
        <p:spPr>
          <a:xfrm>
            <a:off x="328085" y="1828800"/>
            <a:ext cx="4777596" cy="1143000"/>
          </a:xfrm>
        </p:spPr>
        <p:txBody>
          <a:bodyPr anchor="t">
            <a:normAutofit/>
          </a:bodyPr>
          <a:lstStyle>
            <a:lvl1pPr algn="l">
              <a:defRPr sz="3200" baseline="0">
                <a:solidFill>
                  <a:schemeClr val="bg1"/>
                </a:solidFill>
              </a:defRPr>
            </a:lvl1pPr>
          </a:lstStyle>
          <a:p>
            <a:r>
              <a:rPr lang="en-US"/>
              <a:t>Click to edit Master title style</a:t>
            </a:r>
            <a:endParaRPr lang="en-US" dirty="0"/>
          </a:p>
        </p:txBody>
      </p:sp>
      <p:sp>
        <p:nvSpPr>
          <p:cNvPr id="21" name="Text Placeholder 20"/>
          <p:cNvSpPr>
            <a:spLocks noGrp="1"/>
          </p:cNvSpPr>
          <p:nvPr>
            <p:ph type="body" sz="quarter" idx="13"/>
          </p:nvPr>
        </p:nvSpPr>
        <p:spPr>
          <a:xfrm>
            <a:off x="328613" y="3200422"/>
            <a:ext cx="4137025" cy="1066800"/>
          </a:xfrm>
        </p:spPr>
        <p:txBody>
          <a:bodyPr>
            <a:noAutofit/>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a:solidFill>
                  <a:schemeClr val="bg1"/>
                </a:solidFill>
                <a:latin typeface="+mn-lt"/>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a:solidFill>
                  <a:srgbClr val="FFFFFF"/>
                </a:solidFill>
                <a:latin typeface="+mn-lt"/>
                <a:cs typeface="Times"/>
              </a:rPr>
              <a:t>Click to edit Master text styles</a:t>
            </a:r>
          </a:p>
        </p:txBody>
      </p:sp>
    </p:spTree>
    <p:extLst>
      <p:ext uri="{BB962C8B-B14F-4D97-AF65-F5344CB8AC3E}">
        <p14:creationId xmlns:p14="http://schemas.microsoft.com/office/powerpoint/2010/main" val="751368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049A4E3-3B6F-496F-AF79-30F276092F9A}" type="datetimeFigureOut">
              <a:rPr lang="en-US" smtClean="0"/>
              <a:t>11/9/2021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195987-FDC8-4CED-9873-820033AFE379}" type="slidenum">
              <a:rPr lang="en-US" smtClean="0"/>
              <a:t>‹#›</a:t>
            </a:fld>
            <a:endParaRPr lang="en-US" dirty="0"/>
          </a:p>
        </p:txBody>
      </p:sp>
      <p:sp>
        <p:nvSpPr>
          <p:cNvPr id="7" name="Rectangle 6"/>
          <p:cNvSpPr/>
          <p:nvPr/>
        </p:nvSpPr>
        <p:spPr>
          <a:xfrm>
            <a:off x="0" y="0"/>
            <a:ext cx="9144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descr="cu screen b31b1b.psd"/>
          <p:cNvPicPr>
            <a:picLocks noChangeAspect="1"/>
          </p:cNvPicPr>
          <p:nvPr/>
        </p:nvPicPr>
        <p:blipFill rotWithShape="1">
          <a:blip r:embed="rId2" cstate="print">
            <a:extLst>
              <a:ext uri="{28A0092B-C50C-407E-A947-70E740481C1C}">
                <a14:useLocalDpi xmlns:a14="http://schemas.microsoft.com/office/drawing/2010/main" val="0"/>
              </a:ext>
            </a:extLst>
          </a:blip>
          <a:srcRect r="70374"/>
          <a:stretch/>
        </p:blipFill>
        <p:spPr>
          <a:xfrm>
            <a:off x="182033" y="402168"/>
            <a:ext cx="1384300" cy="1267968"/>
          </a:xfrm>
          <a:prstGeom prst="rect">
            <a:avLst/>
          </a:prstGeom>
        </p:spPr>
      </p:pic>
      <p:sp>
        <p:nvSpPr>
          <p:cNvPr id="14" name="Text Placeholder 13"/>
          <p:cNvSpPr>
            <a:spLocks noGrp="1"/>
          </p:cNvSpPr>
          <p:nvPr>
            <p:ph type="body" sz="quarter" idx="13"/>
          </p:nvPr>
        </p:nvSpPr>
        <p:spPr>
          <a:xfrm>
            <a:off x="0" y="2438400"/>
            <a:ext cx="9144000" cy="2406650"/>
          </a:xfrm>
        </p:spPr>
        <p:txBody>
          <a:bodyPr/>
          <a:lstStyle>
            <a:lvl1pPr marL="0" indent="0" algn="ctr">
              <a:buNone/>
              <a:defRPr sz="3200">
                <a:solidFill>
                  <a:schemeClr val="accent2"/>
                </a:solidFill>
              </a:defRPr>
            </a:lvl1pPr>
          </a:lstStyle>
          <a:p>
            <a:pPr lvl="0"/>
            <a:r>
              <a:rPr lang="en-US"/>
              <a:t>Click to edit Master text styles</a:t>
            </a:r>
          </a:p>
        </p:txBody>
      </p:sp>
      <p:sp>
        <p:nvSpPr>
          <p:cNvPr id="16" name="Title 15"/>
          <p:cNvSpPr>
            <a:spLocks noGrp="1"/>
          </p:cNvSpPr>
          <p:nvPr>
            <p:ph type="title"/>
          </p:nvPr>
        </p:nvSpPr>
        <p:spPr>
          <a:xfrm>
            <a:off x="0" y="1828800"/>
            <a:ext cx="9144000" cy="609600"/>
          </a:xfrm>
        </p:spPr>
        <p:txBody>
          <a:bodyPr>
            <a:normAutofit/>
          </a:bodyPr>
          <a:lstStyle>
            <a:lvl1pPr>
              <a:defRPr sz="2800" b="0">
                <a:solidFill>
                  <a:schemeClr val="accent3"/>
                </a:solidFill>
                <a:latin typeface="+mj-lt"/>
              </a:defRPr>
            </a:lvl1pPr>
          </a:lstStyle>
          <a:p>
            <a:r>
              <a:rPr lang="en-US" sz="2800">
                <a:solidFill>
                  <a:srgbClr val="A7998B"/>
                </a:solidFill>
                <a:latin typeface="+mj-lt"/>
                <a:cs typeface="Helvetica"/>
              </a:rPr>
              <a:t>Click to edit Master title style</a:t>
            </a:r>
            <a:endParaRPr lang="en-US" sz="2800" dirty="0">
              <a:solidFill>
                <a:srgbClr val="A7998B"/>
              </a:solidFill>
              <a:latin typeface="+mj-lt"/>
              <a:cs typeface="Helvetica"/>
            </a:endParaRPr>
          </a:p>
        </p:txBody>
      </p:sp>
    </p:spTree>
    <p:extLst>
      <p:ext uri="{BB962C8B-B14F-4D97-AF65-F5344CB8AC3E}">
        <p14:creationId xmlns:p14="http://schemas.microsoft.com/office/powerpoint/2010/main" val="1367443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Section Header 2">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049A4E3-3B6F-496F-AF79-30F276092F9A}" type="datetimeFigureOut">
              <a:rPr lang="en-US" smtClean="0"/>
              <a:t>11/9/2021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C195987-FDC8-4CED-9873-820033AFE379}" type="slidenum">
              <a:rPr lang="en-US" smtClean="0"/>
              <a:t>‹#›</a:t>
            </a:fld>
            <a:endParaRPr lang="en-US" dirty="0"/>
          </a:p>
        </p:txBody>
      </p:sp>
      <p:sp>
        <p:nvSpPr>
          <p:cNvPr id="6" name="Rectangle 5"/>
          <p:cNvSpPr/>
          <p:nvPr/>
        </p:nvSpPr>
        <p:spPr>
          <a:xfrm>
            <a:off x="0" y="0"/>
            <a:ext cx="9144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descr="cu screen b31b1b.psd"/>
          <p:cNvPicPr>
            <a:picLocks noChangeAspect="1"/>
          </p:cNvPicPr>
          <p:nvPr/>
        </p:nvPicPr>
        <p:blipFill rotWithShape="1">
          <a:blip r:embed="rId2" cstate="print">
            <a:extLst>
              <a:ext uri="{28A0092B-C50C-407E-A947-70E740481C1C}">
                <a14:useLocalDpi xmlns:a14="http://schemas.microsoft.com/office/drawing/2010/main" val="0"/>
              </a:ext>
            </a:extLst>
          </a:blip>
          <a:srcRect r="70374"/>
          <a:stretch/>
        </p:blipFill>
        <p:spPr>
          <a:xfrm>
            <a:off x="182033" y="402168"/>
            <a:ext cx="1384300" cy="1267968"/>
          </a:xfrm>
          <a:prstGeom prst="rect">
            <a:avLst/>
          </a:prstGeom>
        </p:spPr>
      </p:pic>
      <p:pic>
        <p:nvPicPr>
          <p:cNvPr id="9" name="Picture 8" descr="campu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13844"/>
            <a:ext cx="9144000" cy="3044156"/>
          </a:xfrm>
          <a:prstGeom prst="rect">
            <a:avLst/>
          </a:prstGeom>
        </p:spPr>
      </p:pic>
      <p:sp>
        <p:nvSpPr>
          <p:cNvPr id="10" name="Text Placeholder 13"/>
          <p:cNvSpPr>
            <a:spLocks noGrp="1"/>
          </p:cNvSpPr>
          <p:nvPr>
            <p:ph type="body" sz="quarter" idx="13"/>
          </p:nvPr>
        </p:nvSpPr>
        <p:spPr>
          <a:xfrm>
            <a:off x="0" y="1219200"/>
            <a:ext cx="9144000" cy="1905001"/>
          </a:xfrm>
        </p:spPr>
        <p:txBody>
          <a:bodyPr>
            <a:normAutofit/>
          </a:bodyPr>
          <a:lstStyle>
            <a:lvl1pPr marL="0" indent="0" algn="ctr">
              <a:buNone/>
              <a:defRPr sz="3000">
                <a:solidFill>
                  <a:schemeClr val="accent2"/>
                </a:solidFill>
              </a:defRPr>
            </a:lvl1pPr>
          </a:lstStyle>
          <a:p>
            <a:pPr lvl="0"/>
            <a:r>
              <a:rPr lang="en-US"/>
              <a:t>Click to edit Master text styles</a:t>
            </a:r>
          </a:p>
        </p:txBody>
      </p:sp>
      <p:sp>
        <p:nvSpPr>
          <p:cNvPr id="11" name="Title 15"/>
          <p:cNvSpPr>
            <a:spLocks noGrp="1"/>
          </p:cNvSpPr>
          <p:nvPr>
            <p:ph type="title"/>
          </p:nvPr>
        </p:nvSpPr>
        <p:spPr>
          <a:xfrm>
            <a:off x="0" y="763091"/>
            <a:ext cx="9144000" cy="456109"/>
          </a:xfrm>
        </p:spPr>
        <p:txBody>
          <a:bodyPr>
            <a:noAutofit/>
          </a:bodyPr>
          <a:lstStyle>
            <a:lvl1pPr>
              <a:defRPr sz="2400" b="0" baseline="0">
                <a:solidFill>
                  <a:schemeClr val="accent3"/>
                </a:solidFill>
                <a:latin typeface="+mj-lt"/>
              </a:defRPr>
            </a:lvl1pPr>
          </a:lstStyle>
          <a:p>
            <a:r>
              <a:rPr lang="en-US" sz="2800">
                <a:solidFill>
                  <a:srgbClr val="A7998B"/>
                </a:solidFill>
                <a:latin typeface="+mj-lt"/>
                <a:cs typeface="Helvetica"/>
              </a:rPr>
              <a:t>Click to edit Master title style</a:t>
            </a:r>
            <a:endParaRPr lang="en-US" sz="2800" dirty="0">
              <a:solidFill>
                <a:srgbClr val="A7998B"/>
              </a:solidFill>
              <a:latin typeface="+mj-lt"/>
              <a:cs typeface="Helvetica"/>
            </a:endParaRPr>
          </a:p>
        </p:txBody>
      </p:sp>
    </p:spTree>
    <p:extLst>
      <p:ext uri="{BB962C8B-B14F-4D97-AF65-F5344CB8AC3E}">
        <p14:creationId xmlns:p14="http://schemas.microsoft.com/office/powerpoint/2010/main" val="1834940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2_Section Header 2">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049A4E3-3B6F-496F-AF79-30F276092F9A}" type="datetimeFigureOut">
              <a:rPr lang="en-US" smtClean="0"/>
              <a:t>11/9/2021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C195987-FDC8-4CED-9873-820033AFE379}" type="slidenum">
              <a:rPr lang="en-US" smtClean="0"/>
              <a:t>‹#›</a:t>
            </a:fld>
            <a:endParaRPr lang="en-US" dirty="0"/>
          </a:p>
        </p:txBody>
      </p:sp>
      <p:sp>
        <p:nvSpPr>
          <p:cNvPr id="6" name="Rectangle 5"/>
          <p:cNvSpPr/>
          <p:nvPr/>
        </p:nvSpPr>
        <p:spPr>
          <a:xfrm>
            <a:off x="0" y="0"/>
            <a:ext cx="9144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descr="cu screen b31b1b.psd"/>
          <p:cNvPicPr>
            <a:picLocks noChangeAspect="1"/>
          </p:cNvPicPr>
          <p:nvPr/>
        </p:nvPicPr>
        <p:blipFill rotWithShape="1">
          <a:blip r:embed="rId2" cstate="print">
            <a:extLst>
              <a:ext uri="{28A0092B-C50C-407E-A947-70E740481C1C}">
                <a14:useLocalDpi xmlns:a14="http://schemas.microsoft.com/office/drawing/2010/main" val="0"/>
              </a:ext>
            </a:extLst>
          </a:blip>
          <a:srcRect r="70374"/>
          <a:stretch/>
        </p:blipFill>
        <p:spPr>
          <a:xfrm>
            <a:off x="182033" y="402168"/>
            <a:ext cx="1384300" cy="1267968"/>
          </a:xfrm>
          <a:prstGeom prst="rect">
            <a:avLst/>
          </a:prstGeom>
        </p:spPr>
      </p:pic>
      <p:sp>
        <p:nvSpPr>
          <p:cNvPr id="10" name="Text Placeholder 13"/>
          <p:cNvSpPr>
            <a:spLocks noGrp="1"/>
          </p:cNvSpPr>
          <p:nvPr>
            <p:ph type="body" sz="quarter" idx="13"/>
          </p:nvPr>
        </p:nvSpPr>
        <p:spPr>
          <a:xfrm>
            <a:off x="0" y="1219200"/>
            <a:ext cx="9144000" cy="1905001"/>
          </a:xfrm>
        </p:spPr>
        <p:txBody>
          <a:bodyPr>
            <a:normAutofit/>
          </a:bodyPr>
          <a:lstStyle>
            <a:lvl1pPr marL="0" indent="0" algn="ctr">
              <a:buNone/>
              <a:defRPr sz="3000">
                <a:solidFill>
                  <a:schemeClr val="accent2"/>
                </a:solidFill>
              </a:defRPr>
            </a:lvl1pPr>
          </a:lstStyle>
          <a:p>
            <a:pPr lvl="0"/>
            <a:r>
              <a:rPr lang="en-US"/>
              <a:t>Click to edit Master text styles</a:t>
            </a:r>
          </a:p>
        </p:txBody>
      </p:sp>
      <p:sp>
        <p:nvSpPr>
          <p:cNvPr id="11" name="Title 15"/>
          <p:cNvSpPr>
            <a:spLocks noGrp="1"/>
          </p:cNvSpPr>
          <p:nvPr>
            <p:ph type="title"/>
          </p:nvPr>
        </p:nvSpPr>
        <p:spPr>
          <a:xfrm>
            <a:off x="0" y="763091"/>
            <a:ext cx="9144000" cy="456109"/>
          </a:xfrm>
        </p:spPr>
        <p:txBody>
          <a:bodyPr>
            <a:noAutofit/>
          </a:bodyPr>
          <a:lstStyle>
            <a:lvl1pPr>
              <a:defRPr sz="2400" b="0" baseline="0">
                <a:solidFill>
                  <a:schemeClr val="accent3"/>
                </a:solidFill>
                <a:latin typeface="+mj-lt"/>
              </a:defRPr>
            </a:lvl1pPr>
          </a:lstStyle>
          <a:p>
            <a:r>
              <a:rPr lang="en-US" sz="2800">
                <a:solidFill>
                  <a:srgbClr val="A7998B"/>
                </a:solidFill>
                <a:latin typeface="+mj-lt"/>
                <a:cs typeface="Helvetica"/>
              </a:rPr>
              <a:t>Click to edit Master title style</a:t>
            </a:r>
            <a:endParaRPr lang="en-US" sz="2800" dirty="0">
              <a:solidFill>
                <a:srgbClr val="A7998B"/>
              </a:solidFill>
              <a:latin typeface="+mj-lt"/>
              <a:cs typeface="Helvetica"/>
            </a:endParaRPr>
          </a:p>
        </p:txBody>
      </p:sp>
      <p:sp>
        <p:nvSpPr>
          <p:cNvPr id="12" name="Picture Placeholder 11"/>
          <p:cNvSpPr>
            <a:spLocks noGrp="1"/>
          </p:cNvSpPr>
          <p:nvPr>
            <p:ph type="pic" sz="quarter" idx="14"/>
          </p:nvPr>
        </p:nvSpPr>
        <p:spPr>
          <a:xfrm>
            <a:off x="0" y="3804549"/>
            <a:ext cx="9144000" cy="3044825"/>
          </a:xfrm>
          <a:solidFill>
            <a:schemeClr val="bg2">
              <a:lumMod val="90000"/>
            </a:schemeClr>
          </a:solidFill>
        </p:spPr>
        <p:txBody>
          <a:bodyPr/>
          <a:lstStyle/>
          <a:p>
            <a:r>
              <a:rPr lang="en-US" dirty="0"/>
              <a:t>Click icon to add picture</a:t>
            </a:r>
          </a:p>
        </p:txBody>
      </p:sp>
    </p:spTree>
    <p:extLst>
      <p:ext uri="{BB962C8B-B14F-4D97-AF65-F5344CB8AC3E}">
        <p14:creationId xmlns:p14="http://schemas.microsoft.com/office/powerpoint/2010/main" val="155297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0" i="0">
                <a:solidFill>
                  <a:srgbClr val="A2998B"/>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r>
              <a:rPr lang="en-US"/>
              <a:t>JG/ SAMP</a:t>
            </a:r>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r>
              <a:rPr lang="en-US"/>
              <a:t>1/28/2021</a:t>
            </a: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049A4E3-3B6F-496F-AF79-30F276092F9A}" type="datetimeFigureOut">
              <a:rPr lang="en-US" smtClean="0"/>
              <a:t>11/9/2021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195987-FDC8-4CED-9873-820033AFE379}" type="slidenum">
              <a:rPr lang="en-US" smtClean="0"/>
              <a:t>‹#›</a:t>
            </a:fld>
            <a:endParaRPr lang="en-US" dirty="0"/>
          </a:p>
        </p:txBody>
      </p:sp>
      <p:sp>
        <p:nvSpPr>
          <p:cNvPr id="10" name="Rectangle 9"/>
          <p:cNvSpPr/>
          <p:nvPr/>
        </p:nvSpPr>
        <p:spPr>
          <a:xfrm>
            <a:off x="0" y="0"/>
            <a:ext cx="9144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descr="cu white lrg.psd"/>
          <p:cNvPicPr>
            <a:picLocks noChangeAspect="1"/>
          </p:cNvPicPr>
          <p:nvPr/>
        </p:nvPicPr>
        <p:blipFill rotWithShape="1">
          <a:blip r:embed="rId2" cstate="print">
            <a:extLst>
              <a:ext uri="{28A0092B-C50C-407E-A947-70E740481C1C}">
                <a14:useLocalDpi xmlns:a14="http://schemas.microsoft.com/office/drawing/2010/main" val="0"/>
              </a:ext>
            </a:extLst>
          </a:blip>
          <a:srcRect l="29543" r="-704"/>
          <a:stretch/>
        </p:blipFill>
        <p:spPr>
          <a:xfrm>
            <a:off x="3871576" y="-157024"/>
            <a:ext cx="1370059" cy="522449"/>
          </a:xfrm>
          <a:prstGeom prst="rect">
            <a:avLst/>
          </a:prstGeom>
        </p:spPr>
      </p:pic>
      <p:sp>
        <p:nvSpPr>
          <p:cNvPr id="3" name="Text Placeholder 2"/>
          <p:cNvSpPr>
            <a:spLocks noGrp="1"/>
          </p:cNvSpPr>
          <p:nvPr>
            <p:ph type="body" sz="quarter" idx="13"/>
          </p:nvPr>
        </p:nvSpPr>
        <p:spPr>
          <a:xfrm>
            <a:off x="285750" y="1752600"/>
            <a:ext cx="8678863" cy="39989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a:xfrm>
            <a:off x="285750" y="1066800"/>
            <a:ext cx="8677656" cy="685800"/>
          </a:xfrm>
        </p:spPr>
        <p:txBody>
          <a:bodyPr/>
          <a:lstStyle>
            <a:lvl1pPr algn="l">
              <a:defRPr/>
            </a:lvl1pPr>
          </a:lstStyle>
          <a:p>
            <a:r>
              <a:rPr lang="en-US"/>
              <a:t>Click to edit Master title style</a:t>
            </a:r>
            <a:endParaRPr lang="en-US" dirty="0"/>
          </a:p>
        </p:txBody>
      </p:sp>
    </p:spTree>
    <p:extLst>
      <p:ext uri="{BB962C8B-B14F-4D97-AF65-F5344CB8AC3E}">
        <p14:creationId xmlns:p14="http://schemas.microsoft.com/office/powerpoint/2010/main" val="3409007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ontent w/ Graphic">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049A4E3-3B6F-496F-AF79-30F276092F9A}" type="datetimeFigureOut">
              <a:rPr lang="en-US" smtClean="0"/>
              <a:t>11/9/2021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C195987-FDC8-4CED-9873-820033AFE379}" type="slidenum">
              <a:rPr lang="en-US" smtClean="0"/>
              <a:t>‹#›</a:t>
            </a:fld>
            <a:endParaRPr lang="en-US" dirty="0"/>
          </a:p>
        </p:txBody>
      </p:sp>
      <p:sp>
        <p:nvSpPr>
          <p:cNvPr id="7" name="Rectangle 6"/>
          <p:cNvSpPr/>
          <p:nvPr/>
        </p:nvSpPr>
        <p:spPr>
          <a:xfrm>
            <a:off x="0" y="0"/>
            <a:ext cx="9144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descr="cu white lrg.psd"/>
          <p:cNvPicPr>
            <a:picLocks noChangeAspect="1"/>
          </p:cNvPicPr>
          <p:nvPr/>
        </p:nvPicPr>
        <p:blipFill rotWithShape="1">
          <a:blip r:embed="rId2" cstate="print">
            <a:extLst>
              <a:ext uri="{28A0092B-C50C-407E-A947-70E740481C1C}">
                <a14:useLocalDpi xmlns:a14="http://schemas.microsoft.com/office/drawing/2010/main" val="0"/>
              </a:ext>
            </a:extLst>
          </a:blip>
          <a:srcRect l="29543" r="-704"/>
          <a:stretch/>
        </p:blipFill>
        <p:spPr>
          <a:xfrm>
            <a:off x="3871576" y="-157024"/>
            <a:ext cx="1370059" cy="522449"/>
          </a:xfrm>
          <a:prstGeom prst="rect">
            <a:avLst/>
          </a:prstGeom>
        </p:spPr>
      </p:pic>
      <p:sp>
        <p:nvSpPr>
          <p:cNvPr id="12" name="TextBox 11"/>
          <p:cNvSpPr txBox="1"/>
          <p:nvPr/>
        </p:nvSpPr>
        <p:spPr>
          <a:xfrm>
            <a:off x="438726" y="4756727"/>
            <a:ext cx="8258850" cy="584776"/>
          </a:xfrm>
          <a:prstGeom prst="rect">
            <a:avLst/>
          </a:prstGeom>
          <a:noFill/>
        </p:spPr>
        <p:txBody>
          <a:bodyPr wrap="square" rtlCol="0">
            <a:spAutoFit/>
          </a:bodyPr>
          <a:lstStyle/>
          <a:p>
            <a:pPr lvl="0" algn="ctr"/>
            <a:r>
              <a:rPr lang="en-US" sz="3200" dirty="0">
                <a:solidFill>
                  <a:schemeClr val="bg1"/>
                </a:solidFill>
                <a:latin typeface="Helvetica"/>
                <a:cs typeface="Helvetica"/>
              </a:rPr>
              <a:t>Photos, illustrations, graphics here.</a:t>
            </a:r>
            <a:endParaRPr lang="en-US" dirty="0">
              <a:solidFill>
                <a:schemeClr val="bg1"/>
              </a:solidFill>
            </a:endParaRPr>
          </a:p>
        </p:txBody>
      </p:sp>
      <p:sp>
        <p:nvSpPr>
          <p:cNvPr id="13" name="Content Placeholder 12"/>
          <p:cNvSpPr>
            <a:spLocks noGrp="1"/>
          </p:cNvSpPr>
          <p:nvPr>
            <p:ph sz="quarter" idx="13"/>
          </p:nvPr>
        </p:nvSpPr>
        <p:spPr>
          <a:xfrm>
            <a:off x="292894" y="3877558"/>
            <a:ext cx="8558213" cy="27828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itle 13"/>
          <p:cNvSpPr>
            <a:spLocks noGrp="1"/>
          </p:cNvSpPr>
          <p:nvPr>
            <p:ph type="title"/>
          </p:nvPr>
        </p:nvSpPr>
        <p:spPr>
          <a:xfrm>
            <a:off x="287899" y="615758"/>
            <a:ext cx="6554707" cy="861774"/>
          </a:xfrm>
        </p:spPr>
        <p:txBody>
          <a:bodyPr/>
          <a:lstStyle>
            <a:lvl1pPr algn="l">
              <a:defRPr/>
            </a:lvl1pPr>
          </a:lstStyle>
          <a:p>
            <a:r>
              <a:rPr lang="en-US"/>
              <a:t>Click to edit Master title style</a:t>
            </a:r>
            <a:endParaRPr lang="en-US" dirty="0"/>
          </a:p>
        </p:txBody>
      </p:sp>
      <p:sp>
        <p:nvSpPr>
          <p:cNvPr id="16" name="Text Placeholder 15"/>
          <p:cNvSpPr>
            <a:spLocks noGrp="1"/>
          </p:cNvSpPr>
          <p:nvPr>
            <p:ph type="body" sz="quarter" idx="14"/>
          </p:nvPr>
        </p:nvSpPr>
        <p:spPr>
          <a:xfrm>
            <a:off x="289405" y="1524000"/>
            <a:ext cx="8534400" cy="2209800"/>
          </a:xfrm>
        </p:spPr>
        <p:txBody>
          <a:bodyPr numCol="2"/>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84017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1_Content w/ Graphic">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049A4E3-3B6F-496F-AF79-30F276092F9A}" type="datetimeFigureOut">
              <a:rPr lang="en-US" smtClean="0"/>
              <a:t>11/9/2021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C195987-FDC8-4CED-9873-820033AFE379}" type="slidenum">
              <a:rPr lang="en-US" smtClean="0"/>
              <a:t>‹#›</a:t>
            </a:fld>
            <a:endParaRPr lang="en-US" dirty="0"/>
          </a:p>
        </p:txBody>
      </p:sp>
      <p:sp>
        <p:nvSpPr>
          <p:cNvPr id="7" name="Rectangle 6"/>
          <p:cNvSpPr/>
          <p:nvPr/>
        </p:nvSpPr>
        <p:spPr>
          <a:xfrm>
            <a:off x="0" y="0"/>
            <a:ext cx="9144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descr="cu white lrg.psd"/>
          <p:cNvPicPr>
            <a:picLocks noChangeAspect="1"/>
          </p:cNvPicPr>
          <p:nvPr/>
        </p:nvPicPr>
        <p:blipFill rotWithShape="1">
          <a:blip r:embed="rId2" cstate="print">
            <a:extLst>
              <a:ext uri="{28A0092B-C50C-407E-A947-70E740481C1C}">
                <a14:useLocalDpi xmlns:a14="http://schemas.microsoft.com/office/drawing/2010/main" val="0"/>
              </a:ext>
            </a:extLst>
          </a:blip>
          <a:srcRect l="29543" r="-704"/>
          <a:stretch/>
        </p:blipFill>
        <p:spPr>
          <a:xfrm>
            <a:off x="3871576" y="-157024"/>
            <a:ext cx="1370059" cy="522449"/>
          </a:xfrm>
          <a:prstGeom prst="rect">
            <a:avLst/>
          </a:prstGeom>
        </p:spPr>
      </p:pic>
      <p:sp>
        <p:nvSpPr>
          <p:cNvPr id="12" name="TextBox 11"/>
          <p:cNvSpPr txBox="1"/>
          <p:nvPr/>
        </p:nvSpPr>
        <p:spPr>
          <a:xfrm>
            <a:off x="438726" y="4756727"/>
            <a:ext cx="8258850" cy="584776"/>
          </a:xfrm>
          <a:prstGeom prst="rect">
            <a:avLst/>
          </a:prstGeom>
          <a:noFill/>
        </p:spPr>
        <p:txBody>
          <a:bodyPr wrap="square" rtlCol="0">
            <a:spAutoFit/>
          </a:bodyPr>
          <a:lstStyle/>
          <a:p>
            <a:pPr lvl="0" algn="ctr"/>
            <a:r>
              <a:rPr lang="en-US" sz="3200" dirty="0">
                <a:solidFill>
                  <a:schemeClr val="bg1"/>
                </a:solidFill>
                <a:latin typeface="Helvetica"/>
                <a:cs typeface="Helvetica"/>
              </a:rPr>
              <a:t>Photos, illustrations, graphics here.</a:t>
            </a:r>
            <a:endParaRPr lang="en-US" dirty="0">
              <a:solidFill>
                <a:schemeClr val="bg1"/>
              </a:solidFill>
            </a:endParaRPr>
          </a:p>
        </p:txBody>
      </p:sp>
      <p:sp>
        <p:nvSpPr>
          <p:cNvPr id="13" name="Content Placeholder 12"/>
          <p:cNvSpPr>
            <a:spLocks noGrp="1"/>
          </p:cNvSpPr>
          <p:nvPr>
            <p:ph sz="quarter" idx="13"/>
          </p:nvPr>
        </p:nvSpPr>
        <p:spPr>
          <a:xfrm>
            <a:off x="4800600" y="1447800"/>
            <a:ext cx="4050507" cy="487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itle 13"/>
          <p:cNvSpPr>
            <a:spLocks noGrp="1"/>
          </p:cNvSpPr>
          <p:nvPr>
            <p:ph type="title"/>
          </p:nvPr>
        </p:nvSpPr>
        <p:spPr>
          <a:xfrm>
            <a:off x="287899" y="615758"/>
            <a:ext cx="6554707" cy="603442"/>
          </a:xfrm>
        </p:spPr>
        <p:txBody>
          <a:bodyPr/>
          <a:lstStyle>
            <a:lvl1pPr algn="l">
              <a:defRPr/>
            </a:lvl1pPr>
          </a:lstStyle>
          <a:p>
            <a:r>
              <a:rPr lang="en-US"/>
              <a:t>Click to edit Master title style</a:t>
            </a:r>
            <a:endParaRPr lang="en-US" dirty="0"/>
          </a:p>
        </p:txBody>
      </p:sp>
      <p:sp>
        <p:nvSpPr>
          <p:cNvPr id="16" name="Text Placeholder 15"/>
          <p:cNvSpPr>
            <a:spLocks noGrp="1"/>
          </p:cNvSpPr>
          <p:nvPr>
            <p:ph type="body" sz="quarter" idx="14"/>
          </p:nvPr>
        </p:nvSpPr>
        <p:spPr>
          <a:xfrm>
            <a:off x="289405" y="1447800"/>
            <a:ext cx="4358795" cy="4876800"/>
          </a:xfrm>
        </p:spPr>
        <p:txBody>
          <a:bodyPr num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27623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049A4E3-3B6F-496F-AF79-30F276092F9A}" type="datetimeFigureOut">
              <a:rPr lang="en-US" smtClean="0"/>
              <a:t>11/9/2021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C195987-FDC8-4CED-9873-820033AFE379}" type="slidenum">
              <a:rPr lang="en-US" smtClean="0"/>
              <a:t>‹#›</a:t>
            </a:fld>
            <a:endParaRPr lang="en-US" dirty="0"/>
          </a:p>
        </p:txBody>
      </p:sp>
      <p:sp>
        <p:nvSpPr>
          <p:cNvPr id="10" name="Rectangle 9"/>
          <p:cNvSpPr/>
          <p:nvPr/>
        </p:nvSpPr>
        <p:spPr>
          <a:xfrm>
            <a:off x="0" y="0"/>
            <a:ext cx="9144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1" name="Picture 10" descr="cu white lrg.psd"/>
          <p:cNvPicPr>
            <a:picLocks noChangeAspect="1"/>
          </p:cNvPicPr>
          <p:nvPr/>
        </p:nvPicPr>
        <p:blipFill rotWithShape="1">
          <a:blip r:embed="rId2" cstate="print">
            <a:extLst>
              <a:ext uri="{28A0092B-C50C-407E-A947-70E740481C1C}">
                <a14:useLocalDpi xmlns:a14="http://schemas.microsoft.com/office/drawing/2010/main" val="0"/>
              </a:ext>
            </a:extLst>
          </a:blip>
          <a:srcRect l="29543" r="-704"/>
          <a:stretch/>
        </p:blipFill>
        <p:spPr>
          <a:xfrm>
            <a:off x="3871576" y="-157024"/>
            <a:ext cx="1370059" cy="522449"/>
          </a:xfrm>
          <a:prstGeom prst="rect">
            <a:avLst/>
          </a:prstGeom>
        </p:spPr>
      </p:pic>
      <p:sp>
        <p:nvSpPr>
          <p:cNvPr id="2" name="Title 1"/>
          <p:cNvSpPr>
            <a:spLocks noGrp="1"/>
          </p:cNvSpPr>
          <p:nvPr>
            <p:ph type="title"/>
          </p:nvPr>
        </p:nvSpPr>
        <p:spPr>
          <a:xfrm>
            <a:off x="0" y="759710"/>
            <a:ext cx="9144000" cy="538609"/>
          </a:xfrm>
        </p:spPr>
        <p:txBody>
          <a:bodyPr/>
          <a:lstStyle/>
          <a:p>
            <a:r>
              <a:rPr lang="en-US"/>
              <a:t>Click to edit Master title style</a:t>
            </a:r>
          </a:p>
        </p:txBody>
      </p:sp>
      <p:sp>
        <p:nvSpPr>
          <p:cNvPr id="4" name="Text Placeholder 3"/>
          <p:cNvSpPr>
            <a:spLocks noGrp="1"/>
          </p:cNvSpPr>
          <p:nvPr>
            <p:ph type="body" sz="quarter" idx="13"/>
          </p:nvPr>
        </p:nvSpPr>
        <p:spPr>
          <a:xfrm>
            <a:off x="0" y="1298575"/>
            <a:ext cx="9144000" cy="538163"/>
          </a:xfrm>
        </p:spPr>
        <p:txBody>
          <a:bodyPr/>
          <a:lstStyle/>
          <a:p>
            <a:pPr lvl="0"/>
            <a:r>
              <a:rPr lang="en-US"/>
              <a:t>Click to edit Master text styles</a:t>
            </a:r>
          </a:p>
        </p:txBody>
      </p:sp>
      <p:sp>
        <p:nvSpPr>
          <p:cNvPr id="13" name="Content Placeholder 12"/>
          <p:cNvSpPr>
            <a:spLocks noGrp="1"/>
          </p:cNvSpPr>
          <p:nvPr>
            <p:ph sz="quarter" idx="14"/>
          </p:nvPr>
        </p:nvSpPr>
        <p:spPr>
          <a:xfrm>
            <a:off x="838200" y="2057400"/>
            <a:ext cx="7467600"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30377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049A4E3-3B6F-496F-AF79-30F276092F9A}" type="datetimeFigureOut">
              <a:rPr lang="en-US" smtClean="0"/>
              <a:t>11/9/2021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C195987-FDC8-4CED-9873-820033AFE379}" type="slidenum">
              <a:rPr lang="en-US" smtClean="0"/>
              <a:t>‹#›</a:t>
            </a:fld>
            <a:endParaRPr lang="en-US" dirty="0"/>
          </a:p>
        </p:txBody>
      </p:sp>
      <p:pic>
        <p:nvPicPr>
          <p:cNvPr id="6" name="Picture 5" descr="0889_10_C_lr.jpg"/>
          <p:cNvPicPr>
            <a:picLocks noChangeAspect="1"/>
          </p:cNvPicPr>
          <p:nvPr/>
        </p:nvPicPr>
        <p:blipFill rotWithShape="1">
          <a:blip r:embed="rId2">
            <a:extLst>
              <a:ext uri="{28A0092B-C50C-407E-A947-70E740481C1C}">
                <a14:useLocalDpi xmlns:a14="http://schemas.microsoft.com/office/drawing/2010/main" val="0"/>
              </a:ext>
            </a:extLst>
          </a:blip>
          <a:srcRect l="3170" r="7962"/>
          <a:stretch/>
        </p:blipFill>
        <p:spPr>
          <a:xfrm>
            <a:off x="0" y="0"/>
            <a:ext cx="9144000" cy="6858000"/>
          </a:xfrm>
          <a:prstGeom prst="rect">
            <a:avLst/>
          </a:prstGeom>
        </p:spPr>
      </p:pic>
      <p:pic>
        <p:nvPicPr>
          <p:cNvPr id="7" name="Picture 6" descr="cu white lrg.psd"/>
          <p:cNvPicPr>
            <a:picLocks noChangeAspect="1"/>
          </p:cNvPicPr>
          <p:nvPr/>
        </p:nvPicPr>
        <p:blipFill rotWithShape="1">
          <a:blip r:embed="rId3" cstate="print">
            <a:extLst>
              <a:ext uri="{28A0092B-C50C-407E-A947-70E740481C1C}">
                <a14:useLocalDpi xmlns:a14="http://schemas.microsoft.com/office/drawing/2010/main" val="0"/>
              </a:ext>
            </a:extLst>
          </a:blip>
          <a:srcRect r="72186"/>
          <a:stretch/>
        </p:blipFill>
        <p:spPr>
          <a:xfrm>
            <a:off x="182033" y="402168"/>
            <a:ext cx="1299634" cy="1267968"/>
          </a:xfrm>
          <a:prstGeom prst="rect">
            <a:avLst/>
          </a:prstGeom>
        </p:spPr>
      </p:pic>
      <p:sp>
        <p:nvSpPr>
          <p:cNvPr id="8" name="Rectangle 7"/>
          <p:cNvSpPr/>
          <p:nvPr/>
        </p:nvSpPr>
        <p:spPr>
          <a:xfrm>
            <a:off x="0" y="0"/>
            <a:ext cx="9144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Text Placeholder 9"/>
          <p:cNvSpPr>
            <a:spLocks noGrp="1"/>
          </p:cNvSpPr>
          <p:nvPr>
            <p:ph type="body" sz="quarter" idx="13" hasCustomPrompt="1"/>
          </p:nvPr>
        </p:nvSpPr>
        <p:spPr>
          <a:xfrm>
            <a:off x="285750" y="1828800"/>
            <a:ext cx="4692650" cy="584200"/>
          </a:xfrm>
        </p:spPr>
        <p:txBody>
          <a:bodyPr/>
          <a:lstStyle>
            <a:lvl1pPr marL="0" indent="0">
              <a:buNone/>
              <a:defRPr baseline="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Thank You</a:t>
            </a:r>
          </a:p>
        </p:txBody>
      </p:sp>
    </p:spTree>
    <p:extLst>
      <p:ext uri="{BB962C8B-B14F-4D97-AF65-F5344CB8AC3E}">
        <p14:creationId xmlns:p14="http://schemas.microsoft.com/office/powerpoint/2010/main" val="1333657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0" i="0">
                <a:solidFill>
                  <a:srgbClr val="A2998B"/>
                </a:solidFill>
                <a:latin typeface="Arial"/>
                <a:cs typeface="Arial"/>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108708" y="1198106"/>
            <a:ext cx="3594734" cy="4660900"/>
          </a:xfrm>
          <a:prstGeom prst="rect">
            <a:avLst/>
          </a:prstGeom>
        </p:spPr>
        <p:txBody>
          <a:bodyPr wrap="square" lIns="0" tIns="0" rIns="0" bIns="0">
            <a:spAutoFit/>
          </a:bodyPr>
          <a:lstStyle>
            <a:lvl1pPr>
              <a:defRPr sz="2400" b="1" i="1">
                <a:solidFill>
                  <a:srgbClr val="00B0F0"/>
                </a:solidFill>
                <a:latin typeface="Times New Roman"/>
                <a:cs typeface="Times New Roman"/>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r>
              <a:rPr lang="en-US"/>
              <a:t>JG/ SAMP</a:t>
            </a:r>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r>
              <a:rPr lang="en-US"/>
              <a:t>1/28/2021</a:t>
            </a: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0" i="0">
                <a:solidFill>
                  <a:srgbClr val="A2998B"/>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r>
              <a:rPr lang="en-US"/>
              <a:t>JG/ SAMP</a:t>
            </a:r>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r>
              <a:rPr lang="en-US"/>
              <a:t>1/28/2021</a:t>
            </a: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r>
              <a:rPr lang="en-US"/>
              <a:t>JG/ SAMP</a:t>
            </a:r>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r>
              <a:rPr lang="en-US"/>
              <a:t>1/28/2021</a:t>
            </a: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solidFill>
                  <a:prstClr val="black">
                    <a:tint val="75000"/>
                  </a:prstClr>
                </a:solidFill>
              </a:rPr>
              <a:t>1/28/2021</a:t>
            </a:r>
          </a:p>
        </p:txBody>
      </p:sp>
      <p:sp>
        <p:nvSpPr>
          <p:cNvPr id="5" name="Footer Placeholder 4"/>
          <p:cNvSpPr>
            <a:spLocks noGrp="1"/>
          </p:cNvSpPr>
          <p:nvPr>
            <p:ph type="ftr" sz="quarter" idx="11"/>
          </p:nvPr>
        </p:nvSpPr>
        <p:spPr/>
        <p:txBody>
          <a:bodyPr/>
          <a:lstStyle/>
          <a:p>
            <a:r>
              <a:rPr lang="en-US">
                <a:solidFill>
                  <a:prstClr val="black">
                    <a:tint val="75000"/>
                  </a:prstClr>
                </a:solidFill>
              </a:rPr>
              <a:t>JG/ SAMP</a:t>
            </a:r>
          </a:p>
        </p:txBody>
      </p:sp>
      <p:sp>
        <p:nvSpPr>
          <p:cNvPr id="6" name="Slide Number Placeholder 5"/>
          <p:cNvSpPr>
            <a:spLocks noGrp="1"/>
          </p:cNvSpPr>
          <p:nvPr>
            <p:ph type="sldNum" sz="quarter" idx="12"/>
          </p:nvPr>
        </p:nvSpPr>
        <p:spPr/>
        <p:txBody>
          <a:bodyPr/>
          <a:lstStyle/>
          <a:p>
            <a:fld id="{6315554C-9387-4378-80C2-5F7076CAC952}" type="slidenum">
              <a:rPr lang="en-US" smtClean="0">
                <a:solidFill>
                  <a:prstClr val="black">
                    <a:tint val="75000"/>
                  </a:prstClr>
                </a:solidFill>
              </a:rPr>
              <a:pPr/>
              <a:t>‹#›</a:t>
            </a:fld>
            <a:endParaRPr lang="en-US">
              <a:solidFill>
                <a:prstClr val="black">
                  <a:tint val="75000"/>
                </a:prstClr>
              </a:solidFill>
            </a:endParaRPr>
          </a:p>
        </p:txBody>
      </p:sp>
      <p:sp>
        <p:nvSpPr>
          <p:cNvPr id="10" name="Rectangle 9"/>
          <p:cNvSpPr/>
          <p:nvPr userDrawn="1"/>
        </p:nvSpPr>
        <p:spPr>
          <a:xfrm>
            <a:off x="0" y="0"/>
            <a:ext cx="9144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887553"/>
            <a:endParaRPr lang="en-US" sz="1747">
              <a:solidFill>
                <a:prstClr val="white"/>
              </a:solidFill>
            </a:endParaRPr>
          </a:p>
        </p:txBody>
      </p:sp>
      <p:pic>
        <p:nvPicPr>
          <p:cNvPr id="12" name="Picture 11" descr="cu white lrg.psd"/>
          <p:cNvPicPr>
            <a:picLocks noChangeAspect="1"/>
          </p:cNvPicPr>
          <p:nvPr userDrawn="1"/>
        </p:nvPicPr>
        <p:blipFill rotWithShape="1">
          <a:blip r:embed="rId2" cstate="email">
            <a:extLst>
              <a:ext uri="{28A0092B-C50C-407E-A947-70E740481C1C}">
                <a14:useLocalDpi xmlns:a14="http://schemas.microsoft.com/office/drawing/2010/main"/>
              </a:ext>
            </a:extLst>
          </a:blip>
          <a:srcRect r="-999"/>
          <a:stretch/>
        </p:blipFill>
        <p:spPr>
          <a:xfrm>
            <a:off x="3871577" y="-157023"/>
            <a:ext cx="1370059" cy="522449"/>
          </a:xfrm>
          <a:prstGeom prst="rect">
            <a:avLst/>
          </a:prstGeom>
        </p:spPr>
      </p:pic>
      <p:sp>
        <p:nvSpPr>
          <p:cNvPr id="3" name="Text Placeholder 2"/>
          <p:cNvSpPr>
            <a:spLocks noGrp="1"/>
          </p:cNvSpPr>
          <p:nvPr>
            <p:ph type="body" sz="quarter" idx="13"/>
          </p:nvPr>
        </p:nvSpPr>
        <p:spPr>
          <a:xfrm>
            <a:off x="285751" y="1752601"/>
            <a:ext cx="8678863" cy="399891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p:nvPr>
        </p:nvSpPr>
        <p:spPr>
          <a:xfrm>
            <a:off x="285750" y="1066800"/>
            <a:ext cx="8677656" cy="685800"/>
          </a:xfrm>
        </p:spPr>
        <p:txBody>
          <a:bodyPr/>
          <a:lstStyle>
            <a:lvl1pPr algn="l">
              <a:defRPr/>
            </a:lvl1pPr>
          </a:lstStyle>
          <a:p>
            <a:r>
              <a:rPr lang="en-US" dirty="0"/>
              <a:t>Click to edit Master title style</a:t>
            </a:r>
          </a:p>
        </p:txBody>
      </p:sp>
    </p:spTree>
    <p:extLst>
      <p:ext uri="{BB962C8B-B14F-4D97-AF65-F5344CB8AC3E}">
        <p14:creationId xmlns:p14="http://schemas.microsoft.com/office/powerpoint/2010/main" val="3870477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descr="0889_10_C_lr.jpg"/>
          <p:cNvPicPr>
            <a:picLocks noChangeAspect="1"/>
          </p:cNvPicPr>
          <p:nvPr userDrawn="1"/>
        </p:nvPicPr>
        <p:blipFill rotWithShape="1">
          <a:blip r:embed="rId2">
            <a:extLst>
              <a:ext uri="{28A0092B-C50C-407E-A947-70E740481C1C}">
                <a14:useLocalDpi xmlns:a14="http://schemas.microsoft.com/office/drawing/2010/main" val="0"/>
              </a:ext>
            </a:extLst>
          </a:blip>
          <a:srcRect l="3170" r="7962"/>
          <a:stretch/>
        </p:blipFill>
        <p:spPr>
          <a:xfrm>
            <a:off x="0" y="0"/>
            <a:ext cx="9144000" cy="6858000"/>
          </a:xfrm>
          <a:prstGeom prst="rect">
            <a:avLst/>
          </a:prstGeom>
        </p:spPr>
      </p:pic>
      <p:sp>
        <p:nvSpPr>
          <p:cNvPr id="4" name="Date Placeholder 3"/>
          <p:cNvSpPr>
            <a:spLocks noGrp="1"/>
          </p:cNvSpPr>
          <p:nvPr>
            <p:ph type="dt" sz="half" idx="10"/>
          </p:nvPr>
        </p:nvSpPr>
        <p:spPr/>
        <p:txBody>
          <a:bodyPr/>
          <a:lstStyle/>
          <a:p>
            <a:r>
              <a:rPr lang="en-US"/>
              <a:t>1/28/2021</a:t>
            </a:r>
            <a:endParaRPr lang="en-US" dirty="0"/>
          </a:p>
        </p:txBody>
      </p:sp>
      <p:sp>
        <p:nvSpPr>
          <p:cNvPr id="5" name="Footer Placeholder 4"/>
          <p:cNvSpPr>
            <a:spLocks noGrp="1"/>
          </p:cNvSpPr>
          <p:nvPr>
            <p:ph type="ftr" sz="quarter" idx="11"/>
          </p:nvPr>
        </p:nvSpPr>
        <p:spPr/>
        <p:txBody>
          <a:bodyPr/>
          <a:lstStyle/>
          <a:p>
            <a:r>
              <a:rPr lang="en-US"/>
              <a:t>JG/ SAMP</a:t>
            </a:r>
            <a:endParaRPr lang="en-US" dirty="0"/>
          </a:p>
        </p:txBody>
      </p:sp>
      <p:sp>
        <p:nvSpPr>
          <p:cNvPr id="6" name="Slide Number Placeholder 5"/>
          <p:cNvSpPr>
            <a:spLocks noGrp="1"/>
          </p:cNvSpPr>
          <p:nvPr>
            <p:ph type="sldNum" sz="quarter" idx="12"/>
          </p:nvPr>
        </p:nvSpPr>
        <p:spPr/>
        <p:txBody>
          <a:bodyPr/>
          <a:lstStyle/>
          <a:p>
            <a:fld id="{6315554C-9387-4378-80C2-5F7076CAC952}" type="slidenum">
              <a:rPr lang="en-US" smtClean="0"/>
              <a:t>‹#›</a:t>
            </a:fld>
            <a:endParaRPr lang="en-US" dirty="0"/>
          </a:p>
        </p:txBody>
      </p:sp>
      <p:pic>
        <p:nvPicPr>
          <p:cNvPr id="8" name="Picture 7" descr="cu white lrg.psd"/>
          <p:cNvPicPr>
            <a:picLocks noChangeAspect="1"/>
          </p:cNvPicPr>
          <p:nvPr userDrawn="1"/>
        </p:nvPicPr>
        <p:blipFill rotWithShape="1">
          <a:blip r:embed="rId3" cstate="print">
            <a:extLst>
              <a:ext uri="{28A0092B-C50C-407E-A947-70E740481C1C}">
                <a14:useLocalDpi xmlns:a14="http://schemas.microsoft.com/office/drawing/2010/main" val="0"/>
              </a:ext>
            </a:extLst>
          </a:blip>
          <a:srcRect r="72186"/>
          <a:stretch/>
        </p:blipFill>
        <p:spPr>
          <a:xfrm>
            <a:off x="182033" y="402168"/>
            <a:ext cx="1299634" cy="1267968"/>
          </a:xfrm>
          <a:prstGeom prst="rect">
            <a:avLst/>
          </a:prstGeom>
        </p:spPr>
      </p:pic>
      <p:sp>
        <p:nvSpPr>
          <p:cNvPr id="9" name="Rectangle 8"/>
          <p:cNvSpPr/>
          <p:nvPr userDrawn="1"/>
        </p:nvSpPr>
        <p:spPr>
          <a:xfrm>
            <a:off x="0" y="0"/>
            <a:ext cx="9144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Title 18"/>
          <p:cNvSpPr>
            <a:spLocks noGrp="1"/>
          </p:cNvSpPr>
          <p:nvPr>
            <p:ph type="title"/>
          </p:nvPr>
        </p:nvSpPr>
        <p:spPr>
          <a:xfrm>
            <a:off x="328085" y="1828800"/>
            <a:ext cx="4777596" cy="1143000"/>
          </a:xfrm>
        </p:spPr>
        <p:txBody>
          <a:bodyPr anchor="t">
            <a:normAutofit/>
          </a:bodyPr>
          <a:lstStyle>
            <a:lvl1pPr algn="l">
              <a:defRPr sz="3200" baseline="0">
                <a:solidFill>
                  <a:schemeClr val="bg1"/>
                </a:solidFill>
              </a:defRPr>
            </a:lvl1pPr>
          </a:lstStyle>
          <a:p>
            <a:endParaRPr lang="en-US" dirty="0"/>
          </a:p>
        </p:txBody>
      </p:sp>
      <p:sp>
        <p:nvSpPr>
          <p:cNvPr id="21" name="Text Placeholder 20"/>
          <p:cNvSpPr>
            <a:spLocks noGrp="1"/>
          </p:cNvSpPr>
          <p:nvPr>
            <p:ph type="body" sz="quarter" idx="13"/>
          </p:nvPr>
        </p:nvSpPr>
        <p:spPr>
          <a:xfrm>
            <a:off x="328613" y="3200422"/>
            <a:ext cx="4137025" cy="1066800"/>
          </a:xfrm>
        </p:spPr>
        <p:txBody>
          <a:bodyPr>
            <a:noAutofit/>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a:solidFill>
                  <a:schemeClr val="bg1"/>
                </a:solidFill>
                <a:latin typeface="+mn-lt"/>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lang="en-US" dirty="0">
              <a:solidFill>
                <a:srgbClr val="FFFFFF"/>
              </a:solidFill>
              <a:latin typeface="+mn-lt"/>
              <a:cs typeface="Times"/>
            </a:endParaRPr>
          </a:p>
        </p:txBody>
      </p:sp>
    </p:spTree>
    <p:extLst>
      <p:ext uri="{BB962C8B-B14F-4D97-AF65-F5344CB8AC3E}">
        <p14:creationId xmlns:p14="http://schemas.microsoft.com/office/powerpoint/2010/main" val="4035135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1/28/2021</a:t>
            </a:r>
            <a:endParaRPr lang="en-US" dirty="0"/>
          </a:p>
        </p:txBody>
      </p:sp>
      <p:sp>
        <p:nvSpPr>
          <p:cNvPr id="5" name="Footer Placeholder 4"/>
          <p:cNvSpPr>
            <a:spLocks noGrp="1"/>
          </p:cNvSpPr>
          <p:nvPr>
            <p:ph type="ftr" sz="quarter" idx="11"/>
          </p:nvPr>
        </p:nvSpPr>
        <p:spPr/>
        <p:txBody>
          <a:bodyPr/>
          <a:lstStyle/>
          <a:p>
            <a:r>
              <a:rPr lang="en-US"/>
              <a:t>JG/ SAMP</a:t>
            </a:r>
            <a:endParaRPr lang="en-US" dirty="0"/>
          </a:p>
        </p:txBody>
      </p:sp>
      <p:sp>
        <p:nvSpPr>
          <p:cNvPr id="6" name="Slide Number Placeholder 5"/>
          <p:cNvSpPr>
            <a:spLocks noGrp="1"/>
          </p:cNvSpPr>
          <p:nvPr>
            <p:ph type="sldNum" sz="quarter" idx="12"/>
          </p:nvPr>
        </p:nvSpPr>
        <p:spPr/>
        <p:txBody>
          <a:bodyPr/>
          <a:lstStyle/>
          <a:p>
            <a:fld id="{6315554C-9387-4378-80C2-5F7076CAC952}" type="slidenum">
              <a:rPr lang="en-US" smtClean="0"/>
              <a:t>‹#›</a:t>
            </a:fld>
            <a:endParaRPr lang="en-US" dirty="0"/>
          </a:p>
        </p:txBody>
      </p:sp>
      <p:sp>
        <p:nvSpPr>
          <p:cNvPr id="7" name="Rectangle 6"/>
          <p:cNvSpPr/>
          <p:nvPr userDrawn="1"/>
        </p:nvSpPr>
        <p:spPr>
          <a:xfrm>
            <a:off x="0" y="0"/>
            <a:ext cx="9144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descr="cu screen b31b1b.psd"/>
          <p:cNvPicPr>
            <a:picLocks noChangeAspect="1"/>
          </p:cNvPicPr>
          <p:nvPr userDrawn="1"/>
        </p:nvPicPr>
        <p:blipFill rotWithShape="1">
          <a:blip r:embed="rId2" cstate="print">
            <a:extLst>
              <a:ext uri="{28A0092B-C50C-407E-A947-70E740481C1C}">
                <a14:useLocalDpi xmlns:a14="http://schemas.microsoft.com/office/drawing/2010/main" val="0"/>
              </a:ext>
            </a:extLst>
          </a:blip>
          <a:srcRect r="70374"/>
          <a:stretch/>
        </p:blipFill>
        <p:spPr>
          <a:xfrm>
            <a:off x="182033" y="402168"/>
            <a:ext cx="1384300" cy="1267968"/>
          </a:xfrm>
          <a:prstGeom prst="rect">
            <a:avLst/>
          </a:prstGeom>
        </p:spPr>
      </p:pic>
      <p:sp>
        <p:nvSpPr>
          <p:cNvPr id="14" name="Text Placeholder 13"/>
          <p:cNvSpPr>
            <a:spLocks noGrp="1"/>
          </p:cNvSpPr>
          <p:nvPr>
            <p:ph type="body" sz="quarter" idx="13"/>
          </p:nvPr>
        </p:nvSpPr>
        <p:spPr>
          <a:xfrm>
            <a:off x="0" y="2438400"/>
            <a:ext cx="9144000" cy="2406650"/>
          </a:xfrm>
        </p:spPr>
        <p:txBody>
          <a:bodyPr/>
          <a:lstStyle>
            <a:lvl1pPr marL="0" indent="0" algn="ctr">
              <a:buNone/>
              <a:defRPr sz="3200">
                <a:solidFill>
                  <a:schemeClr val="accent2"/>
                </a:solidFill>
              </a:defRPr>
            </a:lvl1pPr>
          </a:lstStyle>
          <a:p>
            <a:pPr lvl="0"/>
            <a:endParaRPr lang="en-US" dirty="0"/>
          </a:p>
        </p:txBody>
      </p:sp>
      <p:sp>
        <p:nvSpPr>
          <p:cNvPr id="16" name="Title 15"/>
          <p:cNvSpPr>
            <a:spLocks noGrp="1"/>
          </p:cNvSpPr>
          <p:nvPr>
            <p:ph type="title"/>
          </p:nvPr>
        </p:nvSpPr>
        <p:spPr>
          <a:xfrm>
            <a:off x="0" y="1828800"/>
            <a:ext cx="9144000" cy="609600"/>
          </a:xfrm>
        </p:spPr>
        <p:txBody>
          <a:bodyPr>
            <a:normAutofit/>
          </a:bodyPr>
          <a:lstStyle>
            <a:lvl1pPr>
              <a:defRPr sz="2800" b="0">
                <a:solidFill>
                  <a:schemeClr val="accent3"/>
                </a:solidFill>
                <a:latin typeface="+mj-lt"/>
              </a:defRPr>
            </a:lvl1pPr>
          </a:lstStyle>
          <a:p>
            <a:endParaRPr lang="en-US" sz="2800" dirty="0">
              <a:solidFill>
                <a:srgbClr val="A7998B"/>
              </a:solidFill>
              <a:latin typeface="+mj-lt"/>
              <a:cs typeface="Helvetica"/>
            </a:endParaRPr>
          </a:p>
        </p:txBody>
      </p:sp>
    </p:spTree>
    <p:extLst>
      <p:ext uri="{BB962C8B-B14F-4D97-AF65-F5344CB8AC3E}">
        <p14:creationId xmlns:p14="http://schemas.microsoft.com/office/powerpoint/2010/main" val="1323688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 2">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a:t>1/28/2021</a:t>
            </a:r>
            <a:endParaRPr lang="en-US" dirty="0"/>
          </a:p>
        </p:txBody>
      </p:sp>
      <p:sp>
        <p:nvSpPr>
          <p:cNvPr id="4" name="Footer Placeholder 3"/>
          <p:cNvSpPr>
            <a:spLocks noGrp="1"/>
          </p:cNvSpPr>
          <p:nvPr>
            <p:ph type="ftr" sz="quarter" idx="11"/>
          </p:nvPr>
        </p:nvSpPr>
        <p:spPr/>
        <p:txBody>
          <a:bodyPr/>
          <a:lstStyle/>
          <a:p>
            <a:r>
              <a:rPr lang="en-US"/>
              <a:t>JG/ SAMP</a:t>
            </a:r>
            <a:endParaRPr lang="en-US" dirty="0"/>
          </a:p>
        </p:txBody>
      </p:sp>
      <p:sp>
        <p:nvSpPr>
          <p:cNvPr id="5" name="Slide Number Placeholder 4"/>
          <p:cNvSpPr>
            <a:spLocks noGrp="1"/>
          </p:cNvSpPr>
          <p:nvPr>
            <p:ph type="sldNum" sz="quarter" idx="12"/>
          </p:nvPr>
        </p:nvSpPr>
        <p:spPr/>
        <p:txBody>
          <a:bodyPr/>
          <a:lstStyle/>
          <a:p>
            <a:fld id="{6315554C-9387-4378-80C2-5F7076CAC952}" type="slidenum">
              <a:rPr lang="en-US" smtClean="0"/>
              <a:t>‹#›</a:t>
            </a:fld>
            <a:endParaRPr lang="en-US" dirty="0"/>
          </a:p>
        </p:txBody>
      </p:sp>
      <p:sp>
        <p:nvSpPr>
          <p:cNvPr id="6" name="Rectangle 5"/>
          <p:cNvSpPr/>
          <p:nvPr userDrawn="1"/>
        </p:nvSpPr>
        <p:spPr>
          <a:xfrm>
            <a:off x="0" y="0"/>
            <a:ext cx="9144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descr="cu screen b31b1b.psd"/>
          <p:cNvPicPr>
            <a:picLocks noChangeAspect="1"/>
          </p:cNvPicPr>
          <p:nvPr userDrawn="1"/>
        </p:nvPicPr>
        <p:blipFill rotWithShape="1">
          <a:blip r:embed="rId2" cstate="print">
            <a:extLst>
              <a:ext uri="{28A0092B-C50C-407E-A947-70E740481C1C}">
                <a14:useLocalDpi xmlns:a14="http://schemas.microsoft.com/office/drawing/2010/main" val="0"/>
              </a:ext>
            </a:extLst>
          </a:blip>
          <a:srcRect r="70374"/>
          <a:stretch/>
        </p:blipFill>
        <p:spPr>
          <a:xfrm>
            <a:off x="182033" y="402168"/>
            <a:ext cx="1384300" cy="1267968"/>
          </a:xfrm>
          <a:prstGeom prst="rect">
            <a:avLst/>
          </a:prstGeom>
        </p:spPr>
      </p:pic>
      <p:pic>
        <p:nvPicPr>
          <p:cNvPr id="9" name="Picture 8" descr="campus.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813844"/>
            <a:ext cx="9144000" cy="3044156"/>
          </a:xfrm>
          <a:prstGeom prst="rect">
            <a:avLst/>
          </a:prstGeom>
        </p:spPr>
      </p:pic>
      <p:sp>
        <p:nvSpPr>
          <p:cNvPr id="10" name="Text Placeholder 13"/>
          <p:cNvSpPr>
            <a:spLocks noGrp="1"/>
          </p:cNvSpPr>
          <p:nvPr>
            <p:ph type="body" sz="quarter" idx="13"/>
          </p:nvPr>
        </p:nvSpPr>
        <p:spPr>
          <a:xfrm>
            <a:off x="0" y="1219200"/>
            <a:ext cx="9144000" cy="1905001"/>
          </a:xfrm>
        </p:spPr>
        <p:txBody>
          <a:bodyPr>
            <a:normAutofit/>
          </a:bodyPr>
          <a:lstStyle>
            <a:lvl1pPr marL="0" indent="0" algn="ctr">
              <a:buNone/>
              <a:defRPr sz="3000">
                <a:solidFill>
                  <a:schemeClr val="accent2"/>
                </a:solidFill>
              </a:defRPr>
            </a:lvl1pPr>
          </a:lstStyle>
          <a:p>
            <a:pPr lvl="0"/>
            <a:endParaRPr lang="en-US" dirty="0"/>
          </a:p>
        </p:txBody>
      </p:sp>
      <p:sp>
        <p:nvSpPr>
          <p:cNvPr id="11" name="Title 15"/>
          <p:cNvSpPr>
            <a:spLocks noGrp="1"/>
          </p:cNvSpPr>
          <p:nvPr>
            <p:ph type="title"/>
          </p:nvPr>
        </p:nvSpPr>
        <p:spPr>
          <a:xfrm>
            <a:off x="0" y="763091"/>
            <a:ext cx="9144000" cy="456109"/>
          </a:xfrm>
        </p:spPr>
        <p:txBody>
          <a:bodyPr>
            <a:noAutofit/>
          </a:bodyPr>
          <a:lstStyle>
            <a:lvl1pPr>
              <a:defRPr sz="2400" b="0" baseline="0">
                <a:solidFill>
                  <a:schemeClr val="accent3"/>
                </a:solidFill>
                <a:latin typeface="+mj-lt"/>
              </a:defRPr>
            </a:lvl1pPr>
          </a:lstStyle>
          <a:p>
            <a:endParaRPr lang="en-US" sz="2800" dirty="0">
              <a:solidFill>
                <a:srgbClr val="A7998B"/>
              </a:solidFill>
              <a:latin typeface="+mj-lt"/>
              <a:cs typeface="Helvetica"/>
            </a:endParaRPr>
          </a:p>
        </p:txBody>
      </p:sp>
    </p:spTree>
    <p:extLst>
      <p:ext uri="{BB962C8B-B14F-4D97-AF65-F5344CB8AC3E}">
        <p14:creationId xmlns:p14="http://schemas.microsoft.com/office/powerpoint/2010/main" val="203775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10" Type="http://schemas.openxmlformats.org/officeDocument/2006/relationships/theme" Target="../theme/theme2.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10" Type="http://schemas.openxmlformats.org/officeDocument/2006/relationships/theme" Target="../theme/theme3.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222885"/>
          </a:xfrm>
          <a:custGeom>
            <a:avLst/>
            <a:gdLst/>
            <a:ahLst/>
            <a:cxnLst/>
            <a:rect l="l" t="t" r="r" b="b"/>
            <a:pathLst>
              <a:path w="9144000" h="222885">
                <a:moveTo>
                  <a:pt x="0" y="222504"/>
                </a:moveTo>
                <a:lnTo>
                  <a:pt x="9144000" y="222504"/>
                </a:lnTo>
                <a:lnTo>
                  <a:pt x="9144000" y="0"/>
                </a:lnTo>
                <a:lnTo>
                  <a:pt x="0" y="0"/>
                </a:lnTo>
                <a:lnTo>
                  <a:pt x="0" y="222504"/>
                </a:lnTo>
                <a:close/>
              </a:path>
            </a:pathLst>
          </a:custGeom>
          <a:solidFill>
            <a:srgbClr val="B21A1A"/>
          </a:solidFill>
        </p:spPr>
        <p:txBody>
          <a:bodyPr wrap="square" lIns="0" tIns="0" rIns="0" bIns="0" rtlCol="0"/>
          <a:lstStyle/>
          <a:p>
            <a:endParaRPr/>
          </a:p>
        </p:txBody>
      </p:sp>
      <p:sp>
        <p:nvSpPr>
          <p:cNvPr id="17" name="bk object 17"/>
          <p:cNvSpPr/>
          <p:nvPr/>
        </p:nvSpPr>
        <p:spPr>
          <a:xfrm>
            <a:off x="3864864" y="0"/>
            <a:ext cx="1380743" cy="370331"/>
          </a:xfrm>
          <a:prstGeom prst="rect">
            <a:avLst/>
          </a:prstGeom>
          <a:blipFill>
            <a:blip r:embed="rId8" cstate="print"/>
            <a:stretch>
              <a:fillRect/>
            </a:stretch>
          </a:blipFill>
        </p:spPr>
        <p:txBody>
          <a:bodyPr wrap="square" lIns="0" tIns="0" rIns="0" bIns="0" rtlCol="0"/>
          <a:lstStyle/>
          <a:p>
            <a:endParaRPr/>
          </a:p>
        </p:txBody>
      </p:sp>
      <p:sp>
        <p:nvSpPr>
          <p:cNvPr id="2" name="Holder 2"/>
          <p:cNvSpPr>
            <a:spLocks noGrp="1"/>
          </p:cNvSpPr>
          <p:nvPr>
            <p:ph type="title"/>
          </p:nvPr>
        </p:nvSpPr>
        <p:spPr>
          <a:xfrm>
            <a:off x="155702" y="324853"/>
            <a:ext cx="8832595" cy="513080"/>
          </a:xfrm>
          <a:prstGeom prst="rect">
            <a:avLst/>
          </a:prstGeom>
        </p:spPr>
        <p:txBody>
          <a:bodyPr wrap="square" lIns="0" tIns="0" rIns="0" bIns="0">
            <a:spAutoFit/>
          </a:bodyPr>
          <a:lstStyle>
            <a:lvl1pPr>
              <a:defRPr sz="3200" b="0" i="0">
                <a:solidFill>
                  <a:srgbClr val="A2998B"/>
                </a:solidFill>
                <a:latin typeface="Arial"/>
                <a:cs typeface="Arial"/>
              </a:defRPr>
            </a:lvl1pPr>
          </a:lstStyle>
          <a:p>
            <a:endParaRPr/>
          </a:p>
        </p:txBody>
      </p:sp>
      <p:sp>
        <p:nvSpPr>
          <p:cNvPr id="3" name="Holder 3"/>
          <p:cNvSpPr>
            <a:spLocks noGrp="1"/>
          </p:cNvSpPr>
          <p:nvPr>
            <p:ph type="body" idx="1"/>
          </p:nvPr>
        </p:nvSpPr>
        <p:spPr>
          <a:xfrm>
            <a:off x="457200" y="1577340"/>
            <a:ext cx="822960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r>
              <a:rPr lang="en-US"/>
              <a:t>JG/ SAMP</a:t>
            </a:r>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r>
              <a:rPr lang="en-US"/>
              <a:t>1/28/2021</a:t>
            </a:r>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88" r:id="rId1"/>
    <p:sldLayoutId id="2147483662" r:id="rId2"/>
    <p:sldLayoutId id="2147483663" r:id="rId3"/>
    <p:sldLayoutId id="2147483687" r:id="rId4"/>
    <p:sldLayoutId id="2147483689" r:id="rId5"/>
    <p:sldLayoutId id="2147483692" r:id="rId6"/>
  </p:sldLayoutIdLst>
  <p:hf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1/28/2021</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JG/ SAMP</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15554C-9387-4378-80C2-5F7076CAC952}" type="slidenum">
              <a:rPr lang="en-US" smtClean="0"/>
              <a:t>‹#›</a:t>
            </a:fld>
            <a:endParaRPr lang="en-US" dirty="0"/>
          </a:p>
        </p:txBody>
      </p:sp>
    </p:spTree>
    <p:extLst>
      <p:ext uri="{BB962C8B-B14F-4D97-AF65-F5344CB8AC3E}">
        <p14:creationId xmlns:p14="http://schemas.microsoft.com/office/powerpoint/2010/main" val="3956509298"/>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ctr" defTabSz="914400" rtl="0" eaLnBrk="1" latinLnBrk="0" hangingPunct="1">
        <a:spcBef>
          <a:spcPct val="0"/>
        </a:spcBef>
        <a:buNone/>
        <a:defRPr sz="3200" kern="1200">
          <a:solidFill>
            <a:schemeClr val="accent3"/>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accent2"/>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accent2"/>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accent2"/>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accent2"/>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accent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49A4E3-3B6F-496F-AF79-30F276092F9A}" type="datetimeFigureOut">
              <a:rPr lang="en-US" smtClean="0"/>
              <a:t>11/9/2021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195987-FDC8-4CED-9873-820033AFE379}" type="slidenum">
              <a:rPr lang="en-US" smtClean="0"/>
              <a:t>‹#›</a:t>
            </a:fld>
            <a:endParaRPr lang="en-US" dirty="0"/>
          </a:p>
        </p:txBody>
      </p:sp>
    </p:spTree>
    <p:extLst>
      <p:ext uri="{BB962C8B-B14F-4D97-AF65-F5344CB8AC3E}">
        <p14:creationId xmlns:p14="http://schemas.microsoft.com/office/powerpoint/2010/main" val="3414057068"/>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3200" kern="1200">
          <a:solidFill>
            <a:schemeClr val="accent3"/>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accent2"/>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accent2"/>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accent2"/>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accent2"/>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accent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3" Type="http://schemas.openxmlformats.org/officeDocument/2006/relationships/hyperlink" Target="mailto:jey38@cornell.edu" TargetMode="External"/><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hyperlink" Target="https://fcs.cornell.edu/departments/engineering-project-management/project-management-checklists"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hyperlink" Target="https://app.e-builder.net/public/publicLanding.aspx?QS=78e15ca4e4f9420186f0ec0d4d178638" TargetMode="External"/><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07162" y="1760464"/>
            <a:ext cx="6527038" cy="997068"/>
          </a:xfrm>
          <a:prstGeom prst="rect">
            <a:avLst/>
          </a:prstGeom>
        </p:spPr>
        <p:txBody>
          <a:bodyPr vert="horz" wrap="square" lIns="0" tIns="12065" rIns="0" bIns="0" rtlCol="0">
            <a:spAutoFit/>
          </a:bodyPr>
          <a:lstStyle/>
          <a:p>
            <a:pPr marL="12700" marR="5080">
              <a:lnSpc>
                <a:spcPct val="100000"/>
              </a:lnSpc>
              <a:spcBef>
                <a:spcPts val="95"/>
              </a:spcBef>
            </a:pPr>
            <a:r>
              <a:rPr sz="3200" b="1" spc="-15" dirty="0">
                <a:solidFill>
                  <a:srgbClr val="FFFFFF"/>
                </a:solidFill>
                <a:latin typeface="Arial" panose="020B0604020202020204" pitchFamily="34" charset="0"/>
                <a:cs typeface="Arial" panose="020B0604020202020204" pitchFamily="34" charset="0"/>
              </a:rPr>
              <a:t>Project </a:t>
            </a:r>
            <a:r>
              <a:rPr sz="3200" b="1" spc="-10" dirty="0">
                <a:solidFill>
                  <a:srgbClr val="FFFFFF"/>
                </a:solidFill>
                <a:latin typeface="Arial" panose="020B0604020202020204" pitchFamily="34" charset="0"/>
                <a:cs typeface="Arial" panose="020B0604020202020204" pitchFamily="34" charset="0"/>
              </a:rPr>
              <a:t>Management </a:t>
            </a:r>
            <a:r>
              <a:rPr sz="3200" b="1" spc="-5" dirty="0">
                <a:solidFill>
                  <a:srgbClr val="FFFFFF"/>
                </a:solidFill>
                <a:latin typeface="Arial" panose="020B0604020202020204" pitchFamily="34" charset="0"/>
                <a:cs typeface="Arial" panose="020B0604020202020204" pitchFamily="34" charset="0"/>
              </a:rPr>
              <a:t>–  </a:t>
            </a:r>
            <a:r>
              <a:rPr sz="3200" b="1" spc="-20" dirty="0">
                <a:solidFill>
                  <a:srgbClr val="FFFFFF"/>
                </a:solidFill>
                <a:latin typeface="Arial" panose="020B0604020202020204" pitchFamily="34" charset="0"/>
                <a:cs typeface="Arial" panose="020B0604020202020204" pitchFamily="34" charset="0"/>
              </a:rPr>
              <a:t>Professional </a:t>
            </a:r>
            <a:r>
              <a:rPr sz="3200" b="1" spc="-15" dirty="0">
                <a:solidFill>
                  <a:srgbClr val="FFFFFF"/>
                </a:solidFill>
                <a:latin typeface="Arial" panose="020B0604020202020204" pitchFamily="34" charset="0"/>
                <a:cs typeface="Arial" panose="020B0604020202020204" pitchFamily="34" charset="0"/>
              </a:rPr>
              <a:t>Development</a:t>
            </a:r>
            <a:r>
              <a:rPr sz="3200" b="1" spc="80" dirty="0">
                <a:solidFill>
                  <a:srgbClr val="FFFFFF"/>
                </a:solidFill>
                <a:latin typeface="Arial" panose="020B0604020202020204" pitchFamily="34" charset="0"/>
                <a:cs typeface="Arial" panose="020B0604020202020204" pitchFamily="34" charset="0"/>
              </a:rPr>
              <a:t> </a:t>
            </a:r>
            <a:r>
              <a:rPr sz="3200" b="1" spc="-5" dirty="0">
                <a:solidFill>
                  <a:srgbClr val="FFFFFF"/>
                </a:solidFill>
                <a:latin typeface="Arial" panose="020B0604020202020204" pitchFamily="34" charset="0"/>
                <a:cs typeface="Arial" panose="020B0604020202020204" pitchFamily="34" charset="0"/>
              </a:rPr>
              <a:t>Series</a:t>
            </a:r>
            <a:endParaRPr sz="3200" b="1" dirty="0">
              <a:latin typeface="Arial" panose="020B0604020202020204" pitchFamily="34" charset="0"/>
              <a:cs typeface="Arial" panose="020B0604020202020204" pitchFamily="34" charset="0"/>
            </a:endParaRPr>
          </a:p>
        </p:txBody>
      </p:sp>
      <p:sp>
        <p:nvSpPr>
          <p:cNvPr id="3" name="object 3"/>
          <p:cNvSpPr txBox="1"/>
          <p:nvPr/>
        </p:nvSpPr>
        <p:spPr>
          <a:xfrm>
            <a:off x="407162" y="3086100"/>
            <a:ext cx="6069838" cy="1529329"/>
          </a:xfrm>
          <a:prstGeom prst="rect">
            <a:avLst/>
          </a:prstGeom>
        </p:spPr>
        <p:txBody>
          <a:bodyPr vert="horz" wrap="square" lIns="0" tIns="12700" rIns="0" bIns="0" rtlCol="0">
            <a:spAutoFit/>
          </a:bodyPr>
          <a:lstStyle/>
          <a:p>
            <a:pPr marL="12700" marR="5080">
              <a:lnSpc>
                <a:spcPct val="120000"/>
              </a:lnSpc>
              <a:spcBef>
                <a:spcPts val="100"/>
              </a:spcBef>
            </a:pPr>
            <a:r>
              <a:rPr sz="2800" spc="-15" dirty="0">
                <a:solidFill>
                  <a:srgbClr val="FFFFFF"/>
                </a:solidFill>
                <a:latin typeface="Arial" panose="020B0604020202020204" pitchFamily="34" charset="0"/>
                <a:cs typeface="Arial" panose="020B0604020202020204" pitchFamily="34" charset="0"/>
              </a:rPr>
              <a:t>Facilities </a:t>
            </a:r>
            <a:r>
              <a:rPr sz="2800" spc="-5" dirty="0">
                <a:solidFill>
                  <a:srgbClr val="FFFFFF"/>
                </a:solidFill>
                <a:latin typeface="Arial" panose="020B0604020202020204" pitchFamily="34" charset="0"/>
                <a:cs typeface="Arial" panose="020B0604020202020204" pitchFamily="34" charset="0"/>
              </a:rPr>
              <a:t>and Campus </a:t>
            </a:r>
            <a:r>
              <a:rPr sz="2800" dirty="0">
                <a:solidFill>
                  <a:srgbClr val="FFFFFF"/>
                </a:solidFill>
                <a:latin typeface="Arial" panose="020B0604020202020204" pitchFamily="34" charset="0"/>
                <a:cs typeface="Arial" panose="020B0604020202020204" pitchFamily="34" charset="0"/>
              </a:rPr>
              <a:t>Services  </a:t>
            </a:r>
            <a:r>
              <a:rPr sz="2800" spc="-5" dirty="0">
                <a:solidFill>
                  <a:srgbClr val="FFFFFF"/>
                </a:solidFill>
                <a:latin typeface="Arial" panose="020B0604020202020204" pitchFamily="34" charset="0"/>
                <a:cs typeface="Arial" panose="020B0604020202020204" pitchFamily="34" charset="0"/>
              </a:rPr>
              <a:t>Engineering and </a:t>
            </a:r>
            <a:r>
              <a:rPr sz="2800" spc="-10" dirty="0">
                <a:solidFill>
                  <a:srgbClr val="FFFFFF"/>
                </a:solidFill>
                <a:latin typeface="Arial" panose="020B0604020202020204" pitchFamily="34" charset="0"/>
                <a:cs typeface="Arial" panose="020B0604020202020204" pitchFamily="34" charset="0"/>
              </a:rPr>
              <a:t>Project Management  </a:t>
            </a:r>
            <a:endParaRPr lang="en-US" sz="2800" spc="-10" dirty="0">
              <a:solidFill>
                <a:srgbClr val="FFFFFF"/>
              </a:solidFill>
              <a:latin typeface="Arial" panose="020B0604020202020204" pitchFamily="34" charset="0"/>
              <a:cs typeface="Arial" panose="020B0604020202020204" pitchFamily="34" charset="0"/>
            </a:endParaRPr>
          </a:p>
          <a:p>
            <a:pPr marL="12700" marR="5080">
              <a:lnSpc>
                <a:spcPct val="120000"/>
              </a:lnSpc>
              <a:spcBef>
                <a:spcPts val="100"/>
              </a:spcBef>
            </a:pPr>
            <a:r>
              <a:rPr lang="en-US" sz="2800" spc="-5" dirty="0">
                <a:solidFill>
                  <a:srgbClr val="FFFFFF"/>
                </a:solidFill>
                <a:latin typeface="Arial" panose="020B0604020202020204" pitchFamily="34" charset="0"/>
                <a:cs typeface="Arial" panose="020B0604020202020204" pitchFamily="34" charset="0"/>
              </a:rPr>
              <a:t>November 17, 2021</a:t>
            </a:r>
            <a:endParaRPr sz="2800" dirty="0">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66A644BB-4036-41CA-98A1-282F8E05D3EB}"/>
              </a:ext>
            </a:extLst>
          </p:cNvPr>
          <p:cNvSpPr>
            <a:spLocks noGrp="1"/>
          </p:cNvSpPr>
          <p:nvPr>
            <p:ph type="sldNum" sz="quarter" idx="7"/>
          </p:nvPr>
        </p:nvSpPr>
        <p:spPr>
          <a:xfrm>
            <a:off x="6583680" y="6377940"/>
            <a:ext cx="2103120" cy="215444"/>
          </a:xfrm>
        </p:spPr>
        <p:txBody>
          <a:bodyPr/>
          <a:lstStyle/>
          <a:p>
            <a:fld id="{B6F15528-21DE-4FAA-801E-634DDDAF4B2B}" type="slidenum">
              <a:rPr lang="en-US" sz="1400" smtClean="0"/>
              <a:t>1</a:t>
            </a:fld>
            <a:endParaRPr lang="en-US" sz="1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B88652E-E3FD-483A-87D6-9CE2F1854767}"/>
              </a:ext>
            </a:extLst>
          </p:cNvPr>
          <p:cNvSpPr>
            <a:spLocks noGrp="1"/>
          </p:cNvSpPr>
          <p:nvPr>
            <p:ph type="body" sz="quarter" idx="13"/>
          </p:nvPr>
        </p:nvSpPr>
        <p:spPr>
          <a:xfrm>
            <a:off x="838200" y="1371600"/>
            <a:ext cx="8629649" cy="4572000"/>
          </a:xfrm>
        </p:spPr>
        <p:txBody>
          <a:bodyPr>
            <a:normAutofit/>
          </a:bodyPr>
          <a:lstStyle/>
          <a:p>
            <a:r>
              <a:rPr lang="en-US" dirty="0">
                <a:solidFill>
                  <a:schemeClr val="bg2">
                    <a:lumMod val="25000"/>
                  </a:schemeClr>
                </a:solidFill>
              </a:rPr>
              <a:t>Codes Division is the AHJ for all the NYS Uniform Codes including NYS Fire Code</a:t>
            </a:r>
          </a:p>
          <a:p>
            <a:r>
              <a:rPr lang="en-US" dirty="0">
                <a:solidFill>
                  <a:schemeClr val="bg2">
                    <a:lumMod val="25000"/>
                  </a:schemeClr>
                </a:solidFill>
              </a:rPr>
              <a:t>Mark Stonier is the Town Code Official assigned to Cornell.</a:t>
            </a:r>
          </a:p>
          <a:p>
            <a:r>
              <a:rPr lang="en-US" dirty="0">
                <a:solidFill>
                  <a:schemeClr val="bg2">
                    <a:lumMod val="25000"/>
                  </a:schemeClr>
                </a:solidFill>
              </a:rPr>
              <a:t>Ithaca Fire Department is </a:t>
            </a:r>
            <a:r>
              <a:rPr lang="en-US" b="1" u="sng" dirty="0">
                <a:solidFill>
                  <a:schemeClr val="accent1"/>
                </a:solidFill>
              </a:rPr>
              <a:t>NOT</a:t>
            </a:r>
            <a:r>
              <a:rPr lang="en-US" dirty="0">
                <a:solidFill>
                  <a:schemeClr val="accent1"/>
                </a:solidFill>
              </a:rPr>
              <a:t> </a:t>
            </a:r>
            <a:r>
              <a:rPr lang="en-US" dirty="0">
                <a:solidFill>
                  <a:schemeClr val="bg2">
                    <a:lumMod val="25000"/>
                  </a:schemeClr>
                </a:solidFill>
              </a:rPr>
              <a:t>AHJ for NYS Fire Code in the Town, no local law.  IFD can only provide input.</a:t>
            </a:r>
          </a:p>
          <a:p>
            <a:endParaRPr lang="en-US" dirty="0">
              <a:solidFill>
                <a:schemeClr val="tx1"/>
              </a:solidFill>
            </a:endParaRPr>
          </a:p>
          <a:p>
            <a:pPr marL="0" indent="0">
              <a:buNone/>
            </a:pPr>
            <a:endParaRPr lang="en-US" sz="2000" dirty="0"/>
          </a:p>
        </p:txBody>
      </p:sp>
      <p:sp>
        <p:nvSpPr>
          <p:cNvPr id="3" name="Title 2">
            <a:extLst>
              <a:ext uri="{FF2B5EF4-FFF2-40B4-BE49-F238E27FC236}">
                <a16:creationId xmlns:a16="http://schemas.microsoft.com/office/drawing/2014/main" id="{6E426396-84DE-4D98-B2D3-32D07684ED6E}"/>
              </a:ext>
            </a:extLst>
          </p:cNvPr>
          <p:cNvSpPr>
            <a:spLocks noGrp="1"/>
          </p:cNvSpPr>
          <p:nvPr>
            <p:ph type="title"/>
          </p:nvPr>
        </p:nvSpPr>
        <p:spPr>
          <a:xfrm>
            <a:off x="838200" y="533400"/>
            <a:ext cx="7543800" cy="685800"/>
          </a:xfrm>
        </p:spPr>
        <p:txBody>
          <a:bodyPr>
            <a:normAutofit/>
          </a:bodyPr>
          <a:lstStyle/>
          <a:p>
            <a:r>
              <a:rPr lang="en-US" b="1" dirty="0">
                <a:solidFill>
                  <a:srgbClr val="0070C0"/>
                </a:solidFill>
              </a:rPr>
              <a:t>Town of Ithaca AHJ for Uniform Code</a:t>
            </a:r>
          </a:p>
        </p:txBody>
      </p:sp>
    </p:spTree>
    <p:extLst>
      <p:ext uri="{BB962C8B-B14F-4D97-AF65-F5344CB8AC3E}">
        <p14:creationId xmlns:p14="http://schemas.microsoft.com/office/powerpoint/2010/main" val="2948263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B88652E-E3FD-483A-87D6-9CE2F1854767}"/>
              </a:ext>
            </a:extLst>
          </p:cNvPr>
          <p:cNvSpPr>
            <a:spLocks noGrp="1"/>
          </p:cNvSpPr>
          <p:nvPr>
            <p:ph type="body" sz="quarter" idx="13"/>
          </p:nvPr>
        </p:nvSpPr>
        <p:spPr>
          <a:xfrm>
            <a:off x="838200" y="1524000"/>
            <a:ext cx="8324850" cy="4648200"/>
          </a:xfrm>
        </p:spPr>
        <p:txBody>
          <a:bodyPr>
            <a:normAutofit fontScale="85000" lnSpcReduction="20000"/>
          </a:bodyPr>
          <a:lstStyle/>
          <a:p>
            <a:r>
              <a:rPr lang="en-US" sz="3500" dirty="0"/>
              <a:t>IFD Chief Parsons is the chair of the NYS Board of Review</a:t>
            </a:r>
          </a:p>
          <a:p>
            <a:pPr lvl="1"/>
            <a:r>
              <a:rPr lang="en-US" sz="3100" dirty="0"/>
              <a:t>NYS Board of Review approves or denies all applications for a variance to the NYS Uniform Code</a:t>
            </a:r>
          </a:p>
          <a:p>
            <a:pPr lvl="1"/>
            <a:r>
              <a:rPr lang="en-US" sz="2900" dirty="0"/>
              <a:t>Please review all variance applications with Building Code Program Manager Mike N. and with Associate University Counsel Jared Pitman.</a:t>
            </a:r>
          </a:p>
          <a:p>
            <a:pPr lvl="1"/>
            <a:r>
              <a:rPr lang="en-US" sz="2900" dirty="0"/>
              <a:t>If going for a NYS variance to the Uniform Code you will need the support of the Fire Chief.  Do not engage Fire Chief Parsons before reviewing the variance with Mike and Jared.</a:t>
            </a:r>
          </a:p>
          <a:p>
            <a:r>
              <a:rPr lang="en-US" sz="3500" dirty="0"/>
              <a:t>Cornell will not seek a variance to NYS Fire Code for residential occupancies.</a:t>
            </a:r>
          </a:p>
          <a:p>
            <a:endParaRPr lang="en-US" sz="3300" dirty="0"/>
          </a:p>
          <a:p>
            <a:endParaRPr lang="en-US" sz="3300" dirty="0"/>
          </a:p>
          <a:p>
            <a:endParaRPr lang="en-US" sz="2000" dirty="0"/>
          </a:p>
        </p:txBody>
      </p:sp>
      <p:sp>
        <p:nvSpPr>
          <p:cNvPr id="3" name="Title 2">
            <a:extLst>
              <a:ext uri="{FF2B5EF4-FFF2-40B4-BE49-F238E27FC236}">
                <a16:creationId xmlns:a16="http://schemas.microsoft.com/office/drawing/2014/main" id="{6E426396-84DE-4D98-B2D3-32D07684ED6E}"/>
              </a:ext>
            </a:extLst>
          </p:cNvPr>
          <p:cNvSpPr>
            <a:spLocks noGrp="1"/>
          </p:cNvSpPr>
          <p:nvPr>
            <p:ph type="title"/>
          </p:nvPr>
        </p:nvSpPr>
        <p:spPr>
          <a:xfrm>
            <a:off x="838200" y="228600"/>
            <a:ext cx="8677656" cy="1219200"/>
          </a:xfrm>
        </p:spPr>
        <p:txBody>
          <a:bodyPr>
            <a:normAutofit/>
          </a:bodyPr>
          <a:lstStyle/>
          <a:p>
            <a:r>
              <a:rPr lang="en-US" b="1" dirty="0">
                <a:solidFill>
                  <a:srgbClr val="0070C0"/>
                </a:solidFill>
              </a:rPr>
              <a:t>NYS Variances</a:t>
            </a:r>
          </a:p>
        </p:txBody>
      </p:sp>
    </p:spTree>
    <p:extLst>
      <p:ext uri="{BB962C8B-B14F-4D97-AF65-F5344CB8AC3E}">
        <p14:creationId xmlns:p14="http://schemas.microsoft.com/office/powerpoint/2010/main" val="738994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245B903-C58C-472C-8254-82B4BDA1C95F}"/>
              </a:ext>
            </a:extLst>
          </p:cNvPr>
          <p:cNvSpPr>
            <a:spLocks noGrp="1"/>
          </p:cNvSpPr>
          <p:nvPr>
            <p:ph type="body" sz="quarter" idx="13"/>
          </p:nvPr>
        </p:nvSpPr>
        <p:spPr>
          <a:xfrm>
            <a:off x="853807" y="1447800"/>
            <a:ext cx="8290193" cy="4953000"/>
          </a:xfrm>
        </p:spPr>
        <p:txBody>
          <a:bodyPr>
            <a:normAutofit fontScale="92500"/>
          </a:bodyPr>
          <a:lstStyle/>
          <a:p>
            <a:r>
              <a:rPr lang="en-US" sz="2400" dirty="0"/>
              <a:t>City of Ithaca AHJ weekly meetings</a:t>
            </a:r>
          </a:p>
          <a:p>
            <a:pPr lvl="1"/>
            <a:r>
              <a:rPr lang="en-US" sz="2400" b="1" dirty="0"/>
              <a:t>All Cornell Building Permits through this meeting </a:t>
            </a:r>
          </a:p>
          <a:p>
            <a:pPr lvl="1"/>
            <a:r>
              <a:rPr lang="en-US" sz="2400" dirty="0"/>
              <a:t>Attendees: Shops representative, Project Managers, Consultants, Architects, Contractors, City of Ithaca Code officials</a:t>
            </a:r>
          </a:p>
          <a:p>
            <a:pPr lvl="1"/>
            <a:r>
              <a:rPr lang="en-US" sz="2400" dirty="0"/>
              <a:t>Purpose: Present projects for City input, all applications for building permits</a:t>
            </a:r>
          </a:p>
          <a:p>
            <a:pPr lvl="2"/>
            <a:r>
              <a:rPr lang="en-US" b="1" dirty="0"/>
              <a:t>Continued Venue for Shops to apply for City permits</a:t>
            </a:r>
          </a:p>
          <a:p>
            <a:pPr lvl="2"/>
            <a:r>
              <a:rPr lang="en-US" dirty="0"/>
              <a:t>Opportunity for city officials to provide input on projects</a:t>
            </a:r>
          </a:p>
          <a:p>
            <a:pPr lvl="2"/>
            <a:r>
              <a:rPr lang="en-US" dirty="0"/>
              <a:t>Focus on code related issues</a:t>
            </a:r>
          </a:p>
          <a:p>
            <a:pPr lvl="2"/>
            <a:r>
              <a:rPr lang="en-US" b="1" dirty="0"/>
              <a:t>Project Managers required to attend</a:t>
            </a:r>
          </a:p>
          <a:p>
            <a:pPr lvl="2"/>
            <a:r>
              <a:rPr lang="en-US" dirty="0"/>
              <a:t>Striving toward greater efficiency at the meeting; preliminary code discussion covered during office hours</a:t>
            </a:r>
          </a:p>
          <a:p>
            <a:pPr marL="114300" indent="0">
              <a:buNone/>
            </a:pPr>
            <a:endParaRPr lang="en-US" sz="2000" dirty="0"/>
          </a:p>
          <a:p>
            <a:pPr marL="114300" indent="0">
              <a:buNone/>
            </a:pPr>
            <a:endParaRPr lang="en-US" sz="2000" dirty="0"/>
          </a:p>
          <a:p>
            <a:pPr marL="114300" indent="0">
              <a:buNone/>
            </a:pPr>
            <a:endParaRPr lang="en-US" sz="1400" dirty="0"/>
          </a:p>
        </p:txBody>
      </p:sp>
      <p:sp>
        <p:nvSpPr>
          <p:cNvPr id="3" name="Title 2">
            <a:extLst>
              <a:ext uri="{FF2B5EF4-FFF2-40B4-BE49-F238E27FC236}">
                <a16:creationId xmlns:a16="http://schemas.microsoft.com/office/drawing/2014/main" id="{37EC90BE-E519-4220-AF6B-5B9F1BA7096A}"/>
              </a:ext>
            </a:extLst>
          </p:cNvPr>
          <p:cNvSpPr>
            <a:spLocks noGrp="1"/>
          </p:cNvSpPr>
          <p:nvPr>
            <p:ph type="title"/>
          </p:nvPr>
        </p:nvSpPr>
        <p:spPr>
          <a:xfrm>
            <a:off x="838200" y="533400"/>
            <a:ext cx="8077200" cy="685800"/>
          </a:xfrm>
        </p:spPr>
        <p:txBody>
          <a:bodyPr>
            <a:normAutofit/>
          </a:bodyPr>
          <a:lstStyle/>
          <a:p>
            <a:r>
              <a:rPr lang="en-US" b="1" dirty="0">
                <a:solidFill>
                  <a:srgbClr val="0070C0"/>
                </a:solidFill>
              </a:rPr>
              <a:t>City of Ithaca AHJ meetings</a:t>
            </a:r>
          </a:p>
        </p:txBody>
      </p:sp>
    </p:spTree>
    <p:extLst>
      <p:ext uri="{BB962C8B-B14F-4D97-AF65-F5344CB8AC3E}">
        <p14:creationId xmlns:p14="http://schemas.microsoft.com/office/powerpoint/2010/main" val="976445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245B903-C58C-472C-8254-82B4BDA1C95F}"/>
              </a:ext>
            </a:extLst>
          </p:cNvPr>
          <p:cNvSpPr>
            <a:spLocks noGrp="1"/>
          </p:cNvSpPr>
          <p:nvPr>
            <p:ph type="body" sz="quarter" idx="13"/>
          </p:nvPr>
        </p:nvSpPr>
        <p:spPr>
          <a:xfrm>
            <a:off x="838200" y="1447800"/>
            <a:ext cx="8305800" cy="5029200"/>
          </a:xfrm>
        </p:spPr>
        <p:txBody>
          <a:bodyPr>
            <a:normAutofit/>
          </a:bodyPr>
          <a:lstStyle/>
          <a:p>
            <a:r>
              <a:rPr lang="en-US" sz="2400" dirty="0"/>
              <a:t>Town of Ithaca monthly meetings </a:t>
            </a:r>
          </a:p>
          <a:p>
            <a:pPr lvl="1"/>
            <a:r>
              <a:rPr lang="en-US" sz="2400" dirty="0"/>
              <a:t>Attendees: Town of Ithaca Code official Mark Stonier, Project Managers, Project Designers</a:t>
            </a:r>
          </a:p>
          <a:p>
            <a:pPr lvl="1"/>
            <a:r>
              <a:rPr lang="en-US" sz="2400" dirty="0"/>
              <a:t>Purpose: Discuss code related issues and problems</a:t>
            </a:r>
          </a:p>
          <a:p>
            <a:pPr lvl="1"/>
            <a:r>
              <a:rPr lang="en-US" sz="2400" dirty="0"/>
              <a:t>Present projects</a:t>
            </a:r>
          </a:p>
          <a:p>
            <a:pPr lvl="1"/>
            <a:r>
              <a:rPr lang="en-US" sz="2400" dirty="0"/>
              <a:t>No final decisions on codes will be provided, only code input</a:t>
            </a:r>
          </a:p>
          <a:p>
            <a:r>
              <a:rPr lang="en-US" sz="2800" dirty="0"/>
              <a:t>New program for submitting Building Permit</a:t>
            </a:r>
          </a:p>
          <a:p>
            <a:pPr lvl="1"/>
            <a:r>
              <a:rPr lang="en-US" sz="2400" dirty="0"/>
              <a:t>Goal: Implementation end of November</a:t>
            </a:r>
          </a:p>
          <a:p>
            <a:pPr lvl="1"/>
            <a:r>
              <a:rPr lang="en-US" sz="2400" dirty="0"/>
              <a:t>All permits, plans and payments through the program</a:t>
            </a:r>
          </a:p>
          <a:p>
            <a:pPr lvl="1"/>
            <a:r>
              <a:rPr lang="en-US" sz="2400" dirty="0"/>
              <a:t>Will require establishing an account</a:t>
            </a:r>
          </a:p>
          <a:p>
            <a:pPr lvl="1"/>
            <a:endParaRPr lang="en-US" sz="2400" dirty="0"/>
          </a:p>
          <a:p>
            <a:pPr marL="114300" indent="0">
              <a:buNone/>
            </a:pPr>
            <a:endParaRPr lang="en-US" sz="2000" dirty="0"/>
          </a:p>
          <a:p>
            <a:pPr marL="114300" indent="0">
              <a:buNone/>
            </a:pPr>
            <a:endParaRPr lang="en-US" sz="2000" dirty="0"/>
          </a:p>
          <a:p>
            <a:pPr marL="114300" indent="0">
              <a:buNone/>
            </a:pPr>
            <a:endParaRPr lang="en-US" sz="1400" dirty="0"/>
          </a:p>
        </p:txBody>
      </p:sp>
      <p:sp>
        <p:nvSpPr>
          <p:cNvPr id="3" name="Title 2">
            <a:extLst>
              <a:ext uri="{FF2B5EF4-FFF2-40B4-BE49-F238E27FC236}">
                <a16:creationId xmlns:a16="http://schemas.microsoft.com/office/drawing/2014/main" id="{37EC90BE-E519-4220-AF6B-5B9F1BA7096A}"/>
              </a:ext>
            </a:extLst>
          </p:cNvPr>
          <p:cNvSpPr>
            <a:spLocks noGrp="1"/>
          </p:cNvSpPr>
          <p:nvPr>
            <p:ph type="title"/>
          </p:nvPr>
        </p:nvSpPr>
        <p:spPr>
          <a:xfrm>
            <a:off x="838200" y="533400"/>
            <a:ext cx="8677656" cy="685800"/>
          </a:xfrm>
        </p:spPr>
        <p:txBody>
          <a:bodyPr>
            <a:normAutofit/>
          </a:bodyPr>
          <a:lstStyle/>
          <a:p>
            <a:r>
              <a:rPr lang="en-US" b="1" dirty="0">
                <a:solidFill>
                  <a:srgbClr val="0070C0"/>
                </a:solidFill>
              </a:rPr>
              <a:t>Town of Ithaca AHJ meetings</a:t>
            </a:r>
          </a:p>
        </p:txBody>
      </p:sp>
    </p:spTree>
    <p:extLst>
      <p:ext uri="{BB962C8B-B14F-4D97-AF65-F5344CB8AC3E}">
        <p14:creationId xmlns:p14="http://schemas.microsoft.com/office/powerpoint/2010/main" val="1085459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D83E323-C39F-4932-A1A1-73B68129CFFE}"/>
              </a:ext>
            </a:extLst>
          </p:cNvPr>
          <p:cNvSpPr>
            <a:spLocks noGrp="1"/>
          </p:cNvSpPr>
          <p:nvPr>
            <p:ph type="body" sz="quarter" idx="13"/>
          </p:nvPr>
        </p:nvSpPr>
        <p:spPr>
          <a:xfrm>
            <a:off x="838200" y="1447800"/>
            <a:ext cx="8458199" cy="5181600"/>
          </a:xfrm>
        </p:spPr>
        <p:txBody>
          <a:bodyPr>
            <a:noAutofit/>
          </a:bodyPr>
          <a:lstStyle/>
          <a:p>
            <a:r>
              <a:rPr lang="en-US" sz="2400" dirty="0"/>
              <a:t>The new Ralph D’Amato is Jim Yarbrough</a:t>
            </a:r>
          </a:p>
          <a:p>
            <a:r>
              <a:rPr lang="en-US" sz="2400" dirty="0"/>
              <a:t>Jim is the AHJ for the Contract Colleges</a:t>
            </a:r>
          </a:p>
          <a:p>
            <a:pPr lvl="1"/>
            <a:r>
              <a:rPr lang="en-US" sz="2400" dirty="0"/>
              <a:t>Contact information:</a:t>
            </a:r>
          </a:p>
          <a:p>
            <a:pPr lvl="2"/>
            <a:r>
              <a:rPr lang="en-US" dirty="0"/>
              <a:t>607-220-3949</a:t>
            </a:r>
          </a:p>
          <a:p>
            <a:pPr lvl="2"/>
            <a:r>
              <a:rPr lang="en-US" dirty="0">
                <a:hlinkClick r:id="rId3"/>
              </a:rPr>
              <a:t>jey38@cornell.edu</a:t>
            </a:r>
            <a:endParaRPr lang="en-US" dirty="0"/>
          </a:p>
          <a:p>
            <a:pPr lvl="1"/>
            <a:r>
              <a:rPr lang="en-US" sz="2400" dirty="0"/>
              <a:t>Jim comes from the City of Ithaca Building Division where he was the Senior Code Inspector assigned to Cornell.</a:t>
            </a:r>
          </a:p>
        </p:txBody>
      </p:sp>
      <p:sp>
        <p:nvSpPr>
          <p:cNvPr id="3" name="Title 2">
            <a:extLst>
              <a:ext uri="{FF2B5EF4-FFF2-40B4-BE49-F238E27FC236}">
                <a16:creationId xmlns:a16="http://schemas.microsoft.com/office/drawing/2014/main" id="{ED95324F-B811-4B3B-96D3-166400836A02}"/>
              </a:ext>
            </a:extLst>
          </p:cNvPr>
          <p:cNvSpPr>
            <a:spLocks noGrp="1"/>
          </p:cNvSpPr>
          <p:nvPr>
            <p:ph type="title"/>
          </p:nvPr>
        </p:nvSpPr>
        <p:spPr>
          <a:xfrm>
            <a:off x="838200" y="533400"/>
            <a:ext cx="7763256" cy="685800"/>
          </a:xfrm>
        </p:spPr>
        <p:txBody>
          <a:bodyPr>
            <a:normAutofit/>
          </a:bodyPr>
          <a:lstStyle/>
          <a:p>
            <a:r>
              <a:rPr lang="en-US" b="1" dirty="0">
                <a:solidFill>
                  <a:srgbClr val="0070C0"/>
                </a:solidFill>
              </a:rPr>
              <a:t>SUNY Code Enforcement Official</a:t>
            </a:r>
            <a:endParaRPr lang="en-US" dirty="0"/>
          </a:p>
        </p:txBody>
      </p:sp>
    </p:spTree>
    <p:extLst>
      <p:ext uri="{BB962C8B-B14F-4D97-AF65-F5344CB8AC3E}">
        <p14:creationId xmlns:p14="http://schemas.microsoft.com/office/powerpoint/2010/main" val="3667450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2732F02-7EAE-4733-A5D3-796C974AA734}"/>
              </a:ext>
            </a:extLst>
          </p:cNvPr>
          <p:cNvSpPr/>
          <p:nvPr/>
        </p:nvSpPr>
        <p:spPr>
          <a:xfrm>
            <a:off x="647699" y="2726143"/>
            <a:ext cx="8248650"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70C0"/>
                </a:solidFill>
                <a:effectLst/>
                <a:uLnTx/>
                <a:uFillTx/>
                <a:latin typeface="Helvetica"/>
                <a:ea typeface="+mn-ea"/>
                <a:cs typeface="+mn-cs"/>
              </a:rPr>
              <a:t>Other Responsible Parties in the Town of Ithaca</a:t>
            </a:r>
            <a:endParaRPr kumimoji="0" lang="en-US" sz="2800" b="0" i="0" u="none" strike="noStrike" kern="1200" cap="none" spc="0" normalizeH="0" baseline="0" noProof="0" dirty="0">
              <a:ln>
                <a:noFill/>
              </a:ln>
              <a:solidFill>
                <a:prstClr val="black"/>
              </a:solidFill>
              <a:effectLst/>
              <a:uLnTx/>
              <a:uFillTx/>
              <a:latin typeface="Helvetica"/>
              <a:ea typeface="+mn-ea"/>
              <a:cs typeface="+mn-cs"/>
            </a:endParaRPr>
          </a:p>
        </p:txBody>
      </p:sp>
      <p:sp>
        <p:nvSpPr>
          <p:cNvPr id="2" name="Text Placeholder 1">
            <a:extLst>
              <a:ext uri="{FF2B5EF4-FFF2-40B4-BE49-F238E27FC236}">
                <a16:creationId xmlns:a16="http://schemas.microsoft.com/office/drawing/2014/main" id="{BCC51F26-6F1E-4918-B0FA-E2B3455FD03D}"/>
              </a:ext>
            </a:extLst>
          </p:cNvPr>
          <p:cNvSpPr>
            <a:spLocks noGrp="1"/>
          </p:cNvSpPr>
          <p:nvPr>
            <p:ph type="body" sz="quarter" idx="13"/>
          </p:nvPr>
        </p:nvSpPr>
        <p:spPr>
          <a:xfrm>
            <a:off x="637310" y="1246608"/>
            <a:ext cx="7869382" cy="1529674"/>
          </a:xfrm>
        </p:spPr>
        <p:txBody>
          <a:bodyPr>
            <a:normAutofit/>
          </a:bodyPr>
          <a:lstStyle/>
          <a:p>
            <a:r>
              <a:rPr lang="en-US" sz="2400" dirty="0"/>
              <a:t>Historic Preservation – Bryan McCracken, Planning Dept.</a:t>
            </a:r>
          </a:p>
          <a:p>
            <a:r>
              <a:rPr lang="en-US" sz="2400" dirty="0"/>
              <a:t>Site Plan Review – Lisa Nicholas , Planning Dept.</a:t>
            </a:r>
          </a:p>
          <a:p>
            <a:r>
              <a:rPr lang="en-US" sz="2400" dirty="0"/>
              <a:t>Zoning – Gino Leonardi , Planning Dept.</a:t>
            </a:r>
          </a:p>
          <a:p>
            <a:endParaRPr lang="en-US" sz="2400" dirty="0"/>
          </a:p>
        </p:txBody>
      </p:sp>
      <p:sp>
        <p:nvSpPr>
          <p:cNvPr id="3" name="Title 2">
            <a:extLst>
              <a:ext uri="{FF2B5EF4-FFF2-40B4-BE49-F238E27FC236}">
                <a16:creationId xmlns:a16="http://schemas.microsoft.com/office/drawing/2014/main" id="{FFE7E590-01A5-4960-857F-C423D4A6E1C8}"/>
              </a:ext>
            </a:extLst>
          </p:cNvPr>
          <p:cNvSpPr>
            <a:spLocks noGrp="1"/>
          </p:cNvSpPr>
          <p:nvPr>
            <p:ph type="title"/>
          </p:nvPr>
        </p:nvSpPr>
        <p:spPr>
          <a:xfrm>
            <a:off x="637309" y="538446"/>
            <a:ext cx="8167256" cy="838200"/>
          </a:xfrm>
        </p:spPr>
        <p:txBody>
          <a:bodyPr>
            <a:noAutofit/>
          </a:bodyPr>
          <a:lstStyle/>
          <a:p>
            <a:r>
              <a:rPr lang="en-US" sz="2800" b="1" dirty="0">
                <a:solidFill>
                  <a:srgbClr val="0070C0"/>
                </a:solidFill>
              </a:rPr>
              <a:t>Other Responsible Parties in the City of Ithaca</a:t>
            </a:r>
            <a:endParaRPr lang="en-US" sz="2800" dirty="0"/>
          </a:p>
        </p:txBody>
      </p:sp>
      <p:sp>
        <p:nvSpPr>
          <p:cNvPr id="8" name="TextBox 7">
            <a:extLst>
              <a:ext uri="{FF2B5EF4-FFF2-40B4-BE49-F238E27FC236}">
                <a16:creationId xmlns:a16="http://schemas.microsoft.com/office/drawing/2014/main" id="{C53D0F7D-1B20-490F-A7C2-AA329C589B01}"/>
              </a:ext>
            </a:extLst>
          </p:cNvPr>
          <p:cNvSpPr txBox="1"/>
          <p:nvPr/>
        </p:nvSpPr>
        <p:spPr>
          <a:xfrm>
            <a:off x="647699" y="3263218"/>
            <a:ext cx="7481455" cy="1200329"/>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Times"/>
                <a:ea typeface="+mn-ea"/>
                <a:cs typeface="+mn-cs"/>
              </a:rPr>
              <a:t>Exterior Plumbing Permits – Dan Thaete, Town Engineer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Times"/>
                <a:ea typeface="+mn-ea"/>
                <a:cs typeface="+mn-cs"/>
              </a:rPr>
              <a:t>Water and Sewer – Dan Thaete, Town Engineer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Times"/>
                <a:ea typeface="+mn-ea"/>
                <a:cs typeface="+mn-cs"/>
              </a:rPr>
              <a:t>Site Plan Review – Sue Ritter, Planning Department</a:t>
            </a:r>
          </a:p>
        </p:txBody>
      </p:sp>
      <p:sp>
        <p:nvSpPr>
          <p:cNvPr id="4" name="TextBox 3">
            <a:extLst>
              <a:ext uri="{FF2B5EF4-FFF2-40B4-BE49-F238E27FC236}">
                <a16:creationId xmlns:a16="http://schemas.microsoft.com/office/drawing/2014/main" id="{0A1248D0-E64D-4D15-BE13-281C7DF20C19}"/>
              </a:ext>
            </a:extLst>
          </p:cNvPr>
          <p:cNvSpPr txBox="1"/>
          <p:nvPr/>
        </p:nvSpPr>
        <p:spPr>
          <a:xfrm flipH="1">
            <a:off x="654626" y="4585005"/>
            <a:ext cx="7481455" cy="80021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70C0"/>
                </a:solidFill>
                <a:effectLst/>
                <a:uLnTx/>
                <a:uFillTx/>
                <a:latin typeface="Helvetica"/>
                <a:ea typeface="+mn-ea"/>
                <a:cs typeface="+mn-cs"/>
              </a:rPr>
              <a:t>Other Responsible Parties - Cornell</a:t>
            </a:r>
            <a:endParaRPr kumimoji="0" lang="en-US" sz="2800" b="0" i="0" u="none" strike="noStrike" kern="1200" cap="none" spc="0" normalizeH="0" baseline="0" noProof="0" dirty="0">
              <a:ln>
                <a:noFill/>
              </a:ln>
              <a:solidFill>
                <a:prstClr val="black"/>
              </a:solidFill>
              <a:effectLst/>
              <a:uLnTx/>
              <a:uFillTx/>
              <a:latin typeface="Helvetic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imes"/>
              <a:ea typeface="+mn-ea"/>
              <a:cs typeface="+mn-cs"/>
            </a:endParaRPr>
          </a:p>
        </p:txBody>
      </p:sp>
      <p:sp>
        <p:nvSpPr>
          <p:cNvPr id="6" name="TextBox 5">
            <a:extLst>
              <a:ext uri="{FF2B5EF4-FFF2-40B4-BE49-F238E27FC236}">
                <a16:creationId xmlns:a16="http://schemas.microsoft.com/office/drawing/2014/main" id="{DAB9D818-7915-42B8-B08C-D5B49BFBE66E}"/>
              </a:ext>
            </a:extLst>
          </p:cNvPr>
          <p:cNvSpPr txBox="1"/>
          <p:nvPr/>
        </p:nvSpPr>
        <p:spPr>
          <a:xfrm>
            <a:off x="661553" y="5169780"/>
            <a:ext cx="7952510" cy="830997"/>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Times"/>
                <a:ea typeface="+mn-ea"/>
                <a:cs typeface="+mn-cs"/>
              </a:rPr>
              <a:t>Andrea Haenlin-Mott – ADA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Times"/>
                <a:ea typeface="+mn-ea"/>
                <a:cs typeface="+mn-cs"/>
              </a:rPr>
              <a:t>Ron Flynn – University Fire Marshall</a:t>
            </a:r>
          </a:p>
        </p:txBody>
      </p:sp>
    </p:spTree>
    <p:extLst>
      <p:ext uri="{BB962C8B-B14F-4D97-AF65-F5344CB8AC3E}">
        <p14:creationId xmlns:p14="http://schemas.microsoft.com/office/powerpoint/2010/main" val="2213835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BF48C0-9308-4B74-9F87-26763EE5AD27}"/>
              </a:ext>
            </a:extLst>
          </p:cNvPr>
          <p:cNvSpPr>
            <a:spLocks noGrp="1"/>
          </p:cNvSpPr>
          <p:nvPr>
            <p:ph type="body" sz="quarter" idx="13"/>
          </p:nvPr>
        </p:nvSpPr>
        <p:spPr>
          <a:xfrm>
            <a:off x="838200" y="1447800"/>
            <a:ext cx="8307016" cy="5867400"/>
          </a:xfrm>
        </p:spPr>
        <p:txBody>
          <a:bodyPr>
            <a:normAutofit/>
          </a:bodyPr>
          <a:lstStyle/>
          <a:p>
            <a:r>
              <a:rPr lang="en-US" sz="2800" dirty="0"/>
              <a:t>Town of Dryden</a:t>
            </a:r>
          </a:p>
          <a:p>
            <a:pPr lvl="1"/>
            <a:r>
              <a:rPr lang="en-US" sz="2400" dirty="0"/>
              <a:t>David Sprout</a:t>
            </a:r>
          </a:p>
          <a:p>
            <a:pPr lvl="1"/>
            <a:endParaRPr lang="en-US" sz="1600" dirty="0"/>
          </a:p>
          <a:p>
            <a:pPr marL="400050"/>
            <a:r>
              <a:rPr lang="en-US" sz="2800" dirty="0"/>
              <a:t>Village of Cayuga Heights</a:t>
            </a:r>
          </a:p>
          <a:p>
            <a:pPr marL="800100" lvl="1"/>
            <a:r>
              <a:rPr lang="en-US" sz="2400" dirty="0"/>
              <a:t>Brent Cross</a:t>
            </a:r>
          </a:p>
        </p:txBody>
      </p:sp>
      <p:sp>
        <p:nvSpPr>
          <p:cNvPr id="3" name="Title 2">
            <a:extLst>
              <a:ext uri="{FF2B5EF4-FFF2-40B4-BE49-F238E27FC236}">
                <a16:creationId xmlns:a16="http://schemas.microsoft.com/office/drawing/2014/main" id="{56C53902-2F3D-48C0-AD45-D2E4711E0C35}"/>
              </a:ext>
            </a:extLst>
          </p:cNvPr>
          <p:cNvSpPr>
            <a:spLocks noGrp="1"/>
          </p:cNvSpPr>
          <p:nvPr>
            <p:ph type="title"/>
          </p:nvPr>
        </p:nvSpPr>
        <p:spPr>
          <a:xfrm>
            <a:off x="838200" y="304800"/>
            <a:ext cx="8677656" cy="1143000"/>
          </a:xfrm>
        </p:spPr>
        <p:txBody>
          <a:bodyPr>
            <a:normAutofit/>
          </a:bodyPr>
          <a:lstStyle/>
          <a:p>
            <a:r>
              <a:rPr lang="en-US" b="1" dirty="0">
                <a:solidFill>
                  <a:srgbClr val="0070C0"/>
                </a:solidFill>
              </a:rPr>
              <a:t>Other AHJs for Uniform Code</a:t>
            </a:r>
            <a:endParaRPr lang="en-US" sz="2000" b="1" dirty="0">
              <a:solidFill>
                <a:srgbClr val="0070C0"/>
              </a:solidFill>
            </a:endParaRPr>
          </a:p>
        </p:txBody>
      </p:sp>
    </p:spTree>
    <p:extLst>
      <p:ext uri="{BB962C8B-B14F-4D97-AF65-F5344CB8AC3E}">
        <p14:creationId xmlns:p14="http://schemas.microsoft.com/office/powerpoint/2010/main" val="2565500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BF48C0-9308-4B74-9F87-26763EE5AD27}"/>
              </a:ext>
            </a:extLst>
          </p:cNvPr>
          <p:cNvSpPr>
            <a:spLocks noGrp="1"/>
          </p:cNvSpPr>
          <p:nvPr>
            <p:ph type="body" sz="quarter" idx="13"/>
          </p:nvPr>
        </p:nvSpPr>
        <p:spPr>
          <a:xfrm>
            <a:off x="838200" y="1447800"/>
            <a:ext cx="8307016" cy="5867400"/>
          </a:xfrm>
        </p:spPr>
        <p:txBody>
          <a:bodyPr>
            <a:normAutofit/>
          </a:bodyPr>
          <a:lstStyle/>
          <a:p>
            <a:r>
              <a:rPr lang="en-US" sz="2800" dirty="0"/>
              <a:t>That’s me – Mike Niechwiadowicz</a:t>
            </a:r>
          </a:p>
          <a:p>
            <a:pPr lvl="1"/>
            <a:r>
              <a:rPr lang="en-US" sz="2400" dirty="0"/>
              <a:t>Commonly known as Mike N</a:t>
            </a:r>
          </a:p>
          <a:p>
            <a:pPr lvl="1"/>
            <a:r>
              <a:rPr lang="en-US" sz="2400" dirty="0"/>
              <a:t>No longer AHJ for anything</a:t>
            </a:r>
          </a:p>
          <a:p>
            <a:pPr lvl="1"/>
            <a:r>
              <a:rPr lang="en-US" sz="2400" dirty="0"/>
              <a:t>Code advisor for Cornell projects</a:t>
            </a:r>
          </a:p>
          <a:p>
            <a:pPr lvl="1"/>
            <a:r>
              <a:rPr lang="en-US" sz="2400" dirty="0"/>
              <a:t>Consultant on code questions</a:t>
            </a:r>
          </a:p>
          <a:p>
            <a:pPr lvl="1"/>
            <a:r>
              <a:rPr lang="en-US" sz="2400" dirty="0"/>
              <a:t>Liaison with the City Building Division and the Town Codes Division</a:t>
            </a:r>
          </a:p>
          <a:p>
            <a:pPr lvl="2"/>
            <a:r>
              <a:rPr lang="en-US" dirty="0"/>
              <a:t>Conducts weekly meetings with the City Building Division</a:t>
            </a:r>
          </a:p>
          <a:p>
            <a:pPr lvl="2"/>
            <a:r>
              <a:rPr lang="en-US" dirty="0"/>
              <a:t>Conducts monthly meetings with the Town Codes Division Mark Stonier</a:t>
            </a:r>
          </a:p>
        </p:txBody>
      </p:sp>
      <p:sp>
        <p:nvSpPr>
          <p:cNvPr id="3" name="Title 2">
            <a:extLst>
              <a:ext uri="{FF2B5EF4-FFF2-40B4-BE49-F238E27FC236}">
                <a16:creationId xmlns:a16="http://schemas.microsoft.com/office/drawing/2014/main" id="{56C53902-2F3D-48C0-AD45-D2E4711E0C35}"/>
              </a:ext>
            </a:extLst>
          </p:cNvPr>
          <p:cNvSpPr>
            <a:spLocks noGrp="1"/>
          </p:cNvSpPr>
          <p:nvPr>
            <p:ph type="title"/>
          </p:nvPr>
        </p:nvSpPr>
        <p:spPr>
          <a:xfrm>
            <a:off x="838200" y="304800"/>
            <a:ext cx="8677656" cy="1143000"/>
          </a:xfrm>
        </p:spPr>
        <p:txBody>
          <a:bodyPr>
            <a:normAutofit/>
          </a:bodyPr>
          <a:lstStyle/>
          <a:p>
            <a:r>
              <a:rPr lang="en-US" b="1" dirty="0">
                <a:solidFill>
                  <a:srgbClr val="0070C0"/>
                </a:solidFill>
              </a:rPr>
              <a:t>Building Code Program Manager</a:t>
            </a:r>
            <a:endParaRPr lang="en-US" sz="2000" b="1" dirty="0">
              <a:solidFill>
                <a:srgbClr val="0070C0"/>
              </a:solidFill>
            </a:endParaRPr>
          </a:p>
        </p:txBody>
      </p:sp>
    </p:spTree>
    <p:extLst>
      <p:ext uri="{BB962C8B-B14F-4D97-AF65-F5344CB8AC3E}">
        <p14:creationId xmlns:p14="http://schemas.microsoft.com/office/powerpoint/2010/main" val="2538030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body" sz="quarter" idx="13"/>
          </p:nvPr>
        </p:nvSpPr>
        <p:spPr>
          <a:xfrm>
            <a:off x="304800" y="1905000"/>
            <a:ext cx="6400800" cy="2057400"/>
          </a:xfrm>
        </p:spPr>
        <p:txBody>
          <a:bodyPr>
            <a:normAutofit/>
          </a:bodyPr>
          <a:lstStyle/>
          <a:p>
            <a:r>
              <a:rPr lang="en-US" sz="3800" dirty="0">
                <a:solidFill>
                  <a:srgbClr val="FFFFFF"/>
                </a:solidFill>
                <a:latin typeface="Helvetica" panose="020B0604020202020204" pitchFamily="34" charset="0"/>
                <a:cs typeface="Helvetica" panose="020B0604020202020204" pitchFamily="34" charset="0"/>
              </a:rPr>
              <a:t>Thank you</a:t>
            </a:r>
          </a:p>
          <a:p>
            <a:endParaRPr lang="en-US" sz="2800" dirty="0">
              <a:solidFill>
                <a:srgbClr val="FFFFFF"/>
              </a:solidFill>
              <a:latin typeface="Times New Roman" panose="02020603050405020304" pitchFamily="18" charset="0"/>
              <a:cs typeface="Times New Roman" panose="02020603050405020304" pitchFamily="18" charset="0"/>
            </a:endParaRPr>
          </a:p>
        </p:txBody>
      </p:sp>
      <p:sp>
        <p:nvSpPr>
          <p:cNvPr id="4" name="Rectangle 3"/>
          <p:cNvSpPr/>
          <p:nvPr/>
        </p:nvSpPr>
        <p:spPr>
          <a:xfrm>
            <a:off x="4133418" y="3244334"/>
            <a:ext cx="877163"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panose="02020603050405020304" pitchFamily="18" charset="0"/>
                <a:ea typeface="Times New Roman" panose="02020603050405020304" pitchFamily="18" charset="0"/>
                <a:cs typeface="Times New Roman" panose="02020603050405020304" pitchFamily="18" charset="0"/>
              </a:rPr>
              <a:t>272133</a:t>
            </a:r>
            <a:endParaRPr kumimoji="0" lang="en-US" sz="1800" b="0" i="0" u="none" strike="noStrike" kern="1200" cap="none" spc="0" normalizeH="0" baseline="0" noProof="0" dirty="0">
              <a:ln>
                <a:noFill/>
              </a:ln>
              <a:solidFill>
                <a:prstClr val="black"/>
              </a:solidFill>
              <a:effectLst/>
              <a:uLnTx/>
              <a:uFillTx/>
              <a:latin typeface="Times"/>
              <a:ea typeface="+mn-ea"/>
              <a:cs typeface="+mn-cs"/>
            </a:endParaRPr>
          </a:p>
        </p:txBody>
      </p:sp>
    </p:spTree>
    <p:extLst>
      <p:ext uri="{BB962C8B-B14F-4D97-AF65-F5344CB8AC3E}">
        <p14:creationId xmlns:p14="http://schemas.microsoft.com/office/powerpoint/2010/main" val="2248272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163"/>
          <p:cNvSpPr txBox="1">
            <a:spLocks/>
          </p:cNvSpPr>
          <p:nvPr/>
        </p:nvSpPr>
        <p:spPr>
          <a:xfrm>
            <a:off x="1171100" y="1562100"/>
            <a:ext cx="6801800" cy="3733800"/>
          </a:xfrm>
          <a:prstGeom prst="rect">
            <a:avLst/>
          </a:prstGeom>
        </p:spPr>
        <p:txBody>
          <a:bodyPr spcFirstLastPara="1" vert="horz" wrap="square" lIns="121900" tIns="121900" rIns="121900" bIns="121900" rtlCol="0" anchor="t" anchorCtr="0">
            <a:noAutofit/>
          </a:bodyPr>
          <a:lstStyle>
            <a:lvl1pPr algn="l" defTabSz="914400" rtl="0" eaLnBrk="1" latinLnBrk="0" hangingPunct="1">
              <a:spcBef>
                <a:spcPct val="0"/>
              </a:spcBef>
              <a:buNone/>
              <a:defRPr sz="3200" kern="1200">
                <a:solidFill>
                  <a:schemeClr val="accent3"/>
                </a:solidFill>
                <a:latin typeface="+mj-lt"/>
                <a:ea typeface="+mj-ea"/>
                <a:cs typeface="+mj-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Calibri"/>
                <a:ea typeface="Calibri"/>
                <a:cs typeface="Calibri"/>
                <a:sym typeface="Calibri"/>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black"/>
                </a:solidFill>
                <a:effectLst/>
                <a:uLnTx/>
                <a:uFillTx/>
                <a:latin typeface="Calibri"/>
                <a:ea typeface="Calibri"/>
                <a:cs typeface="Calibri"/>
                <a:sym typeface="Calibri"/>
              </a:rPr>
              <a:t>Questions?</a:t>
            </a:r>
          </a:p>
        </p:txBody>
      </p:sp>
      <p:sp>
        <p:nvSpPr>
          <p:cNvPr id="2" name="Slide Number Placeholder 1">
            <a:extLst>
              <a:ext uri="{FF2B5EF4-FFF2-40B4-BE49-F238E27FC236}">
                <a16:creationId xmlns:a16="http://schemas.microsoft.com/office/drawing/2014/main" id="{8DD4E1EE-3935-496C-AC3F-EFC79867C4DA}"/>
              </a:ext>
            </a:extLst>
          </p:cNvPr>
          <p:cNvSpPr>
            <a:spLocks noGrp="1"/>
          </p:cNvSpPr>
          <p:nvPr>
            <p:ph type="sldNum" sz="quarter" idx="12"/>
          </p:nvPr>
        </p:nvSpPr>
        <p:spPr/>
        <p:txBody>
          <a:bodyPr/>
          <a:lstStyle/>
          <a:p>
            <a:fld id="{6315554C-9387-4378-80C2-5F7076CAC952}" type="slidenum">
              <a:rPr lang="en-US" smtClean="0"/>
              <a:t>19</a:t>
            </a:fld>
            <a:endParaRPr lang="en-US" dirty="0"/>
          </a:p>
        </p:txBody>
      </p:sp>
    </p:spTree>
    <p:extLst>
      <p:ext uri="{BB962C8B-B14F-4D97-AF65-F5344CB8AC3E}">
        <p14:creationId xmlns:p14="http://schemas.microsoft.com/office/powerpoint/2010/main" val="1997081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820225" y="400910"/>
            <a:ext cx="3503549" cy="566822"/>
          </a:xfrm>
          <a:prstGeom prst="rect">
            <a:avLst/>
          </a:prstGeom>
        </p:spPr>
        <p:txBody>
          <a:bodyPr vert="horz" wrap="square" lIns="0" tIns="12700" rIns="0" bIns="0" rtlCol="0">
            <a:spAutoFit/>
          </a:bodyPr>
          <a:lstStyle/>
          <a:p>
            <a:pPr marL="12700">
              <a:lnSpc>
                <a:spcPct val="100000"/>
              </a:lnSpc>
              <a:spcBef>
                <a:spcPts val="100"/>
              </a:spcBef>
            </a:pPr>
            <a:r>
              <a:rPr sz="3600" b="1" u="sng" spc="-70" dirty="0">
                <a:solidFill>
                  <a:schemeClr val="tx1"/>
                </a:solidFill>
              </a:rPr>
              <a:t>Today’s</a:t>
            </a:r>
            <a:r>
              <a:rPr sz="3600" b="1" u="sng" spc="-280" dirty="0">
                <a:solidFill>
                  <a:schemeClr val="tx1"/>
                </a:solidFill>
              </a:rPr>
              <a:t> </a:t>
            </a:r>
            <a:r>
              <a:rPr sz="3600" b="1" u="sng" dirty="0">
                <a:solidFill>
                  <a:schemeClr val="tx1"/>
                </a:solidFill>
              </a:rPr>
              <a:t>Agenda</a:t>
            </a:r>
          </a:p>
        </p:txBody>
      </p:sp>
      <p:sp>
        <p:nvSpPr>
          <p:cNvPr id="3" name="object 3"/>
          <p:cNvSpPr txBox="1"/>
          <p:nvPr/>
        </p:nvSpPr>
        <p:spPr>
          <a:xfrm>
            <a:off x="152400" y="1065068"/>
            <a:ext cx="8458200" cy="4376326"/>
          </a:xfrm>
          <a:prstGeom prst="rect">
            <a:avLst/>
          </a:prstGeom>
        </p:spPr>
        <p:txBody>
          <a:bodyPr vert="horz" wrap="square" lIns="0" tIns="12700" rIns="0" bIns="0" rtlCol="0">
            <a:spAutoFit/>
          </a:bodyPr>
          <a:lstStyle/>
          <a:p>
            <a:pPr marL="804672" marR="0" lvl="1" indent="-342900" algn="l" defTabSz="914400" rtl="0" eaLnBrk="1" fontAlgn="base" latinLnBrk="0" hangingPunct="1">
              <a:lnSpc>
                <a:spcPct val="150000"/>
              </a:lnSpc>
              <a:spcBef>
                <a:spcPts val="0"/>
              </a:spcBef>
              <a:spcAft>
                <a:spcPts val="0"/>
              </a:spcAft>
              <a:buClrTx/>
              <a:buSzPct val="75000"/>
              <a:buFont typeface="Arial" panose="020B0604020202020204" pitchFamily="34" charset="0"/>
              <a:buChar char="•"/>
              <a:tabLst>
                <a:tab pos="755015" algn="l"/>
                <a:tab pos="755650" algn="l"/>
              </a:tabLst>
              <a:defRPr/>
            </a:pPr>
            <a:r>
              <a:rPr kumimoji="0" lang="en-US" sz="24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EHS Review of COVID-19 Guidance</a:t>
            </a:r>
          </a:p>
          <a:p>
            <a:pPr marL="1257300" marR="0" lvl="2" indent="-342900" algn="l" defTabSz="914400" rtl="0" eaLnBrk="1" fontAlgn="base" latinLnBrk="0" hangingPunct="1">
              <a:lnSpc>
                <a:spcPct val="150000"/>
              </a:lnSpc>
              <a:spcBef>
                <a:spcPts val="10"/>
              </a:spcBef>
              <a:spcAft>
                <a:spcPts val="0"/>
              </a:spcAft>
              <a:buClrTx/>
              <a:buSzPct val="75000"/>
              <a:buFont typeface="Arial" panose="020B0604020202020204" pitchFamily="34" charset="0"/>
              <a:buChar char="•"/>
              <a:tabLst>
                <a:tab pos="914400" algn="l"/>
              </a:tabLst>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Tim Fitzpatrick and Levi Harmon</a:t>
            </a:r>
            <a:endParaRPr lang="en-US" sz="2400" b="0" i="0" dirty="0">
              <a:solidFill>
                <a:srgbClr val="202124"/>
              </a:solidFill>
              <a:effectLst/>
              <a:latin typeface="Arial" panose="020B0604020202020204" pitchFamily="34" charset="0"/>
              <a:cs typeface="Arial" panose="020B0604020202020204" pitchFamily="34" charset="0"/>
            </a:endParaRPr>
          </a:p>
          <a:p>
            <a:pPr marL="800100" marR="0" lvl="1" indent="-342900" algn="l" defTabSz="914400" rtl="0" eaLnBrk="1" fontAlgn="base" latinLnBrk="0" hangingPunct="1">
              <a:lnSpc>
                <a:spcPct val="150000"/>
              </a:lnSpc>
              <a:spcBef>
                <a:spcPts val="0"/>
              </a:spcBef>
              <a:spcAft>
                <a:spcPts val="0"/>
              </a:spcAft>
              <a:buClrTx/>
              <a:buSzPct val="75000"/>
              <a:buFont typeface="Arial" panose="020B0604020202020204" pitchFamily="34" charset="0"/>
              <a:buChar char="•"/>
              <a:tabLst>
                <a:tab pos="457200" algn="l"/>
              </a:tabLst>
              <a:defRPr/>
            </a:pPr>
            <a:r>
              <a:rPr lang="en-US" sz="2400" b="1" i="1" dirty="0">
                <a:solidFill>
                  <a:prstClr val="black"/>
                </a:solidFill>
                <a:latin typeface="Arial" panose="020B0604020202020204" pitchFamily="34" charset="0"/>
                <a:ea typeface="Times New Roman" panose="02020603050405020304" pitchFamily="18" charset="0"/>
                <a:cs typeface="Arial" panose="020B0604020202020204" pitchFamily="34" charset="0"/>
              </a:rPr>
              <a:t>FE</a:t>
            </a:r>
            <a:r>
              <a:rPr kumimoji="0" lang="en-US" sz="2400" b="1" i="1"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Minute: Code Roles and Process</a:t>
            </a:r>
            <a:endParaRPr kumimoji="0" lang="en-US" sz="2400" b="1" i="1"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1714500" lvl="3" indent="-342900" fontAlgn="base">
              <a:lnSpc>
                <a:spcPct val="150000"/>
              </a:lnSpc>
              <a:buSzPct val="75000"/>
              <a:buFont typeface="Arial" panose="020B0604020202020204" pitchFamily="34" charset="0"/>
              <a:buChar char="•"/>
              <a:tabLst>
                <a:tab pos="914400" algn="l"/>
              </a:tabLst>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Mike Niechwiadowicz</a:t>
            </a:r>
          </a:p>
          <a:p>
            <a:pPr marL="800100" lvl="1" indent="-342900" fontAlgn="base">
              <a:lnSpc>
                <a:spcPct val="150000"/>
              </a:lnSpc>
              <a:buSzPct val="75000"/>
              <a:buFont typeface="Arial" panose="020B0604020202020204" pitchFamily="34" charset="0"/>
              <a:buChar char="•"/>
              <a:tabLst>
                <a:tab pos="914400" algn="l"/>
              </a:tabLst>
              <a:defRPr/>
            </a:pPr>
            <a:r>
              <a:rPr lang="en-US" sz="2400" b="1" i="1" dirty="0">
                <a:solidFill>
                  <a:srgbClr val="000000"/>
                </a:solidFill>
                <a:latin typeface="Arial" panose="020B0604020202020204" pitchFamily="34" charset="0"/>
                <a:ea typeface="Calibri" panose="020F0502020204030204" pitchFamily="34" charset="0"/>
                <a:cs typeface="Arial" panose="020B0604020202020204" pitchFamily="34" charset="0"/>
              </a:rPr>
              <a:t>FM Minute: </a:t>
            </a:r>
            <a:r>
              <a:rPr kumimoji="0" lang="en-US" sz="2400" b="1" i="1"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FM’s </a:t>
            </a:r>
            <a:r>
              <a:rPr kumimoji="0" lang="en-US" sz="2400" b="1" i="1"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Wa</a:t>
            </a:r>
            <a:r>
              <a:rPr lang="en-US" sz="2400" b="1" i="1" dirty="0" err="1">
                <a:solidFill>
                  <a:srgbClr val="000000"/>
                </a:solidFill>
                <a:latin typeface="Arial" panose="020B0604020202020204" pitchFamily="34" charset="0"/>
                <a:ea typeface="Calibri" panose="020F0502020204030204" pitchFamily="34" charset="0"/>
                <a:cs typeface="Arial" panose="020B0604020202020204" pitchFamily="34" charset="0"/>
              </a:rPr>
              <a:t>ste</a:t>
            </a:r>
            <a:r>
              <a:rPr lang="en-US" sz="2400" b="1" i="1" dirty="0">
                <a:solidFill>
                  <a:srgbClr val="000000"/>
                </a:solidFill>
                <a:latin typeface="Arial" panose="020B0604020202020204" pitchFamily="34" charset="0"/>
                <a:ea typeface="Calibri" panose="020F0502020204030204" pitchFamily="34" charset="0"/>
                <a:cs typeface="Arial" panose="020B0604020202020204" pitchFamily="34" charset="0"/>
              </a:rPr>
              <a:t> Program</a:t>
            </a:r>
          </a:p>
          <a:p>
            <a:pPr marL="1257300" lvl="2" indent="-342900" fontAlgn="base">
              <a:lnSpc>
                <a:spcPct val="150000"/>
              </a:lnSpc>
              <a:buSzPct val="75000"/>
              <a:buFont typeface="Arial" panose="020B0604020202020204" pitchFamily="34" charset="0"/>
              <a:buChar char="•"/>
              <a:tabLst>
                <a:tab pos="914400" algn="l"/>
              </a:tabLst>
              <a:defRPr/>
            </a:pPr>
            <a:r>
              <a:rPr kumimoji="0" lang="en-US" sz="240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Spring Buck</a:t>
            </a:r>
            <a:endParaRPr kumimoji="0" lang="en-US" sz="240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800100" marR="0" lvl="1" indent="-342900" algn="l" defTabSz="914400" rtl="0" eaLnBrk="1" fontAlgn="base" latinLnBrk="0" hangingPunct="1">
              <a:lnSpc>
                <a:spcPct val="150000"/>
              </a:lnSpc>
              <a:spcBef>
                <a:spcPts val="0"/>
              </a:spcBef>
              <a:spcAft>
                <a:spcPts val="0"/>
              </a:spcAft>
              <a:buClrTx/>
              <a:buSzPct val="75000"/>
              <a:buFont typeface="Arial" panose="020B0604020202020204" pitchFamily="34" charset="0"/>
              <a:buChar char="•"/>
              <a:tabLst>
                <a:tab pos="457200" algn="l"/>
              </a:tabLst>
              <a:defRPr/>
            </a:pPr>
            <a:r>
              <a:rPr lang="en-US" sz="2400" b="1" i="1" dirty="0">
                <a:solidFill>
                  <a:prstClr val="black"/>
                </a:solidFill>
                <a:latin typeface="Arial" panose="020B0604020202020204" pitchFamily="34" charset="0"/>
                <a:ea typeface="Times New Roman" panose="02020603050405020304" pitchFamily="18" charset="0"/>
                <a:cs typeface="Arial" panose="020B0604020202020204" pitchFamily="34" charset="0"/>
              </a:rPr>
              <a:t>Red Zone</a:t>
            </a:r>
            <a:r>
              <a:rPr kumimoji="0" lang="en-US" sz="2400" b="1" i="1"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Presentation </a:t>
            </a:r>
            <a:endParaRPr kumimoji="0" lang="en-US" sz="2400" b="1" i="1"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1257300" marR="0" lvl="2" indent="-342900" algn="l" defTabSz="914400" rtl="0" eaLnBrk="1" fontAlgn="base" latinLnBrk="0" hangingPunct="1">
              <a:lnSpc>
                <a:spcPct val="150000"/>
              </a:lnSpc>
              <a:spcBef>
                <a:spcPts val="0"/>
              </a:spcBef>
              <a:spcAft>
                <a:spcPts val="0"/>
              </a:spcAft>
              <a:buClrTx/>
              <a:buSzPct val="75000"/>
              <a:buFont typeface="Arial" panose="020B0604020202020204" pitchFamily="34" charset="0"/>
              <a:buChar char="•"/>
              <a:tabLst>
                <a:tab pos="914400" algn="l"/>
              </a:tabLst>
              <a:defRPr/>
            </a:pPr>
            <a:r>
              <a:rPr lang="en-US" sz="2400" dirty="0">
                <a:solidFill>
                  <a:prstClr val="black"/>
                </a:solidFill>
                <a:latin typeface="Arial" panose="020B0604020202020204" pitchFamily="34" charset="0"/>
                <a:ea typeface="Calibri" panose="020F0502020204030204" pitchFamily="34" charset="0"/>
                <a:cs typeface="Arial" panose="020B0604020202020204" pitchFamily="34" charset="0"/>
              </a:rPr>
              <a:t>Jim Gibbs and Paul Stemkoski</a:t>
            </a:r>
            <a:endPar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8" name="Slide Number Placeholder 7">
            <a:extLst>
              <a:ext uri="{FF2B5EF4-FFF2-40B4-BE49-F238E27FC236}">
                <a16:creationId xmlns:a16="http://schemas.microsoft.com/office/drawing/2014/main" id="{D83F024C-98E3-487D-8D76-C3AFC100BBD9}"/>
              </a:ext>
            </a:extLst>
          </p:cNvPr>
          <p:cNvSpPr>
            <a:spLocks noGrp="1"/>
          </p:cNvSpPr>
          <p:nvPr>
            <p:ph type="sldNum" sz="quarter" idx="7"/>
          </p:nvPr>
        </p:nvSpPr>
        <p:spPr>
          <a:xfrm>
            <a:off x="6583680" y="6377940"/>
            <a:ext cx="2103120" cy="184666"/>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F7A8766-1D21-480B-8A12-EAC111E5701A}"/>
              </a:ext>
            </a:extLst>
          </p:cNvPr>
          <p:cNvSpPr>
            <a:spLocks noGrp="1"/>
          </p:cNvSpPr>
          <p:nvPr>
            <p:ph type="title"/>
          </p:nvPr>
        </p:nvSpPr>
        <p:spPr>
          <a:xfrm>
            <a:off x="1771650" y="2362200"/>
            <a:ext cx="5600700" cy="1562100"/>
          </a:xfrm>
        </p:spPr>
        <p:txBody>
          <a:bodyPr>
            <a:noAutofit/>
          </a:bodyPr>
          <a:lstStyle/>
          <a:p>
            <a:pPr algn="ctr"/>
            <a:r>
              <a:rPr lang="en-US" sz="4400" b="1" dirty="0">
                <a:solidFill>
                  <a:schemeClr val="tx1">
                    <a:lumMod val="85000"/>
                    <a:lumOff val="15000"/>
                  </a:schemeClr>
                </a:solidFill>
              </a:rPr>
              <a:t>FM Minute: </a:t>
            </a:r>
            <a:br>
              <a:rPr lang="en-US" sz="4400" b="1" dirty="0">
                <a:solidFill>
                  <a:schemeClr val="tx1">
                    <a:lumMod val="85000"/>
                    <a:lumOff val="15000"/>
                  </a:schemeClr>
                </a:solidFill>
              </a:rPr>
            </a:br>
            <a:r>
              <a:rPr lang="en-US" sz="4400" b="1" dirty="0">
                <a:solidFill>
                  <a:schemeClr val="tx1">
                    <a:lumMod val="85000"/>
                    <a:lumOff val="15000"/>
                  </a:schemeClr>
                </a:solidFill>
              </a:rPr>
              <a:t>FM’s Waste Program</a:t>
            </a:r>
          </a:p>
        </p:txBody>
      </p:sp>
      <p:sp>
        <p:nvSpPr>
          <p:cNvPr id="3" name="Slide Number Placeholder 2">
            <a:extLst>
              <a:ext uri="{FF2B5EF4-FFF2-40B4-BE49-F238E27FC236}">
                <a16:creationId xmlns:a16="http://schemas.microsoft.com/office/drawing/2014/main" id="{0392EEB1-8550-4CCE-8B5D-40AC81DAE8AF}"/>
              </a:ext>
            </a:extLst>
          </p:cNvPr>
          <p:cNvSpPr>
            <a:spLocks noGrp="1"/>
          </p:cNvSpPr>
          <p:nvPr>
            <p:ph type="sldNum" sz="quarter" idx="12"/>
          </p:nvPr>
        </p:nvSpPr>
        <p:spPr>
          <a:xfrm>
            <a:off x="6583680" y="6377940"/>
            <a:ext cx="2103120" cy="184666"/>
          </a:xfrm>
        </p:spPr>
        <p:txBody>
          <a:bodyPr/>
          <a:lstStyle/>
          <a:p>
            <a:fld id="{6315554C-9387-4378-80C2-5F7076CAC952}" type="slidenum">
              <a:rPr lang="en-US" sz="1200" smtClean="0">
                <a:solidFill>
                  <a:prstClr val="black">
                    <a:tint val="75000"/>
                  </a:prstClr>
                </a:solidFill>
              </a:rPr>
              <a:pPr/>
              <a:t>20</a:t>
            </a:fld>
            <a:endParaRPr lang="en-US" sz="1200" dirty="0">
              <a:solidFill>
                <a:prstClr val="black">
                  <a:tint val="75000"/>
                </a:prstClr>
              </a:solidFill>
            </a:endParaRPr>
          </a:p>
        </p:txBody>
      </p:sp>
    </p:spTree>
    <p:extLst>
      <p:ext uri="{BB962C8B-B14F-4D97-AF65-F5344CB8AC3E}">
        <p14:creationId xmlns:p14="http://schemas.microsoft.com/office/powerpoint/2010/main" val="3607711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163"/>
          <p:cNvSpPr txBox="1">
            <a:spLocks/>
          </p:cNvSpPr>
          <p:nvPr/>
        </p:nvSpPr>
        <p:spPr>
          <a:xfrm>
            <a:off x="1171100" y="1562100"/>
            <a:ext cx="6801800" cy="3733800"/>
          </a:xfrm>
          <a:prstGeom prst="rect">
            <a:avLst/>
          </a:prstGeom>
        </p:spPr>
        <p:txBody>
          <a:bodyPr spcFirstLastPara="1" vert="horz" wrap="square" lIns="121900" tIns="121900" rIns="121900" bIns="121900" rtlCol="0" anchor="t" anchorCtr="0">
            <a:noAutofit/>
          </a:bodyPr>
          <a:lstStyle>
            <a:lvl1pPr algn="l" defTabSz="914400" rtl="0" eaLnBrk="1" latinLnBrk="0" hangingPunct="1">
              <a:spcBef>
                <a:spcPct val="0"/>
              </a:spcBef>
              <a:buNone/>
              <a:defRPr sz="3200" kern="1200">
                <a:solidFill>
                  <a:schemeClr val="accent3"/>
                </a:solidFill>
                <a:latin typeface="+mj-lt"/>
                <a:ea typeface="+mj-ea"/>
                <a:cs typeface="+mj-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Calibri"/>
                <a:ea typeface="Calibri"/>
                <a:cs typeface="Calibri"/>
                <a:sym typeface="Calibri"/>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black"/>
                </a:solidFill>
                <a:effectLst/>
                <a:uLnTx/>
                <a:uFillTx/>
                <a:latin typeface="Calibri"/>
                <a:ea typeface="Calibri"/>
                <a:cs typeface="Calibri"/>
                <a:sym typeface="Calibri"/>
              </a:rPr>
              <a:t>Questions?</a:t>
            </a:r>
          </a:p>
        </p:txBody>
      </p:sp>
      <p:sp>
        <p:nvSpPr>
          <p:cNvPr id="2" name="Slide Number Placeholder 1">
            <a:extLst>
              <a:ext uri="{FF2B5EF4-FFF2-40B4-BE49-F238E27FC236}">
                <a16:creationId xmlns:a16="http://schemas.microsoft.com/office/drawing/2014/main" id="{8DD4E1EE-3935-496C-AC3F-EFC79867C4DA}"/>
              </a:ext>
            </a:extLst>
          </p:cNvPr>
          <p:cNvSpPr>
            <a:spLocks noGrp="1"/>
          </p:cNvSpPr>
          <p:nvPr>
            <p:ph type="sldNum" sz="quarter" idx="12"/>
          </p:nvPr>
        </p:nvSpPr>
        <p:spPr/>
        <p:txBody>
          <a:bodyPr/>
          <a:lstStyle/>
          <a:p>
            <a:fld id="{6315554C-9387-4378-80C2-5F7076CAC952}" type="slidenum">
              <a:rPr lang="en-US" smtClean="0"/>
              <a:t>21</a:t>
            </a:fld>
            <a:endParaRPr lang="en-US" dirty="0"/>
          </a:p>
        </p:txBody>
      </p:sp>
    </p:spTree>
    <p:extLst>
      <p:ext uri="{BB962C8B-B14F-4D97-AF65-F5344CB8AC3E}">
        <p14:creationId xmlns:p14="http://schemas.microsoft.com/office/powerpoint/2010/main" val="305074352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F7A8766-1D21-480B-8A12-EAC111E5701A}"/>
              </a:ext>
            </a:extLst>
          </p:cNvPr>
          <p:cNvSpPr>
            <a:spLocks noGrp="1"/>
          </p:cNvSpPr>
          <p:nvPr>
            <p:ph type="title"/>
          </p:nvPr>
        </p:nvSpPr>
        <p:spPr>
          <a:xfrm>
            <a:off x="2057400" y="2057400"/>
            <a:ext cx="5029200" cy="1562100"/>
          </a:xfrm>
        </p:spPr>
        <p:txBody>
          <a:bodyPr>
            <a:noAutofit/>
          </a:bodyPr>
          <a:lstStyle/>
          <a:p>
            <a:pPr algn="ctr"/>
            <a:r>
              <a:rPr lang="en-US" sz="4400" b="1" dirty="0">
                <a:solidFill>
                  <a:schemeClr val="tx1">
                    <a:lumMod val="85000"/>
                    <a:lumOff val="15000"/>
                  </a:schemeClr>
                </a:solidFill>
              </a:rPr>
              <a:t>Red Zone</a:t>
            </a:r>
            <a:br>
              <a:rPr lang="en-US" sz="4400" b="1" dirty="0">
                <a:solidFill>
                  <a:schemeClr val="tx1">
                    <a:lumMod val="85000"/>
                    <a:lumOff val="15000"/>
                  </a:schemeClr>
                </a:solidFill>
              </a:rPr>
            </a:br>
            <a:r>
              <a:rPr lang="en-US" sz="4400" b="1" dirty="0">
                <a:solidFill>
                  <a:schemeClr val="tx1">
                    <a:lumMod val="85000"/>
                    <a:lumOff val="15000"/>
                  </a:schemeClr>
                </a:solidFill>
              </a:rPr>
              <a:t>Presentation</a:t>
            </a:r>
          </a:p>
        </p:txBody>
      </p:sp>
      <p:sp>
        <p:nvSpPr>
          <p:cNvPr id="3" name="Slide Number Placeholder 2">
            <a:extLst>
              <a:ext uri="{FF2B5EF4-FFF2-40B4-BE49-F238E27FC236}">
                <a16:creationId xmlns:a16="http://schemas.microsoft.com/office/drawing/2014/main" id="{0392EEB1-8550-4CCE-8B5D-40AC81DAE8AF}"/>
              </a:ext>
            </a:extLst>
          </p:cNvPr>
          <p:cNvSpPr>
            <a:spLocks noGrp="1"/>
          </p:cNvSpPr>
          <p:nvPr>
            <p:ph type="sldNum" sz="quarter" idx="12"/>
          </p:nvPr>
        </p:nvSpPr>
        <p:spPr>
          <a:xfrm>
            <a:off x="6583680" y="6377940"/>
            <a:ext cx="2103120" cy="184666"/>
          </a:xfrm>
        </p:spPr>
        <p:txBody>
          <a:bodyPr/>
          <a:lstStyle/>
          <a:p>
            <a:fld id="{6315554C-9387-4378-80C2-5F7076CAC952}" type="slidenum">
              <a:rPr lang="en-US" sz="1200" smtClean="0">
                <a:solidFill>
                  <a:prstClr val="black">
                    <a:tint val="75000"/>
                  </a:prstClr>
                </a:solidFill>
              </a:rPr>
              <a:pPr/>
              <a:t>22</a:t>
            </a:fld>
            <a:endParaRPr lang="en-US" sz="1200" dirty="0">
              <a:solidFill>
                <a:prstClr val="black">
                  <a:tint val="75000"/>
                </a:prstClr>
              </a:solidFill>
            </a:endParaRPr>
          </a:p>
        </p:txBody>
      </p:sp>
    </p:spTree>
    <p:extLst>
      <p:ext uri="{BB962C8B-B14F-4D97-AF65-F5344CB8AC3E}">
        <p14:creationId xmlns:p14="http://schemas.microsoft.com/office/powerpoint/2010/main" val="1359429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F7A8766-1D21-480B-8A12-EAC111E5701A}"/>
              </a:ext>
            </a:extLst>
          </p:cNvPr>
          <p:cNvSpPr>
            <a:spLocks noGrp="1"/>
          </p:cNvSpPr>
          <p:nvPr>
            <p:ph type="title"/>
          </p:nvPr>
        </p:nvSpPr>
        <p:spPr>
          <a:xfrm>
            <a:off x="838200" y="2362200"/>
            <a:ext cx="7753278" cy="1399903"/>
          </a:xfrm>
        </p:spPr>
        <p:txBody>
          <a:bodyPr>
            <a:noAutofit/>
          </a:bodyPr>
          <a:lstStyle/>
          <a:p>
            <a:pPr algn="ctr"/>
            <a:r>
              <a:rPr lang="en-US" sz="4400" b="1" dirty="0">
                <a:solidFill>
                  <a:schemeClr val="tx1">
                    <a:lumMod val="85000"/>
                    <a:lumOff val="15000"/>
                  </a:schemeClr>
                </a:solidFill>
                <a:latin typeface="Arial" panose="020B0604020202020204" pitchFamily="34" charset="0"/>
                <a:cs typeface="Arial" panose="020B0604020202020204" pitchFamily="34" charset="0"/>
              </a:rPr>
              <a:t>Red Zone Checklist </a:t>
            </a:r>
            <a:br>
              <a:rPr lang="en-US" sz="4400" b="1" dirty="0">
                <a:solidFill>
                  <a:schemeClr val="tx1">
                    <a:lumMod val="85000"/>
                    <a:lumOff val="15000"/>
                  </a:schemeClr>
                </a:solidFill>
                <a:latin typeface="Arial" panose="020B0604020202020204" pitchFamily="34" charset="0"/>
                <a:cs typeface="Arial" panose="020B0604020202020204" pitchFamily="34" charset="0"/>
              </a:rPr>
            </a:br>
            <a:r>
              <a:rPr lang="en-US" sz="4400" b="1" i="1" dirty="0">
                <a:solidFill>
                  <a:schemeClr val="tx1">
                    <a:lumMod val="85000"/>
                    <a:lumOff val="15000"/>
                  </a:schemeClr>
                </a:solidFill>
                <a:latin typeface="Arial" panose="020B0604020202020204" pitchFamily="34" charset="0"/>
                <a:cs typeface="Arial" panose="020B0604020202020204" pitchFamily="34" charset="0"/>
              </a:rPr>
              <a:t>Review of FM section</a:t>
            </a:r>
          </a:p>
        </p:txBody>
      </p:sp>
      <p:pic>
        <p:nvPicPr>
          <p:cNvPr id="3" name="Picture 2">
            <a:extLst>
              <a:ext uri="{FF2B5EF4-FFF2-40B4-BE49-F238E27FC236}">
                <a16:creationId xmlns:a16="http://schemas.microsoft.com/office/drawing/2014/main" id="{DFF1F215-625C-4FFB-8B56-A5B7F9D65475}"/>
              </a:ext>
            </a:extLst>
          </p:cNvPr>
          <p:cNvPicPr>
            <a:picLocks noChangeAspect="1"/>
          </p:cNvPicPr>
          <p:nvPr/>
        </p:nvPicPr>
        <p:blipFill>
          <a:blip r:embed="rId3"/>
          <a:stretch>
            <a:fillRect/>
          </a:stretch>
        </p:blipFill>
        <p:spPr>
          <a:xfrm>
            <a:off x="914400" y="685800"/>
            <a:ext cx="7315200" cy="1000265"/>
          </a:xfrm>
          <a:prstGeom prst="rect">
            <a:avLst/>
          </a:prstGeom>
        </p:spPr>
      </p:pic>
      <p:sp>
        <p:nvSpPr>
          <p:cNvPr id="2" name="TextBox 1">
            <a:extLst>
              <a:ext uri="{FF2B5EF4-FFF2-40B4-BE49-F238E27FC236}">
                <a16:creationId xmlns:a16="http://schemas.microsoft.com/office/drawing/2014/main" id="{E965013B-580F-414B-9234-A4F998219943}"/>
              </a:ext>
            </a:extLst>
          </p:cNvPr>
          <p:cNvSpPr txBox="1"/>
          <p:nvPr/>
        </p:nvSpPr>
        <p:spPr>
          <a:xfrm>
            <a:off x="1676400" y="5105400"/>
            <a:ext cx="6439583" cy="523220"/>
          </a:xfrm>
          <a:prstGeom prst="rect">
            <a:avLst/>
          </a:prstGeom>
          <a:noFill/>
        </p:spPr>
        <p:txBody>
          <a:bodyPr wrap="none" rtlCol="0">
            <a:spAutoFit/>
          </a:bodyPr>
          <a:lstStyle/>
          <a:p>
            <a:r>
              <a:rPr lang="en-US" sz="2800" b="1" dirty="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Project Management Checklists Link</a:t>
            </a:r>
            <a:endParaRPr lang="en-US" sz="2800" b="1"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82706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F7A8766-1D21-480B-8A12-EAC111E5701A}"/>
              </a:ext>
            </a:extLst>
          </p:cNvPr>
          <p:cNvSpPr>
            <a:spLocks noGrp="1"/>
          </p:cNvSpPr>
          <p:nvPr>
            <p:ph type="title"/>
          </p:nvPr>
        </p:nvSpPr>
        <p:spPr>
          <a:xfrm>
            <a:off x="838200" y="2286000"/>
            <a:ext cx="7848601" cy="4876800"/>
          </a:xfrm>
        </p:spPr>
        <p:txBody>
          <a:bodyPr>
            <a:noAutofit/>
          </a:bodyPr>
          <a:lstStyle/>
          <a:p>
            <a:pPr marL="0" marR="0" indent="0">
              <a:lnSpc>
                <a:spcPct val="107000"/>
              </a:lnSpc>
              <a:spcBef>
                <a:spcPts val="500"/>
              </a:spcBef>
              <a:spcAft>
                <a:spcPts val="400"/>
              </a:spcAft>
            </a:pPr>
            <a:r>
              <a:rPr lang="en-US" sz="2000" b="1" dirty="0">
                <a:solidFill>
                  <a:schemeClr val="tx1"/>
                </a:solidFill>
                <a:effectLst/>
                <a:latin typeface="Arial" panose="020B0604020202020204" pitchFamily="34" charset="0"/>
                <a:ea typeface="Arial" panose="020B0604020202020204" pitchFamily="34" charset="0"/>
              </a:rPr>
              <a:t>Facilities Management (FM)</a:t>
            </a:r>
            <a:br>
              <a:rPr lang="en-US" sz="2000" dirty="0">
                <a:solidFill>
                  <a:schemeClr val="tx1"/>
                </a:solidFill>
                <a:effectLst/>
                <a:latin typeface="Arial" panose="020B0604020202020204" pitchFamily="34" charset="0"/>
                <a:ea typeface="Arial" panose="020B0604020202020204" pitchFamily="34" charset="0"/>
              </a:rPr>
            </a:br>
            <a:r>
              <a:rPr lang="en-US" sz="2000" dirty="0">
                <a:solidFill>
                  <a:schemeClr val="tx1"/>
                </a:solidFill>
                <a:effectLst/>
                <a:latin typeface="Segoe UI Symbol" panose="020B0502040204020203" pitchFamily="34" charset="0"/>
                <a:ea typeface="Arial" panose="020B0604020202020204" pitchFamily="34" charset="0"/>
                <a:cs typeface="Segoe UI Symbol" panose="020B0502040204020203" pitchFamily="34" charset="0"/>
              </a:rPr>
              <a:t>☐</a:t>
            </a:r>
            <a:r>
              <a:rPr lang="en-US" sz="2000" dirty="0">
                <a:solidFill>
                  <a:schemeClr val="tx1"/>
                </a:solidFill>
                <a:effectLst/>
                <a:latin typeface="Arial" panose="020B0604020202020204" pitchFamily="34" charset="0"/>
                <a:ea typeface="Arial" panose="020B0604020202020204" pitchFamily="34" charset="0"/>
              </a:rPr>
              <a:t> Early in the project, schedule a meeting with FM Maintenance Planner and other stakeholders to discuss who should attend the warranty discussion meeting below </a:t>
            </a:r>
            <a:br>
              <a:rPr lang="en-US" sz="2000" dirty="0">
                <a:solidFill>
                  <a:schemeClr val="tx1"/>
                </a:solidFill>
                <a:effectLst/>
                <a:latin typeface="Arial" panose="020B0604020202020204" pitchFamily="34" charset="0"/>
                <a:ea typeface="Arial" panose="020B0604020202020204" pitchFamily="34" charset="0"/>
              </a:rPr>
            </a:br>
            <a:r>
              <a:rPr lang="en-US" sz="2000" dirty="0">
                <a:solidFill>
                  <a:schemeClr val="tx1"/>
                </a:solidFill>
                <a:effectLst/>
                <a:latin typeface="Segoe UI Symbol" panose="020B0502040204020203" pitchFamily="34" charset="0"/>
                <a:ea typeface="Arial" panose="020B0604020202020204" pitchFamily="34" charset="0"/>
                <a:cs typeface="Segoe UI Symbol" panose="020B0502040204020203" pitchFamily="34" charset="0"/>
              </a:rPr>
              <a:t>☐</a:t>
            </a:r>
            <a:r>
              <a:rPr lang="en-US" sz="2000" dirty="0">
                <a:solidFill>
                  <a:schemeClr val="tx1"/>
                </a:solidFill>
                <a:effectLst/>
                <a:latin typeface="Arial" panose="020B0604020202020204" pitchFamily="34" charset="0"/>
                <a:ea typeface="Arial" panose="020B0604020202020204" pitchFamily="34" charset="0"/>
              </a:rPr>
              <a:t> Prior to turnover, set up a meeting with the College/Unit and FM to discuss the flow of warranty claims, emergency requests, and maintenance requests. The processes for each should be defined with roles and responsibilities, tracking processes, communication processes, and response times. (Schedule the meeting at least 3 months in advance for complex projects and 1 month for straightforward projects)</a:t>
            </a:r>
            <a:br>
              <a:rPr lang="en-US" sz="2000" dirty="0">
                <a:solidFill>
                  <a:schemeClr val="tx1"/>
                </a:solidFill>
                <a:effectLst/>
                <a:latin typeface="Arial" panose="020B0604020202020204" pitchFamily="34" charset="0"/>
                <a:ea typeface="Arial" panose="020B0604020202020204" pitchFamily="34" charset="0"/>
              </a:rPr>
            </a:br>
            <a:br>
              <a:rPr lang="en-US" sz="2000" dirty="0">
                <a:solidFill>
                  <a:schemeClr val="tx1"/>
                </a:solidFill>
                <a:effectLst/>
                <a:latin typeface="Arial" panose="020B0604020202020204" pitchFamily="34" charset="0"/>
                <a:ea typeface="Arial" panose="020B0604020202020204" pitchFamily="34" charset="0"/>
              </a:rPr>
            </a:br>
            <a:r>
              <a:rPr lang="en-US" sz="2000" dirty="0">
                <a:solidFill>
                  <a:schemeClr val="tx1"/>
                </a:solidFill>
                <a:effectLst/>
                <a:latin typeface="Arial" panose="020B0604020202020204" pitchFamily="34" charset="0"/>
                <a:ea typeface="Arial" panose="020B0604020202020204" pitchFamily="34" charset="0"/>
              </a:rPr>
              <a:t>	</a:t>
            </a:r>
            <a:br>
              <a:rPr lang="en-US" sz="2000" dirty="0">
                <a:solidFill>
                  <a:schemeClr val="tx1"/>
                </a:solidFill>
                <a:effectLst/>
                <a:latin typeface="Arial" panose="020B0604020202020204" pitchFamily="34" charset="0"/>
                <a:ea typeface="Arial" panose="020B0604020202020204" pitchFamily="34" charset="0"/>
              </a:rPr>
            </a:br>
            <a:br>
              <a:rPr lang="en-US" sz="2400" dirty="0">
                <a:solidFill>
                  <a:schemeClr val="tx1"/>
                </a:solidFill>
                <a:effectLst/>
                <a:latin typeface="Arial" panose="020B0604020202020204" pitchFamily="34" charset="0"/>
                <a:ea typeface="Arial" panose="020B0604020202020204" pitchFamily="34" charset="0"/>
              </a:rPr>
            </a:br>
            <a:br>
              <a:rPr lang="en-US" sz="2400" dirty="0">
                <a:solidFill>
                  <a:schemeClr val="tx1"/>
                </a:solidFill>
                <a:effectLst/>
                <a:latin typeface="Arial" panose="020B0604020202020204" pitchFamily="34" charset="0"/>
                <a:ea typeface="Arial" panose="020B0604020202020204" pitchFamily="34" charset="0"/>
              </a:rPr>
            </a:br>
            <a:endParaRPr lang="en-US" sz="5400" b="1" dirty="0">
              <a:solidFill>
                <a:schemeClr val="tx1"/>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140A72AB-38D0-4202-AA02-C7DFBBA18D18}"/>
              </a:ext>
            </a:extLst>
          </p:cNvPr>
          <p:cNvPicPr>
            <a:picLocks noChangeAspect="1"/>
          </p:cNvPicPr>
          <p:nvPr/>
        </p:nvPicPr>
        <p:blipFill>
          <a:blip r:embed="rId3"/>
          <a:stretch>
            <a:fillRect/>
          </a:stretch>
        </p:blipFill>
        <p:spPr>
          <a:xfrm>
            <a:off x="914400" y="685800"/>
            <a:ext cx="7315200" cy="1000265"/>
          </a:xfrm>
          <a:prstGeom prst="rect">
            <a:avLst/>
          </a:prstGeom>
        </p:spPr>
      </p:pic>
    </p:spTree>
    <p:extLst>
      <p:ext uri="{BB962C8B-B14F-4D97-AF65-F5344CB8AC3E}">
        <p14:creationId xmlns:p14="http://schemas.microsoft.com/office/powerpoint/2010/main" val="4047390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40A72AB-38D0-4202-AA02-C7DFBBA18D18}"/>
              </a:ext>
            </a:extLst>
          </p:cNvPr>
          <p:cNvPicPr>
            <a:picLocks noChangeAspect="1"/>
          </p:cNvPicPr>
          <p:nvPr/>
        </p:nvPicPr>
        <p:blipFill>
          <a:blip r:embed="rId3"/>
          <a:stretch>
            <a:fillRect/>
          </a:stretch>
        </p:blipFill>
        <p:spPr>
          <a:xfrm>
            <a:off x="914400" y="699967"/>
            <a:ext cx="7315200" cy="1000265"/>
          </a:xfrm>
          <a:prstGeom prst="rect">
            <a:avLst/>
          </a:prstGeom>
        </p:spPr>
      </p:pic>
      <p:sp>
        <p:nvSpPr>
          <p:cNvPr id="6" name="TextBox 5">
            <a:extLst>
              <a:ext uri="{FF2B5EF4-FFF2-40B4-BE49-F238E27FC236}">
                <a16:creationId xmlns:a16="http://schemas.microsoft.com/office/drawing/2014/main" id="{2920C129-4D11-42CF-BD74-788D3D87DBCF}"/>
              </a:ext>
            </a:extLst>
          </p:cNvPr>
          <p:cNvSpPr txBox="1"/>
          <p:nvPr/>
        </p:nvSpPr>
        <p:spPr>
          <a:xfrm>
            <a:off x="914400" y="1715472"/>
            <a:ext cx="7315200" cy="1200329"/>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Example of the </a:t>
            </a:r>
            <a:r>
              <a:rPr lang="en-US" sz="1800" dirty="0">
                <a:effectLst/>
                <a:latin typeface="Arial" panose="020B0604020202020204" pitchFamily="34" charset="0"/>
                <a:ea typeface="Arial" panose="020B0604020202020204" pitchFamily="34" charset="0"/>
                <a:cs typeface="Arial" panose="020B0604020202020204" pitchFamily="34" charset="0"/>
              </a:rPr>
              <a:t>flow of warranty claims, emergency requests, and maintenance requests; the processes for each; with defined roles and responsibilities; tracking processes; communication processes; and response times</a:t>
            </a:r>
            <a:r>
              <a:rPr lang="en-US" dirty="0">
                <a:latin typeface="Arial" panose="020B0604020202020204" pitchFamily="34" charset="0"/>
                <a:ea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id="{3FEAF5DC-D067-4C6B-8B0B-23D573EFB1A4}"/>
              </a:ext>
            </a:extLst>
          </p:cNvPr>
          <p:cNvSpPr txBox="1">
            <a:spLocks/>
          </p:cNvSpPr>
          <p:nvPr/>
        </p:nvSpPr>
        <p:spPr>
          <a:xfrm>
            <a:off x="914400" y="3429000"/>
            <a:ext cx="6477000" cy="919163"/>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kern="1200">
                <a:solidFill>
                  <a:schemeClr val="accent3"/>
                </a:solidFill>
                <a:latin typeface="+mj-lt"/>
                <a:ea typeface="+mj-ea"/>
                <a:cs typeface="+mj-cs"/>
              </a:defRPr>
            </a:lvl1pPr>
          </a:lstStyle>
          <a:p>
            <a:r>
              <a:rPr lang="en-US" b="1" dirty="0">
                <a:solidFill>
                  <a:schemeClr val="tx1"/>
                </a:solidFill>
                <a:latin typeface="Arial" panose="020B0604020202020204" pitchFamily="34" charset="0"/>
                <a:cs typeface="Arial" panose="020B0604020202020204" pitchFamily="34" charset="0"/>
              </a:rPr>
              <a:t>“NCRE Maximo SRs”</a:t>
            </a:r>
          </a:p>
          <a:p>
            <a:r>
              <a:rPr lang="en-US" sz="1400" dirty="0">
                <a:solidFill>
                  <a:schemeClr val="tx1"/>
                </a:solidFill>
                <a:latin typeface="Arial" panose="020B0604020202020204" pitchFamily="34" charset="0"/>
                <a:cs typeface="Arial" panose="020B0604020202020204" pitchFamily="34" charset="0"/>
              </a:rPr>
              <a:t>via Cliff Horton, Dan Decker, Chris Davenport</a:t>
            </a:r>
          </a:p>
        </p:txBody>
      </p:sp>
    </p:spTree>
    <p:extLst>
      <p:ext uri="{BB962C8B-B14F-4D97-AF65-F5344CB8AC3E}">
        <p14:creationId xmlns:p14="http://schemas.microsoft.com/office/powerpoint/2010/main" val="2112768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F3A142C-DCBE-4DC6-8F37-C662CAB455A8}"/>
              </a:ext>
            </a:extLst>
          </p:cNvPr>
          <p:cNvPicPr>
            <a:picLocks noChangeAspect="1"/>
          </p:cNvPicPr>
          <p:nvPr/>
        </p:nvPicPr>
        <p:blipFill>
          <a:blip r:embed="rId2"/>
          <a:stretch>
            <a:fillRect/>
          </a:stretch>
        </p:blipFill>
        <p:spPr>
          <a:xfrm>
            <a:off x="1528243" y="381000"/>
            <a:ext cx="6087514" cy="6477000"/>
          </a:xfrm>
          <a:prstGeom prst="rect">
            <a:avLst/>
          </a:prstGeom>
        </p:spPr>
      </p:pic>
    </p:spTree>
    <p:extLst>
      <p:ext uri="{BB962C8B-B14F-4D97-AF65-F5344CB8AC3E}">
        <p14:creationId xmlns:p14="http://schemas.microsoft.com/office/powerpoint/2010/main" val="2312198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DD93B65-C9F8-4267-8353-738B9FA1ADCD}"/>
              </a:ext>
            </a:extLst>
          </p:cNvPr>
          <p:cNvSpPr txBox="1"/>
          <p:nvPr/>
        </p:nvSpPr>
        <p:spPr>
          <a:xfrm>
            <a:off x="914400" y="609600"/>
            <a:ext cx="7315200" cy="5816977"/>
          </a:xfrm>
          <a:prstGeom prst="rect">
            <a:avLst/>
          </a:prstGeom>
          <a:noFill/>
        </p:spPr>
        <p:txBody>
          <a:bodyPr wrap="square">
            <a:spAutoFit/>
          </a:bodyPr>
          <a:lstStyle/>
          <a:p>
            <a:r>
              <a:rPr lang="en-US" sz="2800" b="1" dirty="0">
                <a:latin typeface="Arial" panose="020B0604020202020204" pitchFamily="34" charset="0"/>
                <a:cs typeface="Arial" panose="020B0604020202020204" pitchFamily="34" charset="0"/>
              </a:rPr>
              <a:t>Questions</a:t>
            </a:r>
            <a:endParaRPr lang="en-US" sz="2000" b="1" dirty="0">
              <a:latin typeface="Arial" panose="020B0604020202020204" pitchFamily="34" charset="0"/>
              <a:cs typeface="Arial" panose="020B0604020202020204" pitchFamily="34" charset="0"/>
            </a:endParaRPr>
          </a:p>
          <a:p>
            <a:endParaRPr lang="en-US" sz="2000" b="1" dirty="0">
              <a:latin typeface="Arial" panose="020B0604020202020204" pitchFamily="34" charset="0"/>
              <a:cs typeface="Arial" panose="020B0604020202020204" pitchFamily="34" charset="0"/>
            </a:endParaRPr>
          </a:p>
          <a:p>
            <a:r>
              <a:rPr lang="en-US" sz="1800" b="1" u="sng" dirty="0">
                <a:latin typeface="Arial" panose="020B0604020202020204" pitchFamily="34" charset="0"/>
                <a:cs typeface="Arial" panose="020B0604020202020204" pitchFamily="34" charset="0"/>
              </a:rPr>
              <a:t>Is the SR Dining or Residential related?</a:t>
            </a:r>
          </a:p>
          <a:p>
            <a:pPr marL="342900" indent="-342900">
              <a:buFont typeface="Arial" panose="020B0604020202020204" pitchFamily="34" charset="0"/>
              <a:buChar char="•"/>
            </a:pPr>
            <a:r>
              <a:rPr lang="en-US" sz="1800" dirty="0">
                <a:latin typeface="Arial" panose="020B0604020202020204" pitchFamily="34" charset="0"/>
                <a:cs typeface="Arial" panose="020B0604020202020204" pitchFamily="34" charset="0"/>
              </a:rPr>
              <a:t>MJ Johnson and Pat Graham will handle all Dining and Catering SRs</a:t>
            </a:r>
          </a:p>
          <a:p>
            <a:pPr marL="342900" indent="-342900">
              <a:buFont typeface="Arial" panose="020B0604020202020204" pitchFamily="34" charset="0"/>
              <a:buChar char="•"/>
            </a:pPr>
            <a:r>
              <a:rPr lang="en-US" sz="1800" dirty="0">
                <a:latin typeface="Arial" panose="020B0604020202020204" pitchFamily="34" charset="0"/>
                <a:cs typeface="Arial" panose="020B0604020202020204" pitchFamily="34" charset="0"/>
              </a:rPr>
              <a:t>Cliff Horton will handle all other SRs, including Building Care related.</a:t>
            </a:r>
          </a:p>
          <a:p>
            <a:endParaRPr lang="en-US" sz="1800" dirty="0">
              <a:latin typeface="Arial" panose="020B0604020202020204" pitchFamily="34" charset="0"/>
              <a:cs typeface="Arial" panose="020B0604020202020204" pitchFamily="34" charset="0"/>
            </a:endParaRPr>
          </a:p>
          <a:p>
            <a:r>
              <a:rPr lang="en-US" sz="1800" b="1" u="sng" dirty="0">
                <a:latin typeface="Arial" panose="020B0604020202020204" pitchFamily="34" charset="0"/>
                <a:cs typeface="Arial" panose="020B0604020202020204" pitchFamily="34" charset="0"/>
              </a:rPr>
              <a:t>Is the SR NCRE Warranty related? </a:t>
            </a:r>
            <a:r>
              <a:rPr lang="en-US" sz="1800" dirty="0">
                <a:latin typeface="Arial" panose="020B0604020202020204" pitchFamily="34" charset="0"/>
                <a:cs typeface="Arial" panose="020B0604020202020204" pitchFamily="34" charset="0"/>
              </a:rPr>
              <a:t>Something the contractor may need to fix?</a:t>
            </a:r>
          </a:p>
          <a:p>
            <a:pPr marL="342900" indent="-342900">
              <a:buFont typeface="Arial" panose="020B0604020202020204" pitchFamily="34" charset="0"/>
              <a:buChar char="•"/>
            </a:pPr>
            <a:r>
              <a:rPr lang="en-US" sz="1800" dirty="0">
                <a:latin typeface="Arial" panose="020B0604020202020204" pitchFamily="34" charset="0"/>
                <a:cs typeface="Arial" panose="020B0604020202020204" pitchFamily="34" charset="0"/>
              </a:rPr>
              <a:t>If yes, then Workflow Internally with NCRE WARRANTY in the Summary.</a:t>
            </a:r>
          </a:p>
          <a:p>
            <a:pPr marL="342900" indent="-342900">
              <a:buFont typeface="Arial" panose="020B0604020202020204" pitchFamily="34" charset="0"/>
              <a:buChar char="•"/>
            </a:pPr>
            <a:r>
              <a:rPr lang="en-US" sz="1800" dirty="0">
                <a:latin typeface="Arial" panose="020B0604020202020204" pitchFamily="34" charset="0"/>
                <a:cs typeface="Arial" panose="020B0604020202020204" pitchFamily="34" charset="0"/>
              </a:rPr>
              <a:t>If no, Workflow it to the Zone, COB Lead or Internally as needed.</a:t>
            </a:r>
          </a:p>
          <a:p>
            <a:pPr marL="342900" indent="-342900">
              <a:buFont typeface="Arial" panose="020B0604020202020204" pitchFamily="34" charset="0"/>
              <a:buChar char="•"/>
            </a:pPr>
            <a:r>
              <a:rPr lang="en-US" sz="1800" dirty="0">
                <a:latin typeface="Arial" panose="020B0604020202020204" pitchFamily="34" charset="0"/>
                <a:cs typeface="Arial" panose="020B0604020202020204" pitchFamily="34" charset="0"/>
              </a:rPr>
              <a:t>If not sure, place the SR on HOLD, with NCRE WARRANTY in the Summary. Follow up with Cliff Horton or Chris Davenport.</a:t>
            </a:r>
          </a:p>
          <a:p>
            <a:endParaRPr lang="en-US" sz="1800" dirty="0">
              <a:latin typeface="Arial" panose="020B0604020202020204" pitchFamily="34" charset="0"/>
              <a:cs typeface="Arial" panose="020B0604020202020204" pitchFamily="34" charset="0"/>
            </a:endParaRPr>
          </a:p>
          <a:p>
            <a:r>
              <a:rPr lang="en-US" sz="1800" b="1" u="sng" dirty="0">
                <a:latin typeface="Arial" panose="020B0604020202020204" pitchFamily="34" charset="0"/>
                <a:cs typeface="Arial" panose="020B0604020202020204" pitchFamily="34" charset="0"/>
              </a:rPr>
              <a:t>Is it an Emergency?</a:t>
            </a:r>
            <a:r>
              <a:rPr lang="en-US" sz="1800" dirty="0">
                <a:latin typeface="Arial" panose="020B0604020202020204" pitchFamily="34" charset="0"/>
                <a:cs typeface="Arial" panose="020B0604020202020204" pitchFamily="34" charset="0"/>
              </a:rPr>
              <a:t> </a:t>
            </a:r>
          </a:p>
          <a:p>
            <a:pPr marL="342900" indent="-342900">
              <a:buFont typeface="Arial" panose="020B0604020202020204" pitchFamily="34" charset="0"/>
              <a:buChar char="•"/>
            </a:pPr>
            <a:r>
              <a:rPr lang="en-US" sz="1800" dirty="0">
                <a:latin typeface="Arial" panose="020B0604020202020204" pitchFamily="34" charset="0"/>
                <a:cs typeface="Arial" panose="020B0604020202020204" pitchFamily="34" charset="0"/>
              </a:rPr>
              <a:t>If it is after hours, on the weekend or the contractor is not on Site 2 during the normal work day hours, use the Zone or Customer Service/ EMCS as needed.</a:t>
            </a:r>
          </a:p>
        </p:txBody>
      </p:sp>
    </p:spTree>
    <p:extLst>
      <p:ext uri="{BB962C8B-B14F-4D97-AF65-F5344CB8AC3E}">
        <p14:creationId xmlns:p14="http://schemas.microsoft.com/office/powerpoint/2010/main" val="1753863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3338E81-9414-4FFD-9940-7703C948FA80}"/>
              </a:ext>
            </a:extLst>
          </p:cNvPr>
          <p:cNvSpPr txBox="1"/>
          <p:nvPr/>
        </p:nvSpPr>
        <p:spPr>
          <a:xfrm>
            <a:off x="838200" y="685800"/>
            <a:ext cx="7391400" cy="646331"/>
          </a:xfrm>
          <a:prstGeom prst="rect">
            <a:avLst/>
          </a:prstGeom>
          <a:noFill/>
        </p:spPr>
        <p:txBody>
          <a:bodyPr wrap="square">
            <a:spAutoFit/>
          </a:bodyPr>
          <a:lstStyle/>
          <a:p>
            <a:r>
              <a:rPr lang="en-US" b="1" dirty="0">
                <a:latin typeface="Arial" panose="020B0604020202020204" pitchFamily="34" charset="0"/>
                <a:cs typeface="Arial" panose="020B0604020202020204" pitchFamily="34" charset="0"/>
              </a:rPr>
              <a:t>Add NCRE WARRANTY (all caps) with room number to the first half of the Summary:</a:t>
            </a:r>
          </a:p>
        </p:txBody>
      </p:sp>
      <p:pic>
        <p:nvPicPr>
          <p:cNvPr id="6" name="Content Placeholder 3">
            <a:extLst>
              <a:ext uri="{FF2B5EF4-FFF2-40B4-BE49-F238E27FC236}">
                <a16:creationId xmlns:a16="http://schemas.microsoft.com/office/drawing/2014/main" id="{55FC49E4-EFF0-4785-AE6C-B5A2A14C3DD6}"/>
              </a:ext>
            </a:extLst>
          </p:cNvPr>
          <p:cNvPicPr>
            <a:picLocks noChangeAspect="1"/>
          </p:cNvPicPr>
          <p:nvPr/>
        </p:nvPicPr>
        <p:blipFill rotWithShape="1">
          <a:blip r:embed="rId2"/>
          <a:srcRect b="49832"/>
          <a:stretch/>
        </p:blipFill>
        <p:spPr>
          <a:xfrm>
            <a:off x="914400" y="1600200"/>
            <a:ext cx="7313562" cy="4114800"/>
          </a:xfrm>
          <a:prstGeom prst="rect">
            <a:avLst/>
          </a:prstGeom>
        </p:spPr>
      </p:pic>
      <p:sp>
        <p:nvSpPr>
          <p:cNvPr id="7" name="Oval 6">
            <a:extLst>
              <a:ext uri="{FF2B5EF4-FFF2-40B4-BE49-F238E27FC236}">
                <a16:creationId xmlns:a16="http://schemas.microsoft.com/office/drawing/2014/main" id="{B4BF476D-2C40-4944-88C7-A16E6513AB67}"/>
              </a:ext>
            </a:extLst>
          </p:cNvPr>
          <p:cNvSpPr/>
          <p:nvPr/>
        </p:nvSpPr>
        <p:spPr>
          <a:xfrm>
            <a:off x="1371600" y="3581400"/>
            <a:ext cx="1530927"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4264041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3338E81-9414-4FFD-9940-7703C948FA80}"/>
              </a:ext>
            </a:extLst>
          </p:cNvPr>
          <p:cNvSpPr txBox="1"/>
          <p:nvPr/>
        </p:nvSpPr>
        <p:spPr>
          <a:xfrm>
            <a:off x="838200" y="685800"/>
            <a:ext cx="7391400" cy="369332"/>
          </a:xfrm>
          <a:prstGeom prst="rect">
            <a:avLst/>
          </a:prstGeom>
          <a:noFill/>
        </p:spPr>
        <p:txBody>
          <a:bodyPr wrap="square">
            <a:spAutoFit/>
          </a:bodyPr>
          <a:lstStyle/>
          <a:p>
            <a:r>
              <a:rPr lang="en-US" b="1" dirty="0">
                <a:latin typeface="Arial" panose="020B0604020202020204" pitchFamily="34" charset="0"/>
                <a:cs typeface="Arial" panose="020B0604020202020204" pitchFamily="34" charset="0"/>
              </a:rPr>
              <a:t>Options, place on Hold or Workflow Internally</a:t>
            </a:r>
          </a:p>
        </p:txBody>
      </p:sp>
      <p:pic>
        <p:nvPicPr>
          <p:cNvPr id="3" name="Picture 2">
            <a:extLst>
              <a:ext uri="{FF2B5EF4-FFF2-40B4-BE49-F238E27FC236}">
                <a16:creationId xmlns:a16="http://schemas.microsoft.com/office/drawing/2014/main" id="{D04D6957-9EB6-4AD3-B22E-25D9097B3CF3}"/>
              </a:ext>
            </a:extLst>
          </p:cNvPr>
          <p:cNvPicPr>
            <a:picLocks noChangeAspect="1"/>
          </p:cNvPicPr>
          <p:nvPr/>
        </p:nvPicPr>
        <p:blipFill>
          <a:blip r:embed="rId2"/>
          <a:stretch>
            <a:fillRect/>
          </a:stretch>
        </p:blipFill>
        <p:spPr>
          <a:xfrm>
            <a:off x="914400" y="1647576"/>
            <a:ext cx="7315200" cy="3991224"/>
          </a:xfrm>
          <a:prstGeom prst="rect">
            <a:avLst/>
          </a:prstGeom>
        </p:spPr>
      </p:pic>
    </p:spTree>
    <p:extLst>
      <p:ext uri="{BB962C8B-B14F-4D97-AF65-F5344CB8AC3E}">
        <p14:creationId xmlns:p14="http://schemas.microsoft.com/office/powerpoint/2010/main" val="405880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F7A8766-1D21-480B-8A12-EAC111E5701A}"/>
              </a:ext>
            </a:extLst>
          </p:cNvPr>
          <p:cNvSpPr>
            <a:spLocks noGrp="1"/>
          </p:cNvSpPr>
          <p:nvPr>
            <p:ph type="title"/>
          </p:nvPr>
        </p:nvSpPr>
        <p:spPr>
          <a:xfrm>
            <a:off x="1691640" y="2743200"/>
            <a:ext cx="5943600" cy="685800"/>
          </a:xfrm>
        </p:spPr>
        <p:txBody>
          <a:bodyPr>
            <a:noAutofit/>
          </a:bodyPr>
          <a:lstStyle/>
          <a:p>
            <a:pPr algn="ctr"/>
            <a:r>
              <a:rPr lang="en-US" sz="4400" b="1" dirty="0">
                <a:solidFill>
                  <a:schemeClr val="tx1">
                    <a:lumMod val="85000"/>
                    <a:lumOff val="15000"/>
                  </a:schemeClr>
                </a:solidFill>
              </a:rPr>
              <a:t>COVID-19 Guidance</a:t>
            </a:r>
          </a:p>
        </p:txBody>
      </p:sp>
      <p:sp>
        <p:nvSpPr>
          <p:cNvPr id="3" name="Slide Number Placeholder 2">
            <a:extLst>
              <a:ext uri="{FF2B5EF4-FFF2-40B4-BE49-F238E27FC236}">
                <a16:creationId xmlns:a16="http://schemas.microsoft.com/office/drawing/2014/main" id="{0392EEB1-8550-4CCE-8B5D-40AC81DAE8AF}"/>
              </a:ext>
            </a:extLst>
          </p:cNvPr>
          <p:cNvSpPr>
            <a:spLocks noGrp="1"/>
          </p:cNvSpPr>
          <p:nvPr>
            <p:ph type="sldNum" sz="quarter" idx="12"/>
          </p:nvPr>
        </p:nvSpPr>
        <p:spPr>
          <a:xfrm>
            <a:off x="6583680" y="6377940"/>
            <a:ext cx="2103120" cy="184666"/>
          </a:xfrm>
        </p:spPr>
        <p:txBody>
          <a:bodyPr/>
          <a:lstStyle/>
          <a:p>
            <a:fld id="{6315554C-9387-4378-80C2-5F7076CAC952}" type="slidenum">
              <a:rPr lang="en-US" sz="1200" smtClean="0">
                <a:solidFill>
                  <a:prstClr val="black">
                    <a:tint val="75000"/>
                  </a:prstClr>
                </a:solidFill>
              </a:rPr>
              <a:pPr/>
              <a:t>3</a:t>
            </a:fld>
            <a:endParaRPr lang="en-US" sz="1200" dirty="0">
              <a:solidFill>
                <a:prstClr val="black">
                  <a:tint val="75000"/>
                </a:prstClr>
              </a:solidFill>
            </a:endParaRPr>
          </a:p>
        </p:txBody>
      </p:sp>
    </p:spTree>
    <p:extLst>
      <p:ext uri="{BB962C8B-B14F-4D97-AF65-F5344CB8AC3E}">
        <p14:creationId xmlns:p14="http://schemas.microsoft.com/office/powerpoint/2010/main" val="201932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3338E81-9414-4FFD-9940-7703C948FA80}"/>
              </a:ext>
            </a:extLst>
          </p:cNvPr>
          <p:cNvSpPr txBox="1"/>
          <p:nvPr/>
        </p:nvSpPr>
        <p:spPr>
          <a:xfrm>
            <a:off x="838200" y="685800"/>
            <a:ext cx="7391400" cy="646331"/>
          </a:xfrm>
          <a:prstGeom prst="rect">
            <a:avLst/>
          </a:prstGeom>
          <a:noFill/>
        </p:spPr>
        <p:txBody>
          <a:bodyPr wrap="square">
            <a:spAutoFit/>
          </a:bodyPr>
          <a:lstStyle/>
          <a:p>
            <a:r>
              <a:rPr lang="en-US" b="1" dirty="0">
                <a:latin typeface="Arial" panose="020B0604020202020204" pitchFamily="34" charset="0"/>
                <a:cs typeface="Arial" panose="020B0604020202020204" pitchFamily="34" charset="0"/>
              </a:rPr>
              <a:t>Send Communication to NCRE Group. Click Select Action, Create and then Communication.</a:t>
            </a:r>
          </a:p>
        </p:txBody>
      </p:sp>
      <p:pic>
        <p:nvPicPr>
          <p:cNvPr id="3" name="Picture 2">
            <a:extLst>
              <a:ext uri="{FF2B5EF4-FFF2-40B4-BE49-F238E27FC236}">
                <a16:creationId xmlns:a16="http://schemas.microsoft.com/office/drawing/2014/main" id="{D69593DD-B8AA-4B78-99CD-527C6C2B8C7B}"/>
              </a:ext>
            </a:extLst>
          </p:cNvPr>
          <p:cNvPicPr>
            <a:picLocks noChangeAspect="1"/>
          </p:cNvPicPr>
          <p:nvPr/>
        </p:nvPicPr>
        <p:blipFill>
          <a:blip r:embed="rId2"/>
          <a:stretch>
            <a:fillRect/>
          </a:stretch>
        </p:blipFill>
        <p:spPr>
          <a:xfrm>
            <a:off x="914400" y="1600200"/>
            <a:ext cx="7315200" cy="4136639"/>
          </a:xfrm>
          <a:prstGeom prst="rect">
            <a:avLst/>
          </a:prstGeom>
        </p:spPr>
      </p:pic>
    </p:spTree>
    <p:extLst>
      <p:ext uri="{BB962C8B-B14F-4D97-AF65-F5344CB8AC3E}">
        <p14:creationId xmlns:p14="http://schemas.microsoft.com/office/powerpoint/2010/main" val="1806888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3338E81-9414-4FFD-9940-7703C948FA80}"/>
              </a:ext>
            </a:extLst>
          </p:cNvPr>
          <p:cNvSpPr txBox="1"/>
          <p:nvPr/>
        </p:nvSpPr>
        <p:spPr>
          <a:xfrm>
            <a:off x="838200" y="685800"/>
            <a:ext cx="7391400" cy="369332"/>
          </a:xfrm>
          <a:prstGeom prst="rect">
            <a:avLst/>
          </a:prstGeom>
          <a:noFill/>
        </p:spPr>
        <p:txBody>
          <a:bodyPr wrap="square">
            <a:spAutoFit/>
          </a:bodyPr>
          <a:lstStyle/>
          <a:p>
            <a:r>
              <a:rPr lang="en-US" b="1" dirty="0">
                <a:latin typeface="Arial" panose="020B0604020202020204" pitchFamily="34" charset="0"/>
                <a:cs typeface="Arial" panose="020B0604020202020204" pitchFamily="34" charset="0"/>
              </a:rPr>
              <a:t>Using the Template: drop down, select: NCRESRINFO Template</a:t>
            </a:r>
          </a:p>
        </p:txBody>
      </p:sp>
      <p:pic>
        <p:nvPicPr>
          <p:cNvPr id="4" name="Picture 3">
            <a:extLst>
              <a:ext uri="{FF2B5EF4-FFF2-40B4-BE49-F238E27FC236}">
                <a16:creationId xmlns:a16="http://schemas.microsoft.com/office/drawing/2014/main" id="{69B64AA9-A391-42EA-853D-5A2A51D011D1}"/>
              </a:ext>
            </a:extLst>
          </p:cNvPr>
          <p:cNvPicPr>
            <a:picLocks noChangeAspect="1"/>
          </p:cNvPicPr>
          <p:nvPr/>
        </p:nvPicPr>
        <p:blipFill>
          <a:blip r:embed="rId2"/>
          <a:stretch>
            <a:fillRect/>
          </a:stretch>
        </p:blipFill>
        <p:spPr>
          <a:xfrm>
            <a:off x="914399" y="1600200"/>
            <a:ext cx="7372321" cy="3886200"/>
          </a:xfrm>
          <a:prstGeom prst="rect">
            <a:avLst/>
          </a:prstGeom>
        </p:spPr>
      </p:pic>
    </p:spTree>
    <p:extLst>
      <p:ext uri="{BB962C8B-B14F-4D97-AF65-F5344CB8AC3E}">
        <p14:creationId xmlns:p14="http://schemas.microsoft.com/office/powerpoint/2010/main" val="1734356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3338E81-9414-4FFD-9940-7703C948FA80}"/>
              </a:ext>
            </a:extLst>
          </p:cNvPr>
          <p:cNvSpPr txBox="1"/>
          <p:nvPr/>
        </p:nvSpPr>
        <p:spPr>
          <a:xfrm>
            <a:off x="838200" y="685800"/>
            <a:ext cx="7391400" cy="646331"/>
          </a:xfrm>
          <a:prstGeom prst="rect">
            <a:avLst/>
          </a:prstGeom>
          <a:noFill/>
        </p:spPr>
        <p:txBody>
          <a:bodyPr wrap="square">
            <a:spAutoFit/>
          </a:bodyPr>
          <a:lstStyle/>
          <a:p>
            <a:r>
              <a:rPr lang="en-US" b="1" dirty="0">
                <a:latin typeface="Arial" panose="020B0604020202020204" pitchFamily="34" charset="0"/>
                <a:cs typeface="Arial" panose="020B0604020202020204" pitchFamily="34" charset="0"/>
              </a:rPr>
              <a:t>In the Subject: Change your name to NCRE WARRANTY – Maximo SR S558445</a:t>
            </a:r>
          </a:p>
        </p:txBody>
      </p:sp>
      <p:pic>
        <p:nvPicPr>
          <p:cNvPr id="3" name="Picture 2">
            <a:extLst>
              <a:ext uri="{FF2B5EF4-FFF2-40B4-BE49-F238E27FC236}">
                <a16:creationId xmlns:a16="http://schemas.microsoft.com/office/drawing/2014/main" id="{C834C652-5510-4C80-B34A-0DA2B357841B}"/>
              </a:ext>
            </a:extLst>
          </p:cNvPr>
          <p:cNvPicPr>
            <a:picLocks noChangeAspect="1"/>
          </p:cNvPicPr>
          <p:nvPr/>
        </p:nvPicPr>
        <p:blipFill>
          <a:blip r:embed="rId2"/>
          <a:stretch>
            <a:fillRect/>
          </a:stretch>
        </p:blipFill>
        <p:spPr>
          <a:xfrm>
            <a:off x="918658" y="1600200"/>
            <a:ext cx="7467064" cy="4191000"/>
          </a:xfrm>
          <a:prstGeom prst="rect">
            <a:avLst/>
          </a:prstGeom>
        </p:spPr>
      </p:pic>
    </p:spTree>
    <p:extLst>
      <p:ext uri="{BB962C8B-B14F-4D97-AF65-F5344CB8AC3E}">
        <p14:creationId xmlns:p14="http://schemas.microsoft.com/office/powerpoint/2010/main" val="919821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3338E81-9414-4FFD-9940-7703C948FA80}"/>
              </a:ext>
            </a:extLst>
          </p:cNvPr>
          <p:cNvSpPr txBox="1"/>
          <p:nvPr/>
        </p:nvSpPr>
        <p:spPr>
          <a:xfrm>
            <a:off x="838200" y="685800"/>
            <a:ext cx="7391400" cy="646331"/>
          </a:xfrm>
          <a:prstGeom prst="rect">
            <a:avLst/>
          </a:prstGeom>
          <a:noFill/>
        </p:spPr>
        <p:txBody>
          <a:bodyPr wrap="square">
            <a:spAutoFit/>
          </a:bodyPr>
          <a:lstStyle/>
          <a:p>
            <a:r>
              <a:rPr lang="en-US" b="1" dirty="0">
                <a:latin typeface="Arial" panose="020B0604020202020204" pitchFamily="34" charset="0"/>
                <a:cs typeface="Arial" panose="020B0604020202020204" pitchFamily="34" charset="0"/>
              </a:rPr>
              <a:t>Add additional information to the email body and you can attach photos if needed. </a:t>
            </a:r>
          </a:p>
        </p:txBody>
      </p:sp>
      <p:pic>
        <p:nvPicPr>
          <p:cNvPr id="4" name="Picture 3">
            <a:extLst>
              <a:ext uri="{FF2B5EF4-FFF2-40B4-BE49-F238E27FC236}">
                <a16:creationId xmlns:a16="http://schemas.microsoft.com/office/drawing/2014/main" id="{97F9DB22-C0E5-47A3-A091-9C47F6092C3F}"/>
              </a:ext>
            </a:extLst>
          </p:cNvPr>
          <p:cNvPicPr>
            <a:picLocks noChangeAspect="1"/>
          </p:cNvPicPr>
          <p:nvPr/>
        </p:nvPicPr>
        <p:blipFill>
          <a:blip r:embed="rId2"/>
          <a:stretch>
            <a:fillRect/>
          </a:stretch>
        </p:blipFill>
        <p:spPr>
          <a:xfrm>
            <a:off x="952000" y="1600200"/>
            <a:ext cx="7163800" cy="4124901"/>
          </a:xfrm>
          <a:prstGeom prst="rect">
            <a:avLst/>
          </a:prstGeom>
        </p:spPr>
      </p:pic>
    </p:spTree>
    <p:extLst>
      <p:ext uri="{BB962C8B-B14F-4D97-AF65-F5344CB8AC3E}">
        <p14:creationId xmlns:p14="http://schemas.microsoft.com/office/powerpoint/2010/main" val="3001042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D691AF0-5426-4B2A-B975-1081CE915AE3}"/>
              </a:ext>
            </a:extLst>
          </p:cNvPr>
          <p:cNvSpPr txBox="1"/>
          <p:nvPr/>
        </p:nvSpPr>
        <p:spPr>
          <a:xfrm>
            <a:off x="609600" y="685800"/>
            <a:ext cx="8077200" cy="4093428"/>
          </a:xfrm>
          <a:prstGeom prst="rect">
            <a:avLst/>
          </a:prstGeom>
          <a:noFill/>
        </p:spPr>
        <p:txBody>
          <a:bodyPr wrap="square">
            <a:spAutoFit/>
          </a:bodyPr>
          <a:lstStyle/>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Send the Communication by clicking on send. All needed parties are already in the Send To: line. You can cc: yourself for your own records too.</a:t>
            </a:r>
          </a:p>
          <a:p>
            <a:pPr marL="342900" indent="-3429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The NCRE Project Team will get the email and information. They will add it to their spreadsheet and contact the contractors as needed. </a:t>
            </a:r>
          </a:p>
          <a:p>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Once the work has been completed, the NCRE Project Team will let us know what the problem was and that it is finished. </a:t>
            </a:r>
          </a:p>
          <a:p>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We need to add that information to the Work Log and then close out the SR in Maximo.</a:t>
            </a:r>
          </a:p>
        </p:txBody>
      </p:sp>
    </p:spTree>
    <p:extLst>
      <p:ext uri="{BB962C8B-B14F-4D97-AF65-F5344CB8AC3E}">
        <p14:creationId xmlns:p14="http://schemas.microsoft.com/office/powerpoint/2010/main" val="2824387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D691AF0-5426-4B2A-B975-1081CE915AE3}"/>
              </a:ext>
            </a:extLst>
          </p:cNvPr>
          <p:cNvSpPr txBox="1"/>
          <p:nvPr/>
        </p:nvSpPr>
        <p:spPr>
          <a:xfrm>
            <a:off x="838200" y="685800"/>
            <a:ext cx="8077200" cy="3785652"/>
          </a:xfrm>
          <a:prstGeom prst="rect">
            <a:avLst/>
          </a:prstGeom>
          <a:noFill/>
        </p:spPr>
        <p:txBody>
          <a:bodyPr wrap="square">
            <a:spAutoFit/>
          </a:bodyPr>
          <a:lstStyle/>
          <a:p>
            <a:r>
              <a:rPr lang="en-US" sz="2000" i="1" dirty="0">
                <a:latin typeface="Arial" panose="020B0604020202020204" pitchFamily="34" charset="0"/>
                <a:cs typeface="Arial" panose="020B0604020202020204" pitchFamily="34" charset="0"/>
              </a:rPr>
              <a:t>In order to answer the question -</a:t>
            </a:r>
          </a:p>
          <a:p>
            <a:endParaRPr lang="en-US" sz="2000" b="1" u="sng" dirty="0">
              <a:latin typeface="Arial" panose="020B0604020202020204" pitchFamily="34" charset="0"/>
              <a:cs typeface="Arial" panose="020B0604020202020204" pitchFamily="34" charset="0"/>
            </a:endParaRPr>
          </a:p>
          <a:p>
            <a:r>
              <a:rPr lang="en-US" sz="2000" b="1" u="sng" dirty="0">
                <a:latin typeface="Arial" panose="020B0604020202020204" pitchFamily="34" charset="0"/>
                <a:cs typeface="Arial" panose="020B0604020202020204" pitchFamily="34" charset="0"/>
              </a:rPr>
              <a:t>“Is the SR NCRE Warranty related?</a:t>
            </a:r>
            <a:r>
              <a:rPr lang="en-US" sz="2000" b="1"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Something the contractor may need to fix?”  </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The decider must:</a:t>
            </a: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Understand project scope</a:t>
            </a: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Know the date(s) of substantial completion </a:t>
            </a: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Be objective and diligent</a:t>
            </a:r>
            <a:r>
              <a:rPr lang="en-US" sz="2000" dirty="0">
                <a:highlight>
                  <a:srgbClr val="FFFF00"/>
                </a:highlight>
                <a:latin typeface="Arial" panose="020B0604020202020204" pitchFamily="34" charset="0"/>
                <a:cs typeface="Arial" panose="020B0604020202020204" pitchFamily="34" charset="0"/>
              </a:rPr>
              <a:t> </a:t>
            </a:r>
          </a:p>
          <a:p>
            <a:pPr marL="342900" indent="-342900">
              <a:buFont typeface="Arial" panose="020B0604020202020204" pitchFamily="34" charset="0"/>
              <a:buChar char="•"/>
            </a:pPr>
            <a:endParaRPr lang="en-US" sz="2000" dirty="0">
              <a:highlight>
                <a:srgbClr val="FFFF00"/>
              </a:highlight>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That’s why its important to document roles and responsibilities prior to “turn-over”.</a:t>
            </a:r>
            <a:endParaRPr lang="en-US" sz="2000" dirty="0">
              <a:highlight>
                <a:srgbClr val="FFFF00"/>
              </a:highligh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73510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5EEC0C34-DCEA-1F4A-AA0E-17F23C8C9860}"/>
              </a:ext>
            </a:extLst>
          </p:cNvPr>
          <p:cNvSpPr txBox="1">
            <a:spLocks/>
          </p:cNvSpPr>
          <p:nvPr/>
        </p:nvSpPr>
        <p:spPr>
          <a:xfrm>
            <a:off x="838200" y="580597"/>
            <a:ext cx="8405714" cy="665629"/>
          </a:xfrm>
          <a:prstGeom prst="rect">
            <a:avLst/>
          </a:prstGeom>
        </p:spPr>
        <p:txBody>
          <a:bodyPr vert="horz" lIns="88751" tIns="44375" rIns="88751" bIns="44375" rtlCol="0" anchor="ctr">
            <a:noAutofit/>
          </a:bodyPr>
          <a:lstStyle>
            <a:lvl1pPr algn="l" defTabSz="914400" rtl="0" eaLnBrk="1" latinLnBrk="0" hangingPunct="1">
              <a:spcBef>
                <a:spcPct val="0"/>
              </a:spcBef>
              <a:buNone/>
              <a:defRPr sz="3200" kern="1200">
                <a:solidFill>
                  <a:schemeClr val="accent3"/>
                </a:solidFill>
                <a:latin typeface="+mj-lt"/>
                <a:ea typeface="+mj-ea"/>
                <a:cs typeface="+mj-cs"/>
              </a:defRPr>
            </a:lvl1pPr>
          </a:lstStyle>
          <a:p>
            <a:pPr defTabSz="887553"/>
            <a:r>
              <a:rPr lang="en-US" sz="3600" b="1" dirty="0">
                <a:solidFill>
                  <a:schemeClr val="tx1">
                    <a:lumMod val="85000"/>
                    <a:lumOff val="15000"/>
                  </a:schemeClr>
                </a:solidFill>
                <a:latin typeface="Arial" panose="020B0604020202020204" pitchFamily="34" charset="0"/>
                <a:cs typeface="Arial" panose="020B0604020202020204" pitchFamily="34" charset="0"/>
              </a:rPr>
              <a:t>What we own for Warranty:</a:t>
            </a:r>
          </a:p>
        </p:txBody>
      </p:sp>
      <p:sp>
        <p:nvSpPr>
          <p:cNvPr id="21" name="Text Placeholder 1">
            <a:extLst>
              <a:ext uri="{FF2B5EF4-FFF2-40B4-BE49-F238E27FC236}">
                <a16:creationId xmlns:a16="http://schemas.microsoft.com/office/drawing/2014/main" id="{3F286EF0-D186-F044-8AD0-56657EB5A826}"/>
              </a:ext>
            </a:extLst>
          </p:cNvPr>
          <p:cNvSpPr txBox="1">
            <a:spLocks/>
          </p:cNvSpPr>
          <p:nvPr/>
        </p:nvSpPr>
        <p:spPr>
          <a:xfrm>
            <a:off x="838200" y="1600200"/>
            <a:ext cx="7784157" cy="2971800"/>
          </a:xfrm>
          <a:prstGeom prst="rect">
            <a:avLst/>
          </a:prstGeom>
        </p:spPr>
        <p:txBody>
          <a:bodyPr vert="horz" lIns="80682" tIns="40341" rIns="80682" bIns="40341" rtlCol="0">
            <a:noAutofit/>
          </a:bodyPr>
          <a:lstStyle>
            <a:lvl1pPr marL="188595" indent="-188595" algn="l" defTabSz="754380" rtl="0" eaLnBrk="1" latinLnBrk="0" hangingPunct="1">
              <a:lnSpc>
                <a:spcPct val="90000"/>
              </a:lnSpc>
              <a:spcBef>
                <a:spcPts val="825"/>
              </a:spcBef>
              <a:buFont typeface="Arial" panose="020B0604020202020204" pitchFamily="34" charset="0"/>
              <a:buChar char="•"/>
              <a:defRPr sz="2310" kern="1200">
                <a:solidFill>
                  <a:schemeClr val="tx1"/>
                </a:solidFill>
                <a:latin typeface="+mn-lt"/>
                <a:ea typeface="+mn-ea"/>
                <a:cs typeface="+mn-cs"/>
              </a:defRPr>
            </a:lvl1pPr>
            <a:lvl2pPr marL="565785" indent="-188595" algn="l" defTabSz="754380" rtl="0" eaLnBrk="1" latinLnBrk="0" hangingPunct="1">
              <a:lnSpc>
                <a:spcPct val="90000"/>
              </a:lnSpc>
              <a:spcBef>
                <a:spcPts val="413"/>
              </a:spcBef>
              <a:buFont typeface="Arial" panose="020B0604020202020204" pitchFamily="34" charset="0"/>
              <a:buChar char="•"/>
              <a:defRPr sz="1980" kern="1200">
                <a:solidFill>
                  <a:schemeClr val="tx1"/>
                </a:solidFill>
                <a:latin typeface="+mn-lt"/>
                <a:ea typeface="+mn-ea"/>
                <a:cs typeface="+mn-cs"/>
              </a:defRPr>
            </a:lvl2pPr>
            <a:lvl3pPr marL="942975" indent="-188595" algn="l" defTabSz="754380" rtl="0" eaLnBrk="1" latinLnBrk="0" hangingPunct="1">
              <a:lnSpc>
                <a:spcPct val="90000"/>
              </a:lnSpc>
              <a:spcBef>
                <a:spcPts val="413"/>
              </a:spcBef>
              <a:buFont typeface="Arial" panose="020B0604020202020204" pitchFamily="34" charset="0"/>
              <a:buChar char="•"/>
              <a:defRPr sz="1650" kern="1200">
                <a:solidFill>
                  <a:schemeClr val="tx1"/>
                </a:solidFill>
                <a:latin typeface="+mn-lt"/>
                <a:ea typeface="+mn-ea"/>
                <a:cs typeface="+mn-cs"/>
              </a:defRPr>
            </a:lvl3pPr>
            <a:lvl4pPr marL="132016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4pPr>
            <a:lvl5pPr marL="169735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a:lstStyle>
          <a:p>
            <a:pPr marL="0" indent="0">
              <a:spcBef>
                <a:spcPts val="1100"/>
              </a:spcBef>
              <a:buNone/>
              <a:tabLst>
                <a:tab pos="777240" algn="l"/>
              </a:tabLst>
            </a:pPr>
            <a:r>
              <a:rPr lang="en-US" sz="2000" dirty="0">
                <a:latin typeface="Arial" panose="020B0604020202020204" pitchFamily="34" charset="0"/>
                <a:cs typeface="Arial" panose="020B0604020202020204" pitchFamily="34" charset="0"/>
              </a:rPr>
              <a:t>General Requirements 01 78 36, 1.5 WARRANY REQUIREMENTS</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just">
              <a:spcBef>
                <a:spcPts val="1100"/>
              </a:spcBef>
              <a:spcAft>
                <a:spcPts val="0"/>
              </a:spcAft>
              <a:buFont typeface="+mj-lt"/>
              <a:buAutoNum type="alphaUcPeriod"/>
              <a:tabLst>
                <a:tab pos="77724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In addition to standard and special warranties described in Divisions 2 through 40, Contractor shall warrant Work included in this project, for a minimum period of one (1) year following acceptance of a Certificate of Substantial Completion by Owner, to cover performance, materials, workmanship and compliance with Contract Documents.</a:t>
            </a:r>
          </a:p>
        </p:txBody>
      </p:sp>
      <p:sp>
        <p:nvSpPr>
          <p:cNvPr id="8" name="Slide Number Placeholder 1">
            <a:extLst>
              <a:ext uri="{FF2B5EF4-FFF2-40B4-BE49-F238E27FC236}">
                <a16:creationId xmlns:a16="http://schemas.microsoft.com/office/drawing/2014/main" id="{AC5D38E0-9305-D649-AF14-9AB2CE31806E}"/>
              </a:ext>
            </a:extLst>
          </p:cNvPr>
          <p:cNvSpPr txBox="1">
            <a:spLocks/>
          </p:cNvSpPr>
          <p:nvPr/>
        </p:nvSpPr>
        <p:spPr>
          <a:xfrm>
            <a:off x="8417859" y="6331946"/>
            <a:ext cx="280698" cy="322169"/>
          </a:xfrm>
          <a:prstGeom prst="rect">
            <a:avLst/>
          </a:prstGeom>
        </p:spPr>
        <p:txBody>
          <a:bodyPr vert="horz" lIns="80682" tIns="40341" rIns="80682" bIns="40341"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mn-ea"/>
                <a:cs typeface="+mn-cs"/>
              </a:defRPr>
            </a:lvl1pPr>
            <a:lvl2pPr marL="455613" indent="1588" algn="l" rtl="0" fontAlgn="base">
              <a:spcBef>
                <a:spcPct val="0"/>
              </a:spcBef>
              <a:spcAft>
                <a:spcPct val="0"/>
              </a:spcAft>
              <a:defRPr sz="2800" kern="1200">
                <a:solidFill>
                  <a:schemeClr val="tx1"/>
                </a:solidFill>
                <a:latin typeface="Arial" charset="0"/>
                <a:ea typeface="+mn-ea"/>
                <a:cs typeface="+mn-cs"/>
              </a:defRPr>
            </a:lvl2pPr>
            <a:lvl3pPr marL="912813" indent="1588" algn="l" rtl="0" fontAlgn="base">
              <a:spcBef>
                <a:spcPct val="0"/>
              </a:spcBef>
              <a:spcAft>
                <a:spcPct val="0"/>
              </a:spcAft>
              <a:defRPr sz="2800" kern="1200">
                <a:solidFill>
                  <a:schemeClr val="tx1"/>
                </a:solidFill>
                <a:latin typeface="Arial" charset="0"/>
                <a:ea typeface="+mn-ea"/>
                <a:cs typeface="+mn-cs"/>
              </a:defRPr>
            </a:lvl3pPr>
            <a:lvl4pPr marL="1370013" indent="1588" algn="l" rtl="0" fontAlgn="base">
              <a:spcBef>
                <a:spcPct val="0"/>
              </a:spcBef>
              <a:spcAft>
                <a:spcPct val="0"/>
              </a:spcAft>
              <a:defRPr sz="2800" kern="1200">
                <a:solidFill>
                  <a:schemeClr val="tx1"/>
                </a:solidFill>
                <a:latin typeface="Arial" charset="0"/>
                <a:ea typeface="+mn-ea"/>
                <a:cs typeface="+mn-cs"/>
              </a:defRPr>
            </a:lvl4pPr>
            <a:lvl5pPr marL="1827213" indent="1588" algn="l" rtl="0" fontAlgn="base">
              <a:spcBef>
                <a:spcPct val="0"/>
              </a:spcBef>
              <a:spcAft>
                <a:spcPct val="0"/>
              </a:spcAft>
              <a:defRPr sz="2800" kern="1200">
                <a:solidFill>
                  <a:schemeClr val="tx1"/>
                </a:solidFill>
                <a:latin typeface="Arial" charset="0"/>
                <a:ea typeface="+mn-ea"/>
                <a:cs typeface="+mn-cs"/>
              </a:defRPr>
            </a:lvl5pPr>
            <a:lvl6pPr marL="2286000" algn="l" defTabSz="914400" rtl="0" eaLnBrk="1" latinLnBrk="0" hangingPunct="1">
              <a:defRPr sz="2800" kern="1200">
                <a:solidFill>
                  <a:schemeClr val="tx1"/>
                </a:solidFill>
                <a:latin typeface="Arial" charset="0"/>
                <a:ea typeface="+mn-ea"/>
                <a:cs typeface="+mn-cs"/>
              </a:defRPr>
            </a:lvl6pPr>
            <a:lvl7pPr marL="2743200" algn="l" defTabSz="914400" rtl="0" eaLnBrk="1" latinLnBrk="0" hangingPunct="1">
              <a:defRPr sz="2800" kern="1200">
                <a:solidFill>
                  <a:schemeClr val="tx1"/>
                </a:solidFill>
                <a:latin typeface="Arial" charset="0"/>
                <a:ea typeface="+mn-ea"/>
                <a:cs typeface="+mn-cs"/>
              </a:defRPr>
            </a:lvl7pPr>
            <a:lvl8pPr marL="3200400" algn="l" defTabSz="914400" rtl="0" eaLnBrk="1" latinLnBrk="0" hangingPunct="1">
              <a:defRPr sz="2800" kern="1200">
                <a:solidFill>
                  <a:schemeClr val="tx1"/>
                </a:solidFill>
                <a:latin typeface="Arial" charset="0"/>
                <a:ea typeface="+mn-ea"/>
                <a:cs typeface="+mn-cs"/>
              </a:defRPr>
            </a:lvl8pPr>
            <a:lvl9pPr marL="3657600" algn="l" defTabSz="914400" rtl="0" eaLnBrk="1" latinLnBrk="0" hangingPunct="1">
              <a:defRPr sz="2800" kern="1200">
                <a:solidFill>
                  <a:schemeClr val="tx1"/>
                </a:solidFill>
                <a:latin typeface="Arial" charset="0"/>
                <a:ea typeface="+mn-ea"/>
                <a:cs typeface="+mn-cs"/>
              </a:defRPr>
            </a:lvl9pPr>
          </a:lstStyle>
          <a:p>
            <a:pPr defTabSz="806867">
              <a:defRPr/>
            </a:pPr>
            <a:endParaRPr lang="en-US" sz="1059" dirty="0">
              <a:solidFill>
                <a:prstClr val="black">
                  <a:tint val="75000"/>
                </a:prstClr>
              </a:solidFill>
            </a:endParaRPr>
          </a:p>
        </p:txBody>
      </p:sp>
    </p:spTree>
    <p:extLst>
      <p:ext uri="{BB962C8B-B14F-4D97-AF65-F5344CB8AC3E}">
        <p14:creationId xmlns:p14="http://schemas.microsoft.com/office/powerpoint/2010/main" val="3904782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5EEC0C34-DCEA-1F4A-AA0E-17F23C8C9860}"/>
              </a:ext>
            </a:extLst>
          </p:cNvPr>
          <p:cNvSpPr txBox="1">
            <a:spLocks/>
          </p:cNvSpPr>
          <p:nvPr/>
        </p:nvSpPr>
        <p:spPr>
          <a:xfrm>
            <a:off x="838200" y="580597"/>
            <a:ext cx="8405714" cy="665629"/>
          </a:xfrm>
          <a:prstGeom prst="rect">
            <a:avLst/>
          </a:prstGeom>
        </p:spPr>
        <p:txBody>
          <a:bodyPr vert="horz" lIns="88751" tIns="44375" rIns="88751" bIns="44375" rtlCol="0" anchor="ctr">
            <a:noAutofit/>
          </a:bodyPr>
          <a:lstStyle>
            <a:lvl1pPr algn="l" defTabSz="914400" rtl="0" eaLnBrk="1" latinLnBrk="0" hangingPunct="1">
              <a:spcBef>
                <a:spcPct val="0"/>
              </a:spcBef>
              <a:buNone/>
              <a:defRPr sz="3200" kern="1200">
                <a:solidFill>
                  <a:schemeClr val="accent3"/>
                </a:solidFill>
                <a:latin typeface="+mj-lt"/>
                <a:ea typeface="+mj-ea"/>
                <a:cs typeface="+mj-cs"/>
              </a:defRPr>
            </a:lvl1pPr>
          </a:lstStyle>
          <a:p>
            <a:pPr defTabSz="887553"/>
            <a:r>
              <a:rPr lang="en-US" sz="3600" b="1" dirty="0">
                <a:solidFill>
                  <a:schemeClr val="tx1">
                    <a:lumMod val="85000"/>
                    <a:lumOff val="15000"/>
                  </a:schemeClr>
                </a:solidFill>
                <a:latin typeface="Arial" panose="020B0604020202020204" pitchFamily="34" charset="0"/>
                <a:cs typeface="Arial" panose="020B0604020202020204" pitchFamily="34" charset="0"/>
              </a:rPr>
              <a:t>What we own for Warranty:</a:t>
            </a:r>
          </a:p>
        </p:txBody>
      </p:sp>
      <p:sp>
        <p:nvSpPr>
          <p:cNvPr id="21" name="Text Placeholder 1">
            <a:extLst>
              <a:ext uri="{FF2B5EF4-FFF2-40B4-BE49-F238E27FC236}">
                <a16:creationId xmlns:a16="http://schemas.microsoft.com/office/drawing/2014/main" id="{3F286EF0-D186-F044-8AD0-56657EB5A826}"/>
              </a:ext>
            </a:extLst>
          </p:cNvPr>
          <p:cNvSpPr txBox="1">
            <a:spLocks/>
          </p:cNvSpPr>
          <p:nvPr/>
        </p:nvSpPr>
        <p:spPr>
          <a:xfrm>
            <a:off x="838200" y="1600200"/>
            <a:ext cx="7784157" cy="3581400"/>
          </a:xfrm>
          <a:prstGeom prst="rect">
            <a:avLst/>
          </a:prstGeom>
        </p:spPr>
        <p:txBody>
          <a:bodyPr vert="horz" lIns="80682" tIns="40341" rIns="80682" bIns="40341" rtlCol="0">
            <a:noAutofit/>
          </a:bodyPr>
          <a:lstStyle>
            <a:lvl1pPr marL="188595" indent="-188595" algn="l" defTabSz="754380" rtl="0" eaLnBrk="1" latinLnBrk="0" hangingPunct="1">
              <a:lnSpc>
                <a:spcPct val="90000"/>
              </a:lnSpc>
              <a:spcBef>
                <a:spcPts val="825"/>
              </a:spcBef>
              <a:buFont typeface="Arial" panose="020B0604020202020204" pitchFamily="34" charset="0"/>
              <a:buChar char="•"/>
              <a:defRPr sz="2310" kern="1200">
                <a:solidFill>
                  <a:schemeClr val="tx1"/>
                </a:solidFill>
                <a:latin typeface="+mn-lt"/>
                <a:ea typeface="+mn-ea"/>
                <a:cs typeface="+mn-cs"/>
              </a:defRPr>
            </a:lvl1pPr>
            <a:lvl2pPr marL="565785" indent="-188595" algn="l" defTabSz="754380" rtl="0" eaLnBrk="1" latinLnBrk="0" hangingPunct="1">
              <a:lnSpc>
                <a:spcPct val="90000"/>
              </a:lnSpc>
              <a:spcBef>
                <a:spcPts val="413"/>
              </a:spcBef>
              <a:buFont typeface="Arial" panose="020B0604020202020204" pitchFamily="34" charset="0"/>
              <a:buChar char="•"/>
              <a:defRPr sz="1980" kern="1200">
                <a:solidFill>
                  <a:schemeClr val="tx1"/>
                </a:solidFill>
                <a:latin typeface="+mn-lt"/>
                <a:ea typeface="+mn-ea"/>
                <a:cs typeface="+mn-cs"/>
              </a:defRPr>
            </a:lvl2pPr>
            <a:lvl3pPr marL="942975" indent="-188595" algn="l" defTabSz="754380" rtl="0" eaLnBrk="1" latinLnBrk="0" hangingPunct="1">
              <a:lnSpc>
                <a:spcPct val="90000"/>
              </a:lnSpc>
              <a:spcBef>
                <a:spcPts val="413"/>
              </a:spcBef>
              <a:buFont typeface="Arial" panose="020B0604020202020204" pitchFamily="34" charset="0"/>
              <a:buChar char="•"/>
              <a:defRPr sz="1650" kern="1200">
                <a:solidFill>
                  <a:schemeClr val="tx1"/>
                </a:solidFill>
                <a:latin typeface="+mn-lt"/>
                <a:ea typeface="+mn-ea"/>
                <a:cs typeface="+mn-cs"/>
              </a:defRPr>
            </a:lvl3pPr>
            <a:lvl4pPr marL="132016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4pPr>
            <a:lvl5pPr marL="169735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a:lstStyle>
          <a:p>
            <a:pPr marL="0" indent="0">
              <a:spcBef>
                <a:spcPts val="1100"/>
              </a:spcBef>
              <a:buNone/>
              <a:tabLst>
                <a:tab pos="777240" algn="l"/>
              </a:tabLst>
            </a:pPr>
            <a:r>
              <a:rPr lang="en-US" sz="2000" dirty="0">
                <a:latin typeface="Arial" panose="020B0604020202020204" pitchFamily="34" charset="0"/>
                <a:cs typeface="Arial" panose="020B0604020202020204" pitchFamily="34" charset="0"/>
              </a:rPr>
              <a:t>General Requirements 01 78 36, 1.5 WARRANY REQUIREMENTS</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just">
              <a:spcBef>
                <a:spcPts val="1100"/>
              </a:spcBef>
              <a:spcAft>
                <a:spcPts val="0"/>
              </a:spcAft>
              <a:buFont typeface="+mj-lt"/>
              <a:buAutoNum type="alphaUcPeriod" startAt="2"/>
              <a:tabLst>
                <a:tab pos="77724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Corrective Work: Provide service within thirty (30) calendar days when requested by Owner. Perform services during normal working hours, unless specifically directed otherwise by Owner. Coordinate with Owner’s representative to schedule performance of corrective work. Where designated service providers cannot perform corrective work within the Owner’s required time frame, engage another qualified service provider. Submit a written statement to Owner upon completion of corrective work; document work performed and list outstanding items, if any.</a:t>
            </a:r>
          </a:p>
        </p:txBody>
      </p:sp>
      <p:sp>
        <p:nvSpPr>
          <p:cNvPr id="8" name="Slide Number Placeholder 1">
            <a:extLst>
              <a:ext uri="{FF2B5EF4-FFF2-40B4-BE49-F238E27FC236}">
                <a16:creationId xmlns:a16="http://schemas.microsoft.com/office/drawing/2014/main" id="{AC5D38E0-9305-D649-AF14-9AB2CE31806E}"/>
              </a:ext>
            </a:extLst>
          </p:cNvPr>
          <p:cNvSpPr txBox="1">
            <a:spLocks/>
          </p:cNvSpPr>
          <p:nvPr/>
        </p:nvSpPr>
        <p:spPr>
          <a:xfrm>
            <a:off x="8417859" y="6331946"/>
            <a:ext cx="280698" cy="322169"/>
          </a:xfrm>
          <a:prstGeom prst="rect">
            <a:avLst/>
          </a:prstGeom>
        </p:spPr>
        <p:txBody>
          <a:bodyPr vert="horz" lIns="80682" tIns="40341" rIns="80682" bIns="40341"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mn-ea"/>
                <a:cs typeface="+mn-cs"/>
              </a:defRPr>
            </a:lvl1pPr>
            <a:lvl2pPr marL="455613" indent="1588" algn="l" rtl="0" fontAlgn="base">
              <a:spcBef>
                <a:spcPct val="0"/>
              </a:spcBef>
              <a:spcAft>
                <a:spcPct val="0"/>
              </a:spcAft>
              <a:defRPr sz="2800" kern="1200">
                <a:solidFill>
                  <a:schemeClr val="tx1"/>
                </a:solidFill>
                <a:latin typeface="Arial" charset="0"/>
                <a:ea typeface="+mn-ea"/>
                <a:cs typeface="+mn-cs"/>
              </a:defRPr>
            </a:lvl2pPr>
            <a:lvl3pPr marL="912813" indent="1588" algn="l" rtl="0" fontAlgn="base">
              <a:spcBef>
                <a:spcPct val="0"/>
              </a:spcBef>
              <a:spcAft>
                <a:spcPct val="0"/>
              </a:spcAft>
              <a:defRPr sz="2800" kern="1200">
                <a:solidFill>
                  <a:schemeClr val="tx1"/>
                </a:solidFill>
                <a:latin typeface="Arial" charset="0"/>
                <a:ea typeface="+mn-ea"/>
                <a:cs typeface="+mn-cs"/>
              </a:defRPr>
            </a:lvl3pPr>
            <a:lvl4pPr marL="1370013" indent="1588" algn="l" rtl="0" fontAlgn="base">
              <a:spcBef>
                <a:spcPct val="0"/>
              </a:spcBef>
              <a:spcAft>
                <a:spcPct val="0"/>
              </a:spcAft>
              <a:defRPr sz="2800" kern="1200">
                <a:solidFill>
                  <a:schemeClr val="tx1"/>
                </a:solidFill>
                <a:latin typeface="Arial" charset="0"/>
                <a:ea typeface="+mn-ea"/>
                <a:cs typeface="+mn-cs"/>
              </a:defRPr>
            </a:lvl4pPr>
            <a:lvl5pPr marL="1827213" indent="1588" algn="l" rtl="0" fontAlgn="base">
              <a:spcBef>
                <a:spcPct val="0"/>
              </a:spcBef>
              <a:spcAft>
                <a:spcPct val="0"/>
              </a:spcAft>
              <a:defRPr sz="2800" kern="1200">
                <a:solidFill>
                  <a:schemeClr val="tx1"/>
                </a:solidFill>
                <a:latin typeface="Arial" charset="0"/>
                <a:ea typeface="+mn-ea"/>
                <a:cs typeface="+mn-cs"/>
              </a:defRPr>
            </a:lvl5pPr>
            <a:lvl6pPr marL="2286000" algn="l" defTabSz="914400" rtl="0" eaLnBrk="1" latinLnBrk="0" hangingPunct="1">
              <a:defRPr sz="2800" kern="1200">
                <a:solidFill>
                  <a:schemeClr val="tx1"/>
                </a:solidFill>
                <a:latin typeface="Arial" charset="0"/>
                <a:ea typeface="+mn-ea"/>
                <a:cs typeface="+mn-cs"/>
              </a:defRPr>
            </a:lvl6pPr>
            <a:lvl7pPr marL="2743200" algn="l" defTabSz="914400" rtl="0" eaLnBrk="1" latinLnBrk="0" hangingPunct="1">
              <a:defRPr sz="2800" kern="1200">
                <a:solidFill>
                  <a:schemeClr val="tx1"/>
                </a:solidFill>
                <a:latin typeface="Arial" charset="0"/>
                <a:ea typeface="+mn-ea"/>
                <a:cs typeface="+mn-cs"/>
              </a:defRPr>
            </a:lvl7pPr>
            <a:lvl8pPr marL="3200400" algn="l" defTabSz="914400" rtl="0" eaLnBrk="1" latinLnBrk="0" hangingPunct="1">
              <a:defRPr sz="2800" kern="1200">
                <a:solidFill>
                  <a:schemeClr val="tx1"/>
                </a:solidFill>
                <a:latin typeface="Arial" charset="0"/>
                <a:ea typeface="+mn-ea"/>
                <a:cs typeface="+mn-cs"/>
              </a:defRPr>
            </a:lvl8pPr>
            <a:lvl9pPr marL="3657600" algn="l" defTabSz="914400" rtl="0" eaLnBrk="1" latinLnBrk="0" hangingPunct="1">
              <a:defRPr sz="2800" kern="1200">
                <a:solidFill>
                  <a:schemeClr val="tx1"/>
                </a:solidFill>
                <a:latin typeface="Arial" charset="0"/>
                <a:ea typeface="+mn-ea"/>
                <a:cs typeface="+mn-cs"/>
              </a:defRPr>
            </a:lvl9pPr>
          </a:lstStyle>
          <a:p>
            <a:pPr defTabSz="806867">
              <a:defRPr/>
            </a:pPr>
            <a:endParaRPr lang="en-US" sz="1059" dirty="0">
              <a:solidFill>
                <a:prstClr val="black">
                  <a:tint val="75000"/>
                </a:prstClr>
              </a:solidFill>
            </a:endParaRPr>
          </a:p>
        </p:txBody>
      </p:sp>
    </p:spTree>
    <p:extLst>
      <p:ext uri="{BB962C8B-B14F-4D97-AF65-F5344CB8AC3E}">
        <p14:creationId xmlns:p14="http://schemas.microsoft.com/office/powerpoint/2010/main" val="1972990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5EEC0C34-DCEA-1F4A-AA0E-17F23C8C9860}"/>
              </a:ext>
            </a:extLst>
          </p:cNvPr>
          <p:cNvSpPr txBox="1">
            <a:spLocks/>
          </p:cNvSpPr>
          <p:nvPr/>
        </p:nvSpPr>
        <p:spPr>
          <a:xfrm>
            <a:off x="838200" y="580597"/>
            <a:ext cx="8405714" cy="665629"/>
          </a:xfrm>
          <a:prstGeom prst="rect">
            <a:avLst/>
          </a:prstGeom>
        </p:spPr>
        <p:txBody>
          <a:bodyPr vert="horz" lIns="88751" tIns="44375" rIns="88751" bIns="44375" rtlCol="0" anchor="ctr">
            <a:noAutofit/>
          </a:bodyPr>
          <a:lstStyle>
            <a:lvl1pPr algn="l" defTabSz="914400" rtl="0" eaLnBrk="1" latinLnBrk="0" hangingPunct="1">
              <a:spcBef>
                <a:spcPct val="0"/>
              </a:spcBef>
              <a:buNone/>
              <a:defRPr sz="3200" kern="1200">
                <a:solidFill>
                  <a:schemeClr val="accent3"/>
                </a:solidFill>
                <a:latin typeface="+mj-lt"/>
                <a:ea typeface="+mj-ea"/>
                <a:cs typeface="+mj-cs"/>
              </a:defRPr>
            </a:lvl1pPr>
          </a:lstStyle>
          <a:p>
            <a:pPr defTabSz="887553"/>
            <a:r>
              <a:rPr lang="en-US" sz="3600" b="1" dirty="0">
                <a:solidFill>
                  <a:schemeClr val="tx1">
                    <a:lumMod val="85000"/>
                    <a:lumOff val="15000"/>
                  </a:schemeClr>
                </a:solidFill>
                <a:latin typeface="Arial" panose="020B0604020202020204" pitchFamily="34" charset="0"/>
                <a:cs typeface="Arial" panose="020B0604020202020204" pitchFamily="34" charset="0"/>
              </a:rPr>
              <a:t>What we own for Warranty:</a:t>
            </a:r>
          </a:p>
        </p:txBody>
      </p:sp>
      <p:sp>
        <p:nvSpPr>
          <p:cNvPr id="21" name="Text Placeholder 1">
            <a:extLst>
              <a:ext uri="{FF2B5EF4-FFF2-40B4-BE49-F238E27FC236}">
                <a16:creationId xmlns:a16="http://schemas.microsoft.com/office/drawing/2014/main" id="{3F286EF0-D186-F044-8AD0-56657EB5A826}"/>
              </a:ext>
            </a:extLst>
          </p:cNvPr>
          <p:cNvSpPr txBox="1">
            <a:spLocks/>
          </p:cNvSpPr>
          <p:nvPr/>
        </p:nvSpPr>
        <p:spPr>
          <a:xfrm>
            <a:off x="838200" y="1600200"/>
            <a:ext cx="7784157" cy="5257800"/>
          </a:xfrm>
          <a:prstGeom prst="rect">
            <a:avLst/>
          </a:prstGeom>
        </p:spPr>
        <p:txBody>
          <a:bodyPr vert="horz" lIns="80682" tIns="40341" rIns="80682" bIns="40341" rtlCol="0">
            <a:noAutofit/>
          </a:bodyPr>
          <a:lstStyle>
            <a:lvl1pPr marL="188595" indent="-188595" algn="l" defTabSz="754380" rtl="0" eaLnBrk="1" latinLnBrk="0" hangingPunct="1">
              <a:lnSpc>
                <a:spcPct val="90000"/>
              </a:lnSpc>
              <a:spcBef>
                <a:spcPts val="825"/>
              </a:spcBef>
              <a:buFont typeface="Arial" panose="020B0604020202020204" pitchFamily="34" charset="0"/>
              <a:buChar char="•"/>
              <a:defRPr sz="2310" kern="1200">
                <a:solidFill>
                  <a:schemeClr val="tx1"/>
                </a:solidFill>
                <a:latin typeface="+mn-lt"/>
                <a:ea typeface="+mn-ea"/>
                <a:cs typeface="+mn-cs"/>
              </a:defRPr>
            </a:lvl1pPr>
            <a:lvl2pPr marL="565785" indent="-188595" algn="l" defTabSz="754380" rtl="0" eaLnBrk="1" latinLnBrk="0" hangingPunct="1">
              <a:lnSpc>
                <a:spcPct val="90000"/>
              </a:lnSpc>
              <a:spcBef>
                <a:spcPts val="413"/>
              </a:spcBef>
              <a:buFont typeface="Arial" panose="020B0604020202020204" pitchFamily="34" charset="0"/>
              <a:buChar char="•"/>
              <a:defRPr sz="1980" kern="1200">
                <a:solidFill>
                  <a:schemeClr val="tx1"/>
                </a:solidFill>
                <a:latin typeface="+mn-lt"/>
                <a:ea typeface="+mn-ea"/>
                <a:cs typeface="+mn-cs"/>
              </a:defRPr>
            </a:lvl2pPr>
            <a:lvl3pPr marL="942975" indent="-188595" algn="l" defTabSz="754380" rtl="0" eaLnBrk="1" latinLnBrk="0" hangingPunct="1">
              <a:lnSpc>
                <a:spcPct val="90000"/>
              </a:lnSpc>
              <a:spcBef>
                <a:spcPts val="413"/>
              </a:spcBef>
              <a:buFont typeface="Arial" panose="020B0604020202020204" pitchFamily="34" charset="0"/>
              <a:buChar char="•"/>
              <a:defRPr sz="1650" kern="1200">
                <a:solidFill>
                  <a:schemeClr val="tx1"/>
                </a:solidFill>
                <a:latin typeface="+mn-lt"/>
                <a:ea typeface="+mn-ea"/>
                <a:cs typeface="+mn-cs"/>
              </a:defRPr>
            </a:lvl3pPr>
            <a:lvl4pPr marL="132016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4pPr>
            <a:lvl5pPr marL="169735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a:lstStyle>
          <a:p>
            <a:pPr marL="0" indent="0">
              <a:spcBef>
                <a:spcPts val="1100"/>
              </a:spcBef>
              <a:buNone/>
              <a:tabLst>
                <a:tab pos="777240" algn="l"/>
              </a:tabLst>
            </a:pPr>
            <a:r>
              <a:rPr lang="en-US" sz="2000" dirty="0">
                <a:latin typeface="Arial" panose="020B0604020202020204" pitchFamily="34" charset="0"/>
                <a:cs typeface="Arial" panose="020B0604020202020204" pitchFamily="34" charset="0"/>
              </a:rPr>
              <a:t>General Requirements 01 78 36, 1.5 WARRANY REQUIREMENTS</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just">
              <a:spcBef>
                <a:spcPts val="1100"/>
              </a:spcBef>
              <a:spcAft>
                <a:spcPts val="0"/>
              </a:spcAft>
              <a:buFont typeface="+mj-lt"/>
              <a:buAutoNum type="alphaUcPeriod" startAt="2"/>
              <a:tabLst>
                <a:tab pos="777240" algn="l"/>
              </a:tabLst>
            </a:pPr>
            <a:r>
              <a:rPr lang="en-US" sz="1400" dirty="0">
                <a:effectLst/>
                <a:latin typeface="Arial" panose="020B0604020202020204" pitchFamily="34" charset="0"/>
                <a:ea typeface="Times New Roman" panose="02020603050405020304" pitchFamily="18" charset="0"/>
                <a:cs typeface="Arial" panose="020B0604020202020204" pitchFamily="34" charset="0"/>
              </a:rPr>
              <a:t>Corrective Work: -continued-</a:t>
            </a:r>
          </a:p>
          <a:p>
            <a:pPr marL="800100" marR="0" lvl="1" indent="-342900" algn="just">
              <a:spcBef>
                <a:spcPts val="1100"/>
              </a:spcBef>
              <a:spcAft>
                <a:spcPts val="0"/>
              </a:spcAft>
              <a:buFont typeface="+mj-lt"/>
              <a:buAutoNum type="arabicPeriod"/>
              <a:tabLst>
                <a:tab pos="1097280" algn="l"/>
              </a:tabLst>
            </a:pPr>
            <a:r>
              <a:rPr lang="en-US" sz="1400" dirty="0">
                <a:effectLst/>
                <a:latin typeface="Arial" panose="020B0604020202020204" pitchFamily="34" charset="0"/>
                <a:ea typeface="Times New Roman" panose="02020603050405020304" pitchFamily="18" charset="0"/>
                <a:cs typeface="Arial" panose="020B0604020202020204" pitchFamily="34" charset="0"/>
              </a:rPr>
              <a:t>When a completed breakdown of a piece of equipment occurs of the malfunction of a system affects the environment or program involving 50 or more persons at a time (employees and students combined), or creates a safety or security risk to the Owner, an EMERGENCY may be declared by the Owner. The Owner may declare an emergency as defined above at which time the service response must be within 4 hours and may require action during non-normal working hours.</a:t>
            </a:r>
          </a:p>
          <a:p>
            <a:pPr marL="800100" marR="0" lvl="1" indent="-342900" algn="just">
              <a:spcBef>
                <a:spcPts val="1100"/>
              </a:spcBef>
              <a:spcAft>
                <a:spcPts val="0"/>
              </a:spcAft>
              <a:buFont typeface="+mj-lt"/>
              <a:buAutoNum type="arabicPeriod"/>
              <a:tabLst>
                <a:tab pos="1097280" algn="l"/>
              </a:tabLst>
            </a:pPr>
            <a:r>
              <a:rPr lang="en-US" sz="1400" dirty="0">
                <a:effectLst/>
                <a:latin typeface="Arial" panose="020B0604020202020204" pitchFamily="34" charset="0"/>
                <a:ea typeface="Times New Roman" panose="02020603050405020304" pitchFamily="18" charset="0"/>
                <a:cs typeface="Arial" panose="020B0604020202020204" pitchFamily="34" charset="0"/>
              </a:rPr>
              <a:t>When an emergency condition occurs, the Owner may take immediate corrective action to relieve the problem by making, a minimum as possible, temporary adjustments and/or repairs when necessary to decrease the problem until the designated Contractor’s representative can respond. These temporary adjustments and repairs will in no way jeopardize the existing warranty.</a:t>
            </a:r>
          </a:p>
          <a:p>
            <a:pPr marL="800100" marR="0" lvl="1" indent="-342900" algn="just">
              <a:spcBef>
                <a:spcPts val="1100"/>
              </a:spcBef>
              <a:spcAft>
                <a:spcPts val="0"/>
              </a:spcAft>
              <a:buFont typeface="+mj-lt"/>
              <a:buAutoNum type="arabicPeriod"/>
              <a:tabLst>
                <a:tab pos="1097280" algn="l"/>
              </a:tabLst>
            </a:pPr>
            <a:r>
              <a:rPr lang="en-US" sz="1400" dirty="0">
                <a:effectLst/>
                <a:latin typeface="Arial" panose="020B0604020202020204" pitchFamily="34" charset="0"/>
                <a:ea typeface="Times New Roman" panose="02020603050405020304" pitchFamily="18" charset="0"/>
                <a:cs typeface="Arial" panose="020B0604020202020204" pitchFamily="34" charset="0"/>
              </a:rPr>
              <a:t>The Owner’s service staff will advise the Contractor’s Representative of all temporary adjustments and repairs done in relation to the malfunctioning equipment or facility.</a:t>
            </a:r>
          </a:p>
          <a:p>
            <a:pPr marL="800100" marR="0" lvl="1" indent="-342900" algn="just">
              <a:spcBef>
                <a:spcPts val="1100"/>
              </a:spcBef>
              <a:spcAft>
                <a:spcPts val="0"/>
              </a:spcAft>
              <a:buFont typeface="+mj-lt"/>
              <a:buAutoNum type="arabicPeriod"/>
              <a:tabLst>
                <a:tab pos="1097280" algn="l"/>
              </a:tabLst>
            </a:pPr>
            <a:r>
              <a:rPr lang="en-US" sz="1400" dirty="0">
                <a:effectLst/>
                <a:latin typeface="Arial" panose="020B0604020202020204" pitchFamily="34" charset="0"/>
                <a:ea typeface="Times New Roman" panose="02020603050405020304" pitchFamily="18" charset="0"/>
                <a:cs typeface="Arial" panose="020B0604020202020204" pitchFamily="34" charset="0"/>
              </a:rPr>
              <a:t>If the Contractor fails to respond with actual service within four (4) hours, and/or the necessary repairs or adjustments are not satisfactorily complete twenty-four (24) hours, the Owner will have the authority to make the necessary repairs or adjustments and charge the Contractor for parts and labor.</a:t>
            </a:r>
          </a:p>
          <a:p>
            <a:pPr marL="800100" marR="0" lvl="1" indent="-342900" algn="just">
              <a:spcBef>
                <a:spcPts val="1100"/>
              </a:spcBef>
              <a:spcAft>
                <a:spcPts val="0"/>
              </a:spcAft>
              <a:buFont typeface="+mj-lt"/>
              <a:buAutoNum type="arabicPeriod"/>
              <a:tabLst>
                <a:tab pos="1097280" algn="l"/>
              </a:tabLst>
            </a:pPr>
            <a:r>
              <a:rPr lang="en-US" sz="1400" dirty="0">
                <a:effectLst/>
                <a:latin typeface="Arial" panose="020B0604020202020204" pitchFamily="34" charset="0"/>
                <a:ea typeface="Times New Roman" panose="02020603050405020304" pitchFamily="18" charset="0"/>
                <a:cs typeface="Arial" panose="020B0604020202020204" pitchFamily="34" charset="0"/>
              </a:rPr>
              <a:t>If all adjustments and repairs done by the Owner in relation to the above conditions are done by authorized district personnel, there will be no negative effect of future warranty claims.</a:t>
            </a:r>
          </a:p>
        </p:txBody>
      </p:sp>
      <p:sp>
        <p:nvSpPr>
          <p:cNvPr id="8" name="Slide Number Placeholder 1">
            <a:extLst>
              <a:ext uri="{FF2B5EF4-FFF2-40B4-BE49-F238E27FC236}">
                <a16:creationId xmlns:a16="http://schemas.microsoft.com/office/drawing/2014/main" id="{AC5D38E0-9305-D649-AF14-9AB2CE31806E}"/>
              </a:ext>
            </a:extLst>
          </p:cNvPr>
          <p:cNvSpPr txBox="1">
            <a:spLocks/>
          </p:cNvSpPr>
          <p:nvPr/>
        </p:nvSpPr>
        <p:spPr>
          <a:xfrm>
            <a:off x="8417859" y="6331946"/>
            <a:ext cx="280698" cy="322169"/>
          </a:xfrm>
          <a:prstGeom prst="rect">
            <a:avLst/>
          </a:prstGeom>
        </p:spPr>
        <p:txBody>
          <a:bodyPr vert="horz" lIns="80682" tIns="40341" rIns="80682" bIns="40341"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mn-ea"/>
                <a:cs typeface="+mn-cs"/>
              </a:defRPr>
            </a:lvl1pPr>
            <a:lvl2pPr marL="455613" indent="1588" algn="l" rtl="0" fontAlgn="base">
              <a:spcBef>
                <a:spcPct val="0"/>
              </a:spcBef>
              <a:spcAft>
                <a:spcPct val="0"/>
              </a:spcAft>
              <a:defRPr sz="2800" kern="1200">
                <a:solidFill>
                  <a:schemeClr val="tx1"/>
                </a:solidFill>
                <a:latin typeface="Arial" charset="0"/>
                <a:ea typeface="+mn-ea"/>
                <a:cs typeface="+mn-cs"/>
              </a:defRPr>
            </a:lvl2pPr>
            <a:lvl3pPr marL="912813" indent="1588" algn="l" rtl="0" fontAlgn="base">
              <a:spcBef>
                <a:spcPct val="0"/>
              </a:spcBef>
              <a:spcAft>
                <a:spcPct val="0"/>
              </a:spcAft>
              <a:defRPr sz="2800" kern="1200">
                <a:solidFill>
                  <a:schemeClr val="tx1"/>
                </a:solidFill>
                <a:latin typeface="Arial" charset="0"/>
                <a:ea typeface="+mn-ea"/>
                <a:cs typeface="+mn-cs"/>
              </a:defRPr>
            </a:lvl3pPr>
            <a:lvl4pPr marL="1370013" indent="1588" algn="l" rtl="0" fontAlgn="base">
              <a:spcBef>
                <a:spcPct val="0"/>
              </a:spcBef>
              <a:spcAft>
                <a:spcPct val="0"/>
              </a:spcAft>
              <a:defRPr sz="2800" kern="1200">
                <a:solidFill>
                  <a:schemeClr val="tx1"/>
                </a:solidFill>
                <a:latin typeface="Arial" charset="0"/>
                <a:ea typeface="+mn-ea"/>
                <a:cs typeface="+mn-cs"/>
              </a:defRPr>
            </a:lvl4pPr>
            <a:lvl5pPr marL="1827213" indent="1588" algn="l" rtl="0" fontAlgn="base">
              <a:spcBef>
                <a:spcPct val="0"/>
              </a:spcBef>
              <a:spcAft>
                <a:spcPct val="0"/>
              </a:spcAft>
              <a:defRPr sz="2800" kern="1200">
                <a:solidFill>
                  <a:schemeClr val="tx1"/>
                </a:solidFill>
                <a:latin typeface="Arial" charset="0"/>
                <a:ea typeface="+mn-ea"/>
                <a:cs typeface="+mn-cs"/>
              </a:defRPr>
            </a:lvl5pPr>
            <a:lvl6pPr marL="2286000" algn="l" defTabSz="914400" rtl="0" eaLnBrk="1" latinLnBrk="0" hangingPunct="1">
              <a:defRPr sz="2800" kern="1200">
                <a:solidFill>
                  <a:schemeClr val="tx1"/>
                </a:solidFill>
                <a:latin typeface="Arial" charset="0"/>
                <a:ea typeface="+mn-ea"/>
                <a:cs typeface="+mn-cs"/>
              </a:defRPr>
            </a:lvl6pPr>
            <a:lvl7pPr marL="2743200" algn="l" defTabSz="914400" rtl="0" eaLnBrk="1" latinLnBrk="0" hangingPunct="1">
              <a:defRPr sz="2800" kern="1200">
                <a:solidFill>
                  <a:schemeClr val="tx1"/>
                </a:solidFill>
                <a:latin typeface="Arial" charset="0"/>
                <a:ea typeface="+mn-ea"/>
                <a:cs typeface="+mn-cs"/>
              </a:defRPr>
            </a:lvl7pPr>
            <a:lvl8pPr marL="3200400" algn="l" defTabSz="914400" rtl="0" eaLnBrk="1" latinLnBrk="0" hangingPunct="1">
              <a:defRPr sz="2800" kern="1200">
                <a:solidFill>
                  <a:schemeClr val="tx1"/>
                </a:solidFill>
                <a:latin typeface="Arial" charset="0"/>
                <a:ea typeface="+mn-ea"/>
                <a:cs typeface="+mn-cs"/>
              </a:defRPr>
            </a:lvl8pPr>
            <a:lvl9pPr marL="3657600" algn="l" defTabSz="914400" rtl="0" eaLnBrk="1" latinLnBrk="0" hangingPunct="1">
              <a:defRPr sz="2800" kern="1200">
                <a:solidFill>
                  <a:schemeClr val="tx1"/>
                </a:solidFill>
                <a:latin typeface="Arial" charset="0"/>
                <a:ea typeface="+mn-ea"/>
                <a:cs typeface="+mn-cs"/>
              </a:defRPr>
            </a:lvl9pPr>
          </a:lstStyle>
          <a:p>
            <a:pPr defTabSz="806867">
              <a:defRPr/>
            </a:pPr>
            <a:endParaRPr lang="en-US" sz="1059" dirty="0">
              <a:solidFill>
                <a:prstClr val="black">
                  <a:tint val="75000"/>
                </a:prstClr>
              </a:solidFill>
            </a:endParaRPr>
          </a:p>
        </p:txBody>
      </p:sp>
    </p:spTree>
    <p:extLst>
      <p:ext uri="{BB962C8B-B14F-4D97-AF65-F5344CB8AC3E}">
        <p14:creationId xmlns:p14="http://schemas.microsoft.com/office/powerpoint/2010/main" val="731009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F7A8766-1D21-480B-8A12-EAC111E5701A}"/>
              </a:ext>
            </a:extLst>
          </p:cNvPr>
          <p:cNvSpPr>
            <a:spLocks noGrp="1"/>
          </p:cNvSpPr>
          <p:nvPr>
            <p:ph type="title"/>
          </p:nvPr>
        </p:nvSpPr>
        <p:spPr>
          <a:xfrm>
            <a:off x="914400" y="1828800"/>
            <a:ext cx="7848601" cy="4114800"/>
          </a:xfrm>
        </p:spPr>
        <p:txBody>
          <a:bodyPr>
            <a:noAutofit/>
          </a:bodyPr>
          <a:lstStyle/>
          <a:p>
            <a:pPr marL="0" marR="0" indent="0">
              <a:lnSpc>
                <a:spcPct val="107000"/>
              </a:lnSpc>
              <a:spcBef>
                <a:spcPts val="500"/>
              </a:spcBef>
              <a:spcAft>
                <a:spcPts val="400"/>
              </a:spcAft>
            </a:pPr>
            <a:r>
              <a:rPr lang="en-US" sz="2000" b="1" dirty="0">
                <a:solidFill>
                  <a:srgbClr val="404040"/>
                </a:solidFill>
                <a:effectLst/>
                <a:latin typeface="Arial" panose="020B0604020202020204" pitchFamily="34" charset="0"/>
                <a:ea typeface="Arial" panose="020B0604020202020204" pitchFamily="34" charset="0"/>
              </a:rPr>
              <a:t>Facilities Management (FM) - continued -</a:t>
            </a:r>
            <a:br>
              <a:rPr lang="en-US" sz="2000" dirty="0">
                <a:effectLst/>
                <a:latin typeface="Arial" panose="020B0604020202020204" pitchFamily="34" charset="0"/>
                <a:ea typeface="Arial" panose="020B0604020202020204" pitchFamily="34" charset="0"/>
              </a:rPr>
            </a:br>
            <a:r>
              <a:rPr lang="en-US" sz="2000" dirty="0">
                <a:solidFill>
                  <a:srgbClr val="3B3B3B"/>
                </a:solidFill>
                <a:effectLst/>
                <a:latin typeface="Segoe UI Symbol" panose="020B0502040204020203" pitchFamily="34" charset="0"/>
                <a:ea typeface="Arial" panose="020B0604020202020204" pitchFamily="34" charset="0"/>
                <a:cs typeface="Segoe UI Symbol" panose="020B0502040204020203" pitchFamily="34" charset="0"/>
              </a:rPr>
              <a:t>☐</a:t>
            </a:r>
            <a:r>
              <a:rPr lang="en-US" sz="2000" dirty="0">
                <a:solidFill>
                  <a:srgbClr val="3B3B3B"/>
                </a:solidFill>
                <a:effectLst/>
                <a:latin typeface="Arial" panose="020B0604020202020204" pitchFamily="34" charset="0"/>
                <a:ea typeface="Arial" panose="020B0604020202020204" pitchFamily="34" charset="0"/>
              </a:rPr>
              <a:t> </a:t>
            </a:r>
            <a:r>
              <a:rPr lang="en-US" sz="2000" dirty="0">
                <a:solidFill>
                  <a:srgbClr val="404040"/>
                </a:solidFill>
                <a:effectLst/>
                <a:latin typeface="Arial" panose="020B0604020202020204" pitchFamily="34" charset="0"/>
                <a:ea typeface="Arial" panose="020B0604020202020204" pitchFamily="34" charset="0"/>
              </a:rPr>
              <a:t>Reference the </a:t>
            </a:r>
            <a:r>
              <a:rPr lang="en-US" sz="2000" i="1" u="sng" dirty="0">
                <a:solidFill>
                  <a:srgbClr val="0070C0"/>
                </a:solidFill>
                <a:effectLst/>
                <a:latin typeface="Arial" panose="020B0604020202020204" pitchFamily="34" charset="0"/>
                <a:ea typeface="Arial" panose="020B0604020202020204" pitchFamily="34" charset="0"/>
                <a:hlinkClick r:id="rId3"/>
              </a:rPr>
              <a:t>CCF Pre-Occupancy Checklist</a:t>
            </a:r>
            <a:r>
              <a:rPr lang="en-US" sz="2000" i="1" dirty="0">
                <a:solidFill>
                  <a:srgbClr val="404040"/>
                </a:solidFill>
                <a:effectLst/>
                <a:latin typeface="Arial" panose="020B0604020202020204" pitchFamily="34" charset="0"/>
                <a:ea typeface="Arial" panose="020B0604020202020204" pitchFamily="34" charset="0"/>
              </a:rPr>
              <a:t> </a:t>
            </a:r>
            <a:r>
              <a:rPr lang="en-US" sz="2000" dirty="0">
                <a:solidFill>
                  <a:srgbClr val="404040"/>
                </a:solidFill>
                <a:effectLst/>
                <a:latin typeface="Arial" panose="020B0604020202020204" pitchFamily="34" charset="0"/>
                <a:ea typeface="Arial" panose="020B0604020202020204" pitchFamily="34" charset="0"/>
              </a:rPr>
              <a:t>for State Projects</a:t>
            </a:r>
            <a:br>
              <a:rPr lang="en-US" sz="2000" dirty="0">
                <a:effectLst/>
                <a:latin typeface="Arial" panose="020B0604020202020204" pitchFamily="34" charset="0"/>
                <a:ea typeface="Arial" panose="020B0604020202020204" pitchFamily="34" charset="0"/>
              </a:rPr>
            </a:br>
            <a:r>
              <a:rPr lang="en-US" sz="2000" dirty="0">
                <a:solidFill>
                  <a:srgbClr val="404040"/>
                </a:solidFill>
                <a:effectLst/>
                <a:latin typeface="Segoe UI Symbol" panose="020B0502040204020203" pitchFamily="34" charset="0"/>
                <a:ea typeface="Arial" panose="020B0604020202020204" pitchFamily="34" charset="0"/>
                <a:cs typeface="Segoe UI Symbol" panose="020B0502040204020203" pitchFamily="34" charset="0"/>
              </a:rPr>
              <a:t>☐</a:t>
            </a:r>
            <a:r>
              <a:rPr lang="en-US" sz="2000" dirty="0">
                <a:solidFill>
                  <a:srgbClr val="404040"/>
                </a:solidFill>
                <a:effectLst/>
                <a:latin typeface="Arial" panose="020B0604020202020204" pitchFamily="34" charset="0"/>
                <a:ea typeface="Arial" panose="020B0604020202020204" pitchFamily="34" charset="0"/>
              </a:rPr>
              <a:t> Copy the FM Maintenance Planner with Punchlist </a:t>
            </a:r>
            <a:br>
              <a:rPr lang="en-US" sz="2000" dirty="0">
                <a:effectLst/>
                <a:latin typeface="Arial" panose="020B0604020202020204" pitchFamily="34" charset="0"/>
                <a:ea typeface="Arial" panose="020B0604020202020204" pitchFamily="34" charset="0"/>
              </a:rPr>
            </a:br>
            <a:r>
              <a:rPr lang="en-US" sz="2000" dirty="0">
                <a:solidFill>
                  <a:srgbClr val="404040"/>
                </a:solidFill>
                <a:effectLst/>
                <a:latin typeface="Segoe UI Symbol" panose="020B0502040204020203" pitchFamily="34" charset="0"/>
                <a:ea typeface="Arial" panose="020B0604020202020204" pitchFamily="34" charset="0"/>
                <a:cs typeface="Segoe UI Symbol" panose="020B0502040204020203" pitchFamily="34" charset="0"/>
              </a:rPr>
              <a:t>☐</a:t>
            </a:r>
            <a:r>
              <a:rPr lang="en-US" sz="2000" dirty="0">
                <a:solidFill>
                  <a:srgbClr val="404040"/>
                </a:solidFill>
                <a:effectLst/>
                <a:latin typeface="Arial" panose="020B0604020202020204" pitchFamily="34" charset="0"/>
                <a:ea typeface="Arial" panose="020B0604020202020204" pitchFamily="34" charset="0"/>
              </a:rPr>
              <a:t> Schedule owner training</a:t>
            </a:r>
            <a:br>
              <a:rPr lang="en-US" sz="2000" dirty="0">
                <a:effectLst/>
                <a:latin typeface="Arial" panose="020B0604020202020204" pitchFamily="34" charset="0"/>
                <a:ea typeface="Arial" panose="020B0604020202020204" pitchFamily="34" charset="0"/>
              </a:rPr>
            </a:br>
            <a:r>
              <a:rPr lang="en-US" sz="2000" dirty="0">
                <a:solidFill>
                  <a:srgbClr val="404040"/>
                </a:solidFill>
                <a:effectLst/>
                <a:latin typeface="Segoe UI Symbol" panose="020B0502040204020203" pitchFamily="34" charset="0"/>
                <a:ea typeface="Arial" panose="020B0604020202020204" pitchFamily="34" charset="0"/>
                <a:cs typeface="Segoe UI Symbol" panose="020B0502040204020203" pitchFamily="34" charset="0"/>
              </a:rPr>
              <a:t>☐</a:t>
            </a:r>
            <a:r>
              <a:rPr lang="en-US" sz="2000" dirty="0">
                <a:solidFill>
                  <a:srgbClr val="404040"/>
                </a:solidFill>
                <a:effectLst/>
                <a:latin typeface="Arial" panose="020B0604020202020204" pitchFamily="34" charset="0"/>
                <a:ea typeface="Arial" panose="020B0604020202020204" pitchFamily="34" charset="0"/>
              </a:rPr>
              <a:t> Project Manager to initiate Turnover Process in e-Builder once TCO/CO is obtained</a:t>
            </a:r>
            <a:br>
              <a:rPr lang="en-US" sz="2000" dirty="0">
                <a:effectLst/>
                <a:latin typeface="Arial" panose="020B0604020202020204" pitchFamily="34" charset="0"/>
                <a:ea typeface="Arial" panose="020B0604020202020204" pitchFamily="34" charset="0"/>
              </a:rPr>
            </a:br>
            <a:r>
              <a:rPr lang="en-US" sz="2000" dirty="0">
                <a:solidFill>
                  <a:srgbClr val="404040"/>
                </a:solidFill>
                <a:effectLst/>
                <a:latin typeface="Segoe UI Symbol" panose="020B0502040204020203" pitchFamily="34" charset="0"/>
                <a:ea typeface="Arial" panose="020B0604020202020204" pitchFamily="34" charset="0"/>
                <a:cs typeface="Segoe UI Symbol" panose="020B0502040204020203" pitchFamily="34" charset="0"/>
              </a:rPr>
              <a:t>☐</a:t>
            </a:r>
            <a:r>
              <a:rPr lang="en-US" sz="2000" dirty="0">
                <a:solidFill>
                  <a:srgbClr val="404040"/>
                </a:solidFill>
                <a:effectLst/>
                <a:latin typeface="Arial" panose="020B0604020202020204" pitchFamily="34" charset="0"/>
                <a:ea typeface="Arial" panose="020B0604020202020204" pitchFamily="34" charset="0"/>
              </a:rPr>
              <a:t> Coordinate with building care (restroom supplies, etc.)</a:t>
            </a:r>
            <a:br>
              <a:rPr lang="en-US" sz="2000" dirty="0">
                <a:effectLst/>
                <a:latin typeface="Arial" panose="020B0604020202020204" pitchFamily="34" charset="0"/>
                <a:ea typeface="Arial" panose="020B0604020202020204" pitchFamily="34" charset="0"/>
              </a:rPr>
            </a:br>
            <a:r>
              <a:rPr lang="en-US" sz="2000" dirty="0">
                <a:solidFill>
                  <a:srgbClr val="404040"/>
                </a:solidFill>
                <a:effectLst/>
                <a:latin typeface="Segoe UI Symbol" panose="020B0502040204020203" pitchFamily="34" charset="0"/>
                <a:ea typeface="Arial" panose="020B0604020202020204" pitchFamily="34" charset="0"/>
                <a:cs typeface="Segoe UI Symbol" panose="020B0502040204020203" pitchFamily="34" charset="0"/>
              </a:rPr>
              <a:t>☐</a:t>
            </a:r>
            <a:r>
              <a:rPr lang="en-US" sz="2000" dirty="0">
                <a:solidFill>
                  <a:srgbClr val="404040"/>
                </a:solidFill>
                <a:effectLst/>
                <a:latin typeface="Arial" panose="020B0604020202020204" pitchFamily="34" charset="0"/>
                <a:ea typeface="Arial" panose="020B0604020202020204" pitchFamily="34" charset="0"/>
              </a:rPr>
              <a:t> Notify FIG of space changes for floor plan updates</a:t>
            </a:r>
            <a:br>
              <a:rPr lang="en-US" sz="2000" dirty="0">
                <a:effectLst/>
                <a:latin typeface="Arial" panose="020B0604020202020204" pitchFamily="34" charset="0"/>
                <a:ea typeface="Arial" panose="020B0604020202020204" pitchFamily="34" charset="0"/>
              </a:rPr>
            </a:br>
            <a:r>
              <a:rPr lang="en-US" sz="2000" dirty="0">
                <a:solidFill>
                  <a:srgbClr val="404040"/>
                </a:solidFill>
                <a:effectLst/>
                <a:latin typeface="Segoe UI Symbol" panose="020B0502040204020203" pitchFamily="34" charset="0"/>
                <a:ea typeface="Arial" panose="020B0604020202020204" pitchFamily="34" charset="0"/>
                <a:cs typeface="Segoe UI Symbol" panose="020B0502040204020203" pitchFamily="34" charset="0"/>
              </a:rPr>
              <a:t>☐</a:t>
            </a:r>
            <a:r>
              <a:rPr lang="en-US" sz="2000" dirty="0">
                <a:solidFill>
                  <a:srgbClr val="404040"/>
                </a:solidFill>
                <a:effectLst/>
                <a:latin typeface="Arial" panose="020B0604020202020204" pitchFamily="34" charset="0"/>
                <a:ea typeface="Arial" panose="020B0604020202020204" pitchFamily="34" charset="0"/>
              </a:rPr>
              <a:t> Notify EH&amp;S and FM Maintenance Planner when Fire Protection Systems or Emergency Power Systems will go live. Confirm any fire pumps, generators, or related equipment has been entered into MAXIMO. Understand and coordinate the required exercising and maintenance that will need to start taking place after the system is live. (For example, generators are generally exercised on a weekly basis)</a:t>
            </a:r>
            <a:br>
              <a:rPr lang="en-US" sz="2000" dirty="0">
                <a:solidFill>
                  <a:srgbClr val="404040"/>
                </a:solidFill>
                <a:effectLst/>
                <a:latin typeface="Arial" panose="020B0604020202020204" pitchFamily="34" charset="0"/>
                <a:ea typeface="Arial" panose="020B0604020202020204" pitchFamily="34" charset="0"/>
              </a:rPr>
            </a:br>
            <a:r>
              <a:rPr lang="en-US" sz="2000" dirty="0">
                <a:solidFill>
                  <a:srgbClr val="404040"/>
                </a:solidFill>
                <a:effectLst/>
                <a:latin typeface="Arial" panose="020B0604020202020204" pitchFamily="34" charset="0"/>
                <a:ea typeface="Arial" panose="020B0604020202020204" pitchFamily="34" charset="0"/>
              </a:rPr>
              <a:t>	</a:t>
            </a:r>
            <a:br>
              <a:rPr lang="en-US" sz="2000" dirty="0">
                <a:solidFill>
                  <a:srgbClr val="404040"/>
                </a:solidFill>
                <a:effectLst/>
                <a:latin typeface="Arial" panose="020B0604020202020204" pitchFamily="34" charset="0"/>
                <a:ea typeface="Arial" panose="020B0604020202020204" pitchFamily="34" charset="0"/>
              </a:rPr>
            </a:br>
            <a:br>
              <a:rPr lang="en-US" sz="2400" dirty="0">
                <a:solidFill>
                  <a:srgbClr val="404040"/>
                </a:solidFill>
                <a:effectLst/>
                <a:latin typeface="Arial" panose="020B0604020202020204" pitchFamily="34" charset="0"/>
                <a:ea typeface="Arial" panose="020B0604020202020204" pitchFamily="34" charset="0"/>
              </a:rPr>
            </a:br>
            <a:br>
              <a:rPr lang="en-US" sz="2400" dirty="0">
                <a:effectLst/>
                <a:latin typeface="Arial" panose="020B0604020202020204" pitchFamily="34" charset="0"/>
                <a:ea typeface="Arial" panose="020B0604020202020204" pitchFamily="34" charset="0"/>
              </a:rPr>
            </a:br>
            <a:endParaRPr lang="en-US" sz="5400" b="1" dirty="0">
              <a:solidFill>
                <a:schemeClr val="tx1">
                  <a:lumMod val="85000"/>
                  <a:lumOff val="15000"/>
                </a:schemeClr>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140A72AB-38D0-4202-AA02-C7DFBBA18D18}"/>
              </a:ext>
            </a:extLst>
          </p:cNvPr>
          <p:cNvPicPr>
            <a:picLocks noChangeAspect="1"/>
          </p:cNvPicPr>
          <p:nvPr/>
        </p:nvPicPr>
        <p:blipFill>
          <a:blip r:embed="rId4"/>
          <a:stretch>
            <a:fillRect/>
          </a:stretch>
        </p:blipFill>
        <p:spPr>
          <a:xfrm>
            <a:off x="914400" y="685800"/>
            <a:ext cx="7315200" cy="1000265"/>
          </a:xfrm>
          <a:prstGeom prst="rect">
            <a:avLst/>
          </a:prstGeom>
        </p:spPr>
      </p:pic>
    </p:spTree>
    <p:extLst>
      <p:ext uri="{BB962C8B-B14F-4D97-AF65-F5344CB8AC3E}">
        <p14:creationId xmlns:p14="http://schemas.microsoft.com/office/powerpoint/2010/main" val="3776265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163"/>
          <p:cNvSpPr txBox="1">
            <a:spLocks/>
          </p:cNvSpPr>
          <p:nvPr/>
        </p:nvSpPr>
        <p:spPr>
          <a:xfrm>
            <a:off x="1171100" y="1562100"/>
            <a:ext cx="6801800" cy="3733800"/>
          </a:xfrm>
          <a:prstGeom prst="rect">
            <a:avLst/>
          </a:prstGeom>
        </p:spPr>
        <p:txBody>
          <a:bodyPr spcFirstLastPara="1" vert="horz" wrap="square" lIns="121900" tIns="121900" rIns="121900" bIns="121900" rtlCol="0" anchor="t" anchorCtr="0">
            <a:noAutofit/>
          </a:bodyPr>
          <a:lstStyle>
            <a:lvl1pPr algn="l" defTabSz="914400" rtl="0" eaLnBrk="1" latinLnBrk="0" hangingPunct="1">
              <a:spcBef>
                <a:spcPct val="0"/>
              </a:spcBef>
              <a:buNone/>
              <a:defRPr sz="3200" kern="1200">
                <a:solidFill>
                  <a:schemeClr val="accent3"/>
                </a:solidFill>
                <a:latin typeface="+mj-lt"/>
                <a:ea typeface="+mj-ea"/>
                <a:cs typeface="+mj-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Calibri"/>
                <a:ea typeface="Calibri"/>
                <a:cs typeface="Calibri"/>
                <a:sym typeface="Calibri"/>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black"/>
                </a:solidFill>
                <a:effectLst/>
                <a:uLnTx/>
                <a:uFillTx/>
                <a:latin typeface="Calibri"/>
                <a:ea typeface="Calibri"/>
                <a:cs typeface="Calibri"/>
                <a:sym typeface="Calibri"/>
              </a:rPr>
              <a:t>Questions?</a:t>
            </a:r>
          </a:p>
        </p:txBody>
      </p:sp>
      <p:sp>
        <p:nvSpPr>
          <p:cNvPr id="2" name="Slide Number Placeholder 1">
            <a:extLst>
              <a:ext uri="{FF2B5EF4-FFF2-40B4-BE49-F238E27FC236}">
                <a16:creationId xmlns:a16="http://schemas.microsoft.com/office/drawing/2014/main" id="{8DD4E1EE-3935-496C-AC3F-EFC79867C4DA}"/>
              </a:ext>
            </a:extLst>
          </p:cNvPr>
          <p:cNvSpPr>
            <a:spLocks noGrp="1"/>
          </p:cNvSpPr>
          <p:nvPr>
            <p:ph type="sldNum" sz="quarter" idx="12"/>
          </p:nvPr>
        </p:nvSpPr>
        <p:spPr/>
        <p:txBody>
          <a:bodyPr/>
          <a:lstStyle/>
          <a:p>
            <a:fld id="{6315554C-9387-4378-80C2-5F7076CAC952}" type="slidenum">
              <a:rPr lang="en-US" smtClean="0"/>
              <a:t>4</a:t>
            </a:fld>
            <a:endParaRPr lang="en-US" dirty="0"/>
          </a:p>
        </p:txBody>
      </p:sp>
    </p:spTree>
    <p:extLst>
      <p:ext uri="{BB962C8B-B14F-4D97-AF65-F5344CB8AC3E}">
        <p14:creationId xmlns:p14="http://schemas.microsoft.com/office/powerpoint/2010/main" val="4185009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5EEC0C34-DCEA-1F4A-AA0E-17F23C8C9860}"/>
              </a:ext>
            </a:extLst>
          </p:cNvPr>
          <p:cNvSpPr txBox="1">
            <a:spLocks/>
          </p:cNvSpPr>
          <p:nvPr/>
        </p:nvSpPr>
        <p:spPr>
          <a:xfrm>
            <a:off x="838200" y="580597"/>
            <a:ext cx="8405714" cy="665629"/>
          </a:xfrm>
          <a:prstGeom prst="rect">
            <a:avLst/>
          </a:prstGeom>
        </p:spPr>
        <p:txBody>
          <a:bodyPr vert="horz" lIns="88751" tIns="44375" rIns="88751" bIns="44375" rtlCol="0" anchor="ctr">
            <a:noAutofit/>
          </a:bodyPr>
          <a:lstStyle>
            <a:lvl1pPr algn="l" defTabSz="914400" rtl="0" eaLnBrk="1" latinLnBrk="0" hangingPunct="1">
              <a:spcBef>
                <a:spcPct val="0"/>
              </a:spcBef>
              <a:buNone/>
              <a:defRPr sz="3200" kern="1200">
                <a:solidFill>
                  <a:schemeClr val="accent3"/>
                </a:solidFill>
                <a:latin typeface="+mj-lt"/>
                <a:ea typeface="+mj-ea"/>
                <a:cs typeface="+mj-cs"/>
              </a:defRPr>
            </a:lvl1pPr>
          </a:lstStyle>
          <a:p>
            <a:pPr defTabSz="887553"/>
            <a:r>
              <a:rPr lang="en-US" sz="3600" b="1" dirty="0">
                <a:solidFill>
                  <a:schemeClr val="tx1"/>
                </a:solidFill>
                <a:latin typeface="Arial" panose="020B0604020202020204" pitchFamily="34" charset="0"/>
                <a:cs typeface="Arial" panose="020B0604020202020204" pitchFamily="34" charset="0"/>
              </a:rPr>
              <a:t>Assets in Maximo</a:t>
            </a:r>
            <a:endParaRPr lang="en-US" sz="3600" b="1"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21" name="Text Placeholder 1">
            <a:extLst>
              <a:ext uri="{FF2B5EF4-FFF2-40B4-BE49-F238E27FC236}">
                <a16:creationId xmlns:a16="http://schemas.microsoft.com/office/drawing/2014/main" id="{3F286EF0-D186-F044-8AD0-56657EB5A826}"/>
              </a:ext>
            </a:extLst>
          </p:cNvPr>
          <p:cNvSpPr txBox="1">
            <a:spLocks/>
          </p:cNvSpPr>
          <p:nvPr/>
        </p:nvSpPr>
        <p:spPr>
          <a:xfrm>
            <a:off x="838200" y="1396315"/>
            <a:ext cx="7784157" cy="5257800"/>
          </a:xfrm>
          <a:prstGeom prst="rect">
            <a:avLst/>
          </a:prstGeom>
        </p:spPr>
        <p:txBody>
          <a:bodyPr vert="horz" lIns="80682" tIns="40341" rIns="80682" bIns="40341" rtlCol="0">
            <a:noAutofit/>
          </a:bodyPr>
          <a:lstStyle>
            <a:lvl1pPr marL="188595" indent="-188595" algn="l" defTabSz="754380" rtl="0" eaLnBrk="1" latinLnBrk="0" hangingPunct="1">
              <a:lnSpc>
                <a:spcPct val="90000"/>
              </a:lnSpc>
              <a:spcBef>
                <a:spcPts val="825"/>
              </a:spcBef>
              <a:buFont typeface="Arial" panose="020B0604020202020204" pitchFamily="34" charset="0"/>
              <a:buChar char="•"/>
              <a:defRPr sz="2310" kern="1200">
                <a:solidFill>
                  <a:schemeClr val="tx1"/>
                </a:solidFill>
                <a:latin typeface="+mn-lt"/>
                <a:ea typeface="+mn-ea"/>
                <a:cs typeface="+mn-cs"/>
              </a:defRPr>
            </a:lvl1pPr>
            <a:lvl2pPr marL="565785" indent="-188595" algn="l" defTabSz="754380" rtl="0" eaLnBrk="1" latinLnBrk="0" hangingPunct="1">
              <a:lnSpc>
                <a:spcPct val="90000"/>
              </a:lnSpc>
              <a:spcBef>
                <a:spcPts val="413"/>
              </a:spcBef>
              <a:buFont typeface="Arial" panose="020B0604020202020204" pitchFamily="34" charset="0"/>
              <a:buChar char="•"/>
              <a:defRPr sz="1980" kern="1200">
                <a:solidFill>
                  <a:schemeClr val="tx1"/>
                </a:solidFill>
                <a:latin typeface="+mn-lt"/>
                <a:ea typeface="+mn-ea"/>
                <a:cs typeface="+mn-cs"/>
              </a:defRPr>
            </a:lvl2pPr>
            <a:lvl3pPr marL="942975" indent="-188595" algn="l" defTabSz="754380" rtl="0" eaLnBrk="1" latinLnBrk="0" hangingPunct="1">
              <a:lnSpc>
                <a:spcPct val="90000"/>
              </a:lnSpc>
              <a:spcBef>
                <a:spcPts val="413"/>
              </a:spcBef>
              <a:buFont typeface="Arial" panose="020B0604020202020204" pitchFamily="34" charset="0"/>
              <a:buChar char="•"/>
              <a:defRPr sz="1650" kern="1200">
                <a:solidFill>
                  <a:schemeClr val="tx1"/>
                </a:solidFill>
                <a:latin typeface="+mn-lt"/>
                <a:ea typeface="+mn-ea"/>
                <a:cs typeface="+mn-cs"/>
              </a:defRPr>
            </a:lvl3pPr>
            <a:lvl4pPr marL="132016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4pPr>
            <a:lvl5pPr marL="169735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a:lstStyle>
          <a:p>
            <a:pPr marL="0" indent="0">
              <a:spcBef>
                <a:spcPts val="1100"/>
              </a:spcBef>
              <a:buNone/>
              <a:tabLst>
                <a:tab pos="777240" algn="l"/>
              </a:tabLst>
            </a:pPr>
            <a:r>
              <a:rPr lang="en-US" sz="1600" dirty="0">
                <a:latin typeface="Arial" panose="020B0604020202020204" pitchFamily="34" charset="0"/>
                <a:cs typeface="Arial" panose="020B0604020202020204" pitchFamily="34" charset="0"/>
              </a:rPr>
              <a:t>General Requirements 01 78 22, 1.1 </a:t>
            </a:r>
            <a:r>
              <a:rPr lang="en-US" sz="1600" dirty="0">
                <a:effectLst/>
                <a:latin typeface="Arial" panose="020B0604020202020204" pitchFamily="34" charset="0"/>
                <a:cs typeface="Arial" panose="020B0604020202020204" pitchFamily="34" charset="0"/>
              </a:rPr>
              <a:t>FIXED </a:t>
            </a:r>
            <a:r>
              <a:rPr lang="en-US" sz="1600">
                <a:effectLst/>
                <a:latin typeface="Arial" panose="020B0604020202020204" pitchFamily="34" charset="0"/>
                <a:cs typeface="Arial" panose="020B0604020202020204" pitchFamily="34" charset="0"/>
              </a:rPr>
              <a:t>EQUIPMENT INVENTORY*</a:t>
            </a:r>
            <a:endParaRPr lang="en-US" sz="1600" dirty="0">
              <a:effectLst/>
              <a:latin typeface="Arial" panose="020B0604020202020204" pitchFamily="34" charset="0"/>
              <a:cs typeface="Arial" panose="020B0604020202020204" pitchFamily="34" charset="0"/>
            </a:endParaRPr>
          </a:p>
          <a:p>
            <a:pPr marL="342900" marR="0" lvl="0" indent="-342900" algn="just">
              <a:spcBef>
                <a:spcPts val="1100"/>
              </a:spcBef>
              <a:spcAft>
                <a:spcPts val="0"/>
              </a:spcAft>
              <a:buFont typeface="+mj-lt"/>
              <a:buAutoNum type="alphaUcPeriod"/>
              <a:tabLst>
                <a:tab pos="777240" algn="l"/>
              </a:tabLst>
            </a:pPr>
            <a:r>
              <a:rPr lang="en-US" sz="1600" dirty="0">
                <a:effectLst/>
                <a:latin typeface="Arial" panose="020B0604020202020204" pitchFamily="34" charset="0"/>
                <a:ea typeface="Times New Roman" panose="02020603050405020304" pitchFamily="18" charset="0"/>
                <a:cs typeface="Arial" panose="020B0604020202020204" pitchFamily="34" charset="0"/>
              </a:rPr>
              <a:t>The Owner shall provide the Contractor with a list of Equipment Types to be inventoried and an Excel template.</a:t>
            </a:r>
          </a:p>
          <a:p>
            <a:pPr marL="342900" marR="0" lvl="0" indent="-342900" algn="just">
              <a:spcBef>
                <a:spcPts val="1100"/>
              </a:spcBef>
              <a:spcAft>
                <a:spcPts val="0"/>
              </a:spcAft>
              <a:buFont typeface="+mj-lt"/>
              <a:buAutoNum type="alphaUcPeriod"/>
              <a:tabLst>
                <a:tab pos="777240" algn="l"/>
              </a:tabLst>
            </a:pPr>
            <a:r>
              <a:rPr lang="en-US" sz="1600" dirty="0">
                <a:effectLst/>
                <a:latin typeface="Arial" panose="020B0604020202020204" pitchFamily="34" charset="0"/>
                <a:ea typeface="Times New Roman" panose="02020603050405020304" pitchFamily="18" charset="0"/>
                <a:cs typeface="Arial" panose="020B0604020202020204" pitchFamily="34" charset="0"/>
              </a:rPr>
              <a:t>The Contractor shall populate the template (see Example Equipment List to be inventoried in Section 1.2).  Once populated, the Contractor shall electronically return to the list to the Owner’s Representative.  The initial data to be captured on each piece of equipment shall include:</a:t>
            </a:r>
          </a:p>
          <a:p>
            <a:pPr marL="742950" marR="0" lvl="1" indent="-285750" algn="just">
              <a:spcBef>
                <a:spcPts val="1100"/>
              </a:spcBef>
              <a:spcAft>
                <a:spcPts val="0"/>
              </a:spcAft>
              <a:buFont typeface="+mj-lt"/>
              <a:buAutoNum type="arabicPeriod"/>
              <a:tabLst>
                <a:tab pos="1097280" algn="l"/>
              </a:tabLst>
            </a:pPr>
            <a:r>
              <a:rPr lang="en-US" sz="1600" dirty="0">
                <a:effectLst/>
                <a:latin typeface="Arial" panose="020B0604020202020204" pitchFamily="34" charset="0"/>
                <a:ea typeface="Times New Roman" panose="02020603050405020304" pitchFamily="18" charset="0"/>
                <a:cs typeface="Arial" panose="020B0604020202020204" pitchFamily="34" charset="0"/>
              </a:rPr>
              <a:t>Name of Product</a:t>
            </a:r>
          </a:p>
          <a:p>
            <a:pPr marL="742950" marR="0" lvl="1" indent="-285750" algn="just">
              <a:spcBef>
                <a:spcPts val="1100"/>
              </a:spcBef>
              <a:spcAft>
                <a:spcPts val="0"/>
              </a:spcAft>
              <a:buFont typeface="+mj-lt"/>
              <a:buAutoNum type="arabicPeriod"/>
              <a:tabLst>
                <a:tab pos="1097280" algn="l"/>
              </a:tabLst>
            </a:pPr>
            <a:r>
              <a:rPr lang="en-US" sz="1600" dirty="0">
                <a:effectLst/>
                <a:latin typeface="Arial" panose="020B0604020202020204" pitchFamily="34" charset="0"/>
                <a:ea typeface="Times New Roman" panose="02020603050405020304" pitchFamily="18" charset="0"/>
                <a:cs typeface="Arial" panose="020B0604020202020204" pitchFamily="34" charset="0"/>
              </a:rPr>
              <a:t>Equipment Classification</a:t>
            </a:r>
          </a:p>
          <a:p>
            <a:pPr marL="742950" marR="0" lvl="1" indent="-285750" algn="just">
              <a:spcBef>
                <a:spcPts val="1100"/>
              </a:spcBef>
              <a:spcAft>
                <a:spcPts val="0"/>
              </a:spcAft>
              <a:buFont typeface="+mj-lt"/>
              <a:buAutoNum type="arabicPeriod"/>
              <a:tabLst>
                <a:tab pos="1097280" algn="l"/>
              </a:tabLst>
            </a:pPr>
            <a:r>
              <a:rPr lang="en-US" sz="1600" dirty="0">
                <a:effectLst/>
                <a:latin typeface="Arial" panose="020B0604020202020204" pitchFamily="34" charset="0"/>
                <a:ea typeface="Times New Roman" panose="02020603050405020304" pitchFamily="18" charset="0"/>
                <a:cs typeface="Arial" panose="020B0604020202020204" pitchFamily="34" charset="0"/>
              </a:rPr>
              <a:t>Manufacturer</a:t>
            </a:r>
          </a:p>
          <a:p>
            <a:pPr marL="742950" marR="0" lvl="1" indent="-285750" algn="just">
              <a:spcBef>
                <a:spcPts val="1100"/>
              </a:spcBef>
              <a:spcAft>
                <a:spcPts val="0"/>
              </a:spcAft>
              <a:buFont typeface="+mj-lt"/>
              <a:buAutoNum type="arabicPeriod"/>
              <a:tabLst>
                <a:tab pos="1097280" algn="l"/>
              </a:tabLst>
            </a:pPr>
            <a:r>
              <a:rPr lang="en-US" sz="1600" dirty="0">
                <a:effectLst/>
                <a:latin typeface="Arial" panose="020B0604020202020204" pitchFamily="34" charset="0"/>
                <a:ea typeface="Times New Roman" panose="02020603050405020304" pitchFamily="18" charset="0"/>
                <a:cs typeface="Arial" panose="020B0604020202020204" pitchFamily="34" charset="0"/>
              </a:rPr>
              <a:t>Model Number</a:t>
            </a:r>
          </a:p>
          <a:p>
            <a:pPr marL="742950" marR="0" lvl="1" indent="-285750" algn="just">
              <a:spcBef>
                <a:spcPts val="1100"/>
              </a:spcBef>
              <a:spcAft>
                <a:spcPts val="0"/>
              </a:spcAft>
              <a:buFont typeface="+mj-lt"/>
              <a:buAutoNum type="arabicPeriod"/>
              <a:tabLst>
                <a:tab pos="1097280" algn="l"/>
              </a:tabLst>
            </a:pPr>
            <a:r>
              <a:rPr lang="en-US" sz="1600" dirty="0">
                <a:effectLst/>
                <a:latin typeface="Arial" panose="020B0604020202020204" pitchFamily="34" charset="0"/>
                <a:ea typeface="Times New Roman" panose="02020603050405020304" pitchFamily="18" charset="0"/>
                <a:cs typeface="Arial" panose="020B0604020202020204" pitchFamily="34" charset="0"/>
              </a:rPr>
              <a:t>Serial Number</a:t>
            </a:r>
          </a:p>
          <a:p>
            <a:pPr marL="742950" marR="0" lvl="1" indent="-285750" algn="just">
              <a:spcBef>
                <a:spcPts val="1100"/>
              </a:spcBef>
              <a:spcAft>
                <a:spcPts val="0"/>
              </a:spcAft>
              <a:buFont typeface="+mj-lt"/>
              <a:buAutoNum type="arabicPeriod"/>
              <a:tabLst>
                <a:tab pos="1097280" algn="l"/>
              </a:tabLst>
            </a:pPr>
            <a:r>
              <a:rPr lang="en-US" sz="1600" dirty="0">
                <a:effectLst/>
                <a:latin typeface="Arial" panose="020B0604020202020204" pitchFamily="34" charset="0"/>
                <a:ea typeface="Times New Roman" panose="02020603050405020304" pitchFamily="18" charset="0"/>
                <a:cs typeface="Arial" panose="020B0604020202020204" pitchFamily="34" charset="0"/>
              </a:rPr>
              <a:t>Cost</a:t>
            </a:r>
          </a:p>
          <a:p>
            <a:pPr marL="742950" marR="0" lvl="1" indent="-285750" algn="just">
              <a:spcBef>
                <a:spcPts val="1100"/>
              </a:spcBef>
              <a:spcAft>
                <a:spcPts val="0"/>
              </a:spcAft>
              <a:buFont typeface="+mj-lt"/>
              <a:buAutoNum type="arabicPeriod"/>
              <a:tabLst>
                <a:tab pos="1097280" algn="l"/>
              </a:tabLst>
            </a:pPr>
            <a:r>
              <a:rPr lang="en-US" sz="1600" dirty="0">
                <a:effectLst/>
                <a:latin typeface="Arial" panose="020B0604020202020204" pitchFamily="34" charset="0"/>
                <a:ea typeface="Times New Roman" panose="02020603050405020304" pitchFamily="18" charset="0"/>
                <a:cs typeface="Arial" panose="020B0604020202020204" pitchFamily="34" charset="0"/>
              </a:rPr>
              <a:t>Location (including Building and Room Number)</a:t>
            </a:r>
          </a:p>
          <a:p>
            <a:pPr marL="742950" marR="0" lvl="1" indent="-285750" algn="just">
              <a:spcBef>
                <a:spcPts val="1100"/>
              </a:spcBef>
              <a:spcAft>
                <a:spcPts val="0"/>
              </a:spcAft>
              <a:buFont typeface="+mj-lt"/>
              <a:buAutoNum type="arabicPeriod"/>
              <a:tabLst>
                <a:tab pos="1097280" algn="l"/>
              </a:tabLst>
            </a:pPr>
            <a:r>
              <a:rPr lang="en-US" sz="1600" dirty="0">
                <a:effectLst/>
                <a:latin typeface="Arial" panose="020B0604020202020204" pitchFamily="34" charset="0"/>
                <a:ea typeface="Times New Roman" panose="02020603050405020304" pitchFamily="18" charset="0"/>
                <a:cs typeface="Arial" panose="020B0604020202020204" pitchFamily="34" charset="0"/>
              </a:rPr>
              <a:t>Acquisition Date (Date of Installation)</a:t>
            </a:r>
          </a:p>
          <a:p>
            <a:pPr marL="742950" marR="0" lvl="1" indent="-285750" algn="just">
              <a:spcBef>
                <a:spcPts val="1100"/>
              </a:spcBef>
              <a:spcAft>
                <a:spcPts val="0"/>
              </a:spcAft>
              <a:buFont typeface="+mj-lt"/>
              <a:buAutoNum type="arabicPeriod"/>
              <a:tabLst>
                <a:tab pos="1097280" algn="l"/>
              </a:tabLst>
            </a:pP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r>
              <a:rPr lang="en-US" sz="1600" dirty="0">
                <a:latin typeface="Arial" panose="020B0604020202020204" pitchFamily="34" charset="0"/>
                <a:cs typeface="Arial" panose="020B0604020202020204" pitchFamily="34" charset="0"/>
              </a:rPr>
              <a:t>	*Gibbs is revising 1.78.22 per the Strategic Asset Management Plan</a:t>
            </a:r>
          </a:p>
        </p:txBody>
      </p:sp>
      <p:sp>
        <p:nvSpPr>
          <p:cNvPr id="8" name="Slide Number Placeholder 1">
            <a:extLst>
              <a:ext uri="{FF2B5EF4-FFF2-40B4-BE49-F238E27FC236}">
                <a16:creationId xmlns:a16="http://schemas.microsoft.com/office/drawing/2014/main" id="{AC5D38E0-9305-D649-AF14-9AB2CE31806E}"/>
              </a:ext>
            </a:extLst>
          </p:cNvPr>
          <p:cNvSpPr txBox="1">
            <a:spLocks/>
          </p:cNvSpPr>
          <p:nvPr/>
        </p:nvSpPr>
        <p:spPr>
          <a:xfrm>
            <a:off x="8417859" y="6331946"/>
            <a:ext cx="280698" cy="322169"/>
          </a:xfrm>
          <a:prstGeom prst="rect">
            <a:avLst/>
          </a:prstGeom>
        </p:spPr>
        <p:txBody>
          <a:bodyPr vert="horz" lIns="80682" tIns="40341" rIns="80682" bIns="40341"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mn-ea"/>
                <a:cs typeface="+mn-cs"/>
              </a:defRPr>
            </a:lvl1pPr>
            <a:lvl2pPr marL="455613" indent="1588" algn="l" rtl="0" fontAlgn="base">
              <a:spcBef>
                <a:spcPct val="0"/>
              </a:spcBef>
              <a:spcAft>
                <a:spcPct val="0"/>
              </a:spcAft>
              <a:defRPr sz="2800" kern="1200">
                <a:solidFill>
                  <a:schemeClr val="tx1"/>
                </a:solidFill>
                <a:latin typeface="Arial" charset="0"/>
                <a:ea typeface="+mn-ea"/>
                <a:cs typeface="+mn-cs"/>
              </a:defRPr>
            </a:lvl2pPr>
            <a:lvl3pPr marL="912813" indent="1588" algn="l" rtl="0" fontAlgn="base">
              <a:spcBef>
                <a:spcPct val="0"/>
              </a:spcBef>
              <a:spcAft>
                <a:spcPct val="0"/>
              </a:spcAft>
              <a:defRPr sz="2800" kern="1200">
                <a:solidFill>
                  <a:schemeClr val="tx1"/>
                </a:solidFill>
                <a:latin typeface="Arial" charset="0"/>
                <a:ea typeface="+mn-ea"/>
                <a:cs typeface="+mn-cs"/>
              </a:defRPr>
            </a:lvl3pPr>
            <a:lvl4pPr marL="1370013" indent="1588" algn="l" rtl="0" fontAlgn="base">
              <a:spcBef>
                <a:spcPct val="0"/>
              </a:spcBef>
              <a:spcAft>
                <a:spcPct val="0"/>
              </a:spcAft>
              <a:defRPr sz="2800" kern="1200">
                <a:solidFill>
                  <a:schemeClr val="tx1"/>
                </a:solidFill>
                <a:latin typeface="Arial" charset="0"/>
                <a:ea typeface="+mn-ea"/>
                <a:cs typeface="+mn-cs"/>
              </a:defRPr>
            </a:lvl4pPr>
            <a:lvl5pPr marL="1827213" indent="1588" algn="l" rtl="0" fontAlgn="base">
              <a:spcBef>
                <a:spcPct val="0"/>
              </a:spcBef>
              <a:spcAft>
                <a:spcPct val="0"/>
              </a:spcAft>
              <a:defRPr sz="2800" kern="1200">
                <a:solidFill>
                  <a:schemeClr val="tx1"/>
                </a:solidFill>
                <a:latin typeface="Arial" charset="0"/>
                <a:ea typeface="+mn-ea"/>
                <a:cs typeface="+mn-cs"/>
              </a:defRPr>
            </a:lvl5pPr>
            <a:lvl6pPr marL="2286000" algn="l" defTabSz="914400" rtl="0" eaLnBrk="1" latinLnBrk="0" hangingPunct="1">
              <a:defRPr sz="2800" kern="1200">
                <a:solidFill>
                  <a:schemeClr val="tx1"/>
                </a:solidFill>
                <a:latin typeface="Arial" charset="0"/>
                <a:ea typeface="+mn-ea"/>
                <a:cs typeface="+mn-cs"/>
              </a:defRPr>
            </a:lvl6pPr>
            <a:lvl7pPr marL="2743200" algn="l" defTabSz="914400" rtl="0" eaLnBrk="1" latinLnBrk="0" hangingPunct="1">
              <a:defRPr sz="2800" kern="1200">
                <a:solidFill>
                  <a:schemeClr val="tx1"/>
                </a:solidFill>
                <a:latin typeface="Arial" charset="0"/>
                <a:ea typeface="+mn-ea"/>
                <a:cs typeface="+mn-cs"/>
              </a:defRPr>
            </a:lvl7pPr>
            <a:lvl8pPr marL="3200400" algn="l" defTabSz="914400" rtl="0" eaLnBrk="1" latinLnBrk="0" hangingPunct="1">
              <a:defRPr sz="2800" kern="1200">
                <a:solidFill>
                  <a:schemeClr val="tx1"/>
                </a:solidFill>
                <a:latin typeface="Arial" charset="0"/>
                <a:ea typeface="+mn-ea"/>
                <a:cs typeface="+mn-cs"/>
              </a:defRPr>
            </a:lvl8pPr>
            <a:lvl9pPr marL="3657600" algn="l" defTabSz="914400" rtl="0" eaLnBrk="1" latinLnBrk="0" hangingPunct="1">
              <a:defRPr sz="2800" kern="1200">
                <a:solidFill>
                  <a:schemeClr val="tx1"/>
                </a:solidFill>
                <a:latin typeface="Arial" charset="0"/>
                <a:ea typeface="+mn-ea"/>
                <a:cs typeface="+mn-cs"/>
              </a:defRPr>
            </a:lvl9pPr>
          </a:lstStyle>
          <a:p>
            <a:pPr defTabSz="806867">
              <a:defRPr/>
            </a:pPr>
            <a:endParaRPr lang="en-US" sz="1059" dirty="0">
              <a:solidFill>
                <a:prstClr val="black">
                  <a:tint val="75000"/>
                </a:prstClr>
              </a:solidFill>
            </a:endParaRPr>
          </a:p>
        </p:txBody>
      </p:sp>
    </p:spTree>
    <p:extLst>
      <p:ext uri="{BB962C8B-B14F-4D97-AF65-F5344CB8AC3E}">
        <p14:creationId xmlns:p14="http://schemas.microsoft.com/office/powerpoint/2010/main" val="550152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F7A8766-1D21-480B-8A12-EAC111E5701A}"/>
              </a:ext>
            </a:extLst>
          </p:cNvPr>
          <p:cNvSpPr>
            <a:spLocks noGrp="1"/>
          </p:cNvSpPr>
          <p:nvPr>
            <p:ph type="title"/>
          </p:nvPr>
        </p:nvSpPr>
        <p:spPr>
          <a:xfrm>
            <a:off x="2971800" y="2758440"/>
            <a:ext cx="3200400" cy="685800"/>
          </a:xfrm>
        </p:spPr>
        <p:txBody>
          <a:bodyPr>
            <a:noAutofit/>
          </a:bodyPr>
          <a:lstStyle/>
          <a:p>
            <a:r>
              <a:rPr lang="en-US" sz="4400" b="1" dirty="0">
                <a:solidFill>
                  <a:schemeClr val="tx1">
                    <a:lumMod val="85000"/>
                    <a:lumOff val="15000"/>
                  </a:schemeClr>
                </a:solidFill>
              </a:rPr>
              <a:t>Questions?</a:t>
            </a:r>
          </a:p>
        </p:txBody>
      </p:sp>
      <p:sp>
        <p:nvSpPr>
          <p:cNvPr id="3" name="Slide Number Placeholder 2">
            <a:extLst>
              <a:ext uri="{FF2B5EF4-FFF2-40B4-BE49-F238E27FC236}">
                <a16:creationId xmlns:a16="http://schemas.microsoft.com/office/drawing/2014/main" id="{0392EEB1-8550-4CCE-8B5D-40AC81DAE8AF}"/>
              </a:ext>
            </a:extLst>
          </p:cNvPr>
          <p:cNvSpPr>
            <a:spLocks noGrp="1"/>
          </p:cNvSpPr>
          <p:nvPr>
            <p:ph type="sldNum" sz="quarter" idx="12"/>
          </p:nvPr>
        </p:nvSpPr>
        <p:spPr>
          <a:xfrm>
            <a:off x="6583680" y="6377940"/>
            <a:ext cx="2103120" cy="184666"/>
          </a:xfrm>
        </p:spPr>
        <p:txBody>
          <a:bodyPr/>
          <a:lstStyle/>
          <a:p>
            <a:fld id="{6315554C-9387-4378-80C2-5F7076CAC952}" type="slidenum">
              <a:rPr lang="en-US" sz="1200" smtClean="0">
                <a:solidFill>
                  <a:prstClr val="black">
                    <a:tint val="75000"/>
                  </a:prstClr>
                </a:solidFill>
              </a:rPr>
              <a:pPr/>
              <a:t>41</a:t>
            </a:fld>
            <a:endParaRPr lang="en-US" dirty="0">
              <a:solidFill>
                <a:prstClr val="black">
                  <a:tint val="75000"/>
                </a:prstClr>
              </a:solidFill>
            </a:endParaRPr>
          </a:p>
        </p:txBody>
      </p:sp>
    </p:spTree>
    <p:extLst>
      <p:ext uri="{BB962C8B-B14F-4D97-AF65-F5344CB8AC3E}">
        <p14:creationId xmlns:p14="http://schemas.microsoft.com/office/powerpoint/2010/main" val="1776919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F7A8766-1D21-480B-8A12-EAC111E5701A}"/>
              </a:ext>
            </a:extLst>
          </p:cNvPr>
          <p:cNvSpPr>
            <a:spLocks noGrp="1"/>
          </p:cNvSpPr>
          <p:nvPr>
            <p:ph type="title"/>
          </p:nvPr>
        </p:nvSpPr>
        <p:spPr>
          <a:xfrm>
            <a:off x="2057400" y="2286000"/>
            <a:ext cx="5029200" cy="1673352"/>
          </a:xfrm>
        </p:spPr>
        <p:txBody>
          <a:bodyPr>
            <a:noAutofit/>
          </a:bodyPr>
          <a:lstStyle/>
          <a:p>
            <a:pPr algn="ctr"/>
            <a:r>
              <a:rPr lang="en-US" sz="4400" b="1" dirty="0">
                <a:solidFill>
                  <a:schemeClr val="tx1">
                    <a:lumMod val="85000"/>
                    <a:lumOff val="15000"/>
                  </a:schemeClr>
                </a:solidFill>
              </a:rPr>
              <a:t>FE Minute:</a:t>
            </a:r>
            <a:br>
              <a:rPr lang="en-US" sz="4400" b="1" dirty="0">
                <a:solidFill>
                  <a:schemeClr val="tx1">
                    <a:lumMod val="85000"/>
                    <a:lumOff val="15000"/>
                  </a:schemeClr>
                </a:solidFill>
              </a:rPr>
            </a:br>
            <a:r>
              <a:rPr lang="en-US" sz="4400" b="1" dirty="0">
                <a:solidFill>
                  <a:schemeClr val="tx1">
                    <a:lumMod val="85000"/>
                    <a:lumOff val="15000"/>
                  </a:schemeClr>
                </a:solidFill>
              </a:rPr>
              <a:t>Code Roles and Process</a:t>
            </a:r>
          </a:p>
        </p:txBody>
      </p:sp>
      <p:sp>
        <p:nvSpPr>
          <p:cNvPr id="3" name="Slide Number Placeholder 2">
            <a:extLst>
              <a:ext uri="{FF2B5EF4-FFF2-40B4-BE49-F238E27FC236}">
                <a16:creationId xmlns:a16="http://schemas.microsoft.com/office/drawing/2014/main" id="{0392EEB1-8550-4CCE-8B5D-40AC81DAE8AF}"/>
              </a:ext>
            </a:extLst>
          </p:cNvPr>
          <p:cNvSpPr>
            <a:spLocks noGrp="1"/>
          </p:cNvSpPr>
          <p:nvPr>
            <p:ph type="sldNum" sz="quarter" idx="12"/>
          </p:nvPr>
        </p:nvSpPr>
        <p:spPr>
          <a:xfrm>
            <a:off x="6583680" y="6377940"/>
            <a:ext cx="2103120" cy="184666"/>
          </a:xfrm>
        </p:spPr>
        <p:txBody>
          <a:bodyPr/>
          <a:lstStyle/>
          <a:p>
            <a:fld id="{6315554C-9387-4378-80C2-5F7076CAC952}" type="slidenum">
              <a:rPr lang="en-US" sz="1200" smtClean="0">
                <a:solidFill>
                  <a:prstClr val="black">
                    <a:tint val="75000"/>
                  </a:prstClr>
                </a:solidFill>
              </a:rPr>
              <a:pPr/>
              <a:t>5</a:t>
            </a:fld>
            <a:endParaRPr lang="en-US" sz="1200" dirty="0">
              <a:solidFill>
                <a:prstClr val="black">
                  <a:tint val="75000"/>
                </a:prstClr>
              </a:solidFill>
            </a:endParaRPr>
          </a:p>
        </p:txBody>
      </p:sp>
    </p:spTree>
    <p:extLst>
      <p:ext uri="{BB962C8B-B14F-4D97-AF65-F5344CB8AC3E}">
        <p14:creationId xmlns:p14="http://schemas.microsoft.com/office/powerpoint/2010/main" val="35797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B31B1B"/>
        </a:solidFill>
        <a:effectLst/>
      </p:bgPr>
    </p:bg>
    <p:spTree>
      <p:nvGrpSpPr>
        <p:cNvPr id="1" name=""/>
        <p:cNvGrpSpPr/>
        <p:nvPr/>
      </p:nvGrpSpPr>
      <p:grpSpPr>
        <a:xfrm>
          <a:off x="0" y="0"/>
          <a:ext cx="0" cy="0"/>
          <a:chOff x="0" y="0"/>
          <a:chExt cx="0" cy="0"/>
        </a:xfrm>
      </p:grpSpPr>
      <p:sp>
        <p:nvSpPr>
          <p:cNvPr id="3" name="Subtitle 2"/>
          <p:cNvSpPr>
            <a:spLocks noGrp="1"/>
          </p:cNvSpPr>
          <p:nvPr>
            <p:ph type="body" sz="quarter" idx="13"/>
          </p:nvPr>
        </p:nvSpPr>
        <p:spPr>
          <a:xfrm>
            <a:off x="304800" y="1905000"/>
            <a:ext cx="6400800" cy="2057400"/>
          </a:xfrm>
        </p:spPr>
        <p:txBody>
          <a:bodyPr>
            <a:normAutofit fontScale="70000" lnSpcReduction="20000"/>
          </a:bodyPr>
          <a:lstStyle/>
          <a:p>
            <a:r>
              <a:rPr lang="en-US" sz="3800" dirty="0">
                <a:solidFill>
                  <a:srgbClr val="FFFFFF"/>
                </a:solidFill>
                <a:latin typeface="Helvetica" panose="020B0604020202020204" pitchFamily="34" charset="0"/>
                <a:cs typeface="Helvetica" panose="020B0604020202020204" pitchFamily="34" charset="0"/>
              </a:rPr>
              <a:t>The Authority Having Jurisdiction</a:t>
            </a:r>
          </a:p>
          <a:p>
            <a:r>
              <a:rPr lang="en-US" sz="3800" u="sng" dirty="0">
                <a:solidFill>
                  <a:srgbClr val="FFFFFF"/>
                </a:solidFill>
                <a:latin typeface="Helvetica" panose="020B0604020202020204" pitchFamily="34" charset="0"/>
                <a:cs typeface="Helvetica" panose="020B0604020202020204" pitchFamily="34" charset="0"/>
              </a:rPr>
              <a:t>Who is it and why are they bothering me?</a:t>
            </a:r>
          </a:p>
          <a:p>
            <a:endParaRPr lang="en-US" sz="2800" dirty="0">
              <a:solidFill>
                <a:srgbClr val="FFFFFF"/>
              </a:solidFill>
              <a:latin typeface="Times New Roman" panose="02020603050405020304" pitchFamily="18" charset="0"/>
              <a:cs typeface="Times New Roman" panose="02020603050405020304" pitchFamily="18" charset="0"/>
            </a:endParaRPr>
          </a:p>
          <a:p>
            <a:r>
              <a:rPr lang="en-US" sz="2200" dirty="0">
                <a:solidFill>
                  <a:srgbClr val="FFFFFF"/>
                </a:solidFill>
                <a:latin typeface="Georgia" panose="02040502050405020303" pitchFamily="18" charset="0"/>
                <a:cs typeface="Times New Roman" panose="02020603050405020304" pitchFamily="18" charset="0"/>
              </a:rPr>
              <a:t>Facilities Engineering</a:t>
            </a:r>
          </a:p>
          <a:p>
            <a:r>
              <a:rPr lang="en-US" sz="2200" dirty="0">
                <a:solidFill>
                  <a:srgbClr val="FFFFFF"/>
                </a:solidFill>
                <a:latin typeface="Georgia" panose="02040502050405020303" pitchFamily="18" charset="0"/>
                <a:cs typeface="Times New Roman" panose="02020603050405020304" pitchFamily="18" charset="0"/>
              </a:rPr>
              <a:t>Ithaca, NY</a:t>
            </a:r>
          </a:p>
        </p:txBody>
      </p:sp>
      <p:sp>
        <p:nvSpPr>
          <p:cNvPr id="4" name="Rectangle 3"/>
          <p:cNvSpPr/>
          <p:nvPr/>
        </p:nvSpPr>
        <p:spPr>
          <a:xfrm>
            <a:off x="4133418" y="3244334"/>
            <a:ext cx="877163"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panose="02020603050405020304" pitchFamily="18" charset="0"/>
                <a:ea typeface="Times New Roman" panose="02020603050405020304" pitchFamily="18" charset="0"/>
                <a:cs typeface="Times New Roman" panose="02020603050405020304" pitchFamily="18" charset="0"/>
              </a:rPr>
              <a:t>272133</a:t>
            </a:r>
            <a:endParaRPr kumimoji="0" lang="en-US" sz="1800" b="0" i="0" u="none" strike="noStrike" kern="1200" cap="none" spc="0" normalizeH="0" baseline="0" noProof="0" dirty="0">
              <a:ln>
                <a:noFill/>
              </a:ln>
              <a:solidFill>
                <a:prstClr val="black"/>
              </a:solidFill>
              <a:effectLst/>
              <a:uLnTx/>
              <a:uFillTx/>
              <a:latin typeface="Times"/>
              <a:ea typeface="+mn-ea"/>
              <a:cs typeface="+mn-cs"/>
            </a:endParaRPr>
          </a:p>
        </p:txBody>
      </p:sp>
    </p:spTree>
    <p:extLst>
      <p:ext uri="{BB962C8B-B14F-4D97-AF65-F5344CB8AC3E}">
        <p14:creationId xmlns:p14="http://schemas.microsoft.com/office/powerpoint/2010/main" val="3775253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B88652E-E3FD-483A-87D6-9CE2F1854767}"/>
              </a:ext>
            </a:extLst>
          </p:cNvPr>
          <p:cNvSpPr>
            <a:spLocks noGrp="1"/>
          </p:cNvSpPr>
          <p:nvPr>
            <p:ph type="body" sz="quarter" idx="13"/>
          </p:nvPr>
        </p:nvSpPr>
        <p:spPr>
          <a:xfrm>
            <a:off x="843649" y="1828800"/>
            <a:ext cx="8410117" cy="4572000"/>
          </a:xfrm>
        </p:spPr>
        <p:txBody>
          <a:bodyPr>
            <a:normAutofit fontScale="92500" lnSpcReduction="10000"/>
          </a:bodyPr>
          <a:lstStyle/>
          <a:p>
            <a:r>
              <a:rPr lang="en-US" dirty="0"/>
              <a:t>Simply put – it is the person or people that have the authority to tell you what to do regarding your project as defined by law.</a:t>
            </a:r>
          </a:p>
          <a:p>
            <a:r>
              <a:rPr lang="en-US" dirty="0"/>
              <a:t>Building Code definition:</a:t>
            </a:r>
          </a:p>
          <a:p>
            <a:pPr lvl="1"/>
            <a:r>
              <a:rPr lang="en-US" dirty="0"/>
              <a:t>The governmental unit or agency responsible for administration of the Uniform Code.</a:t>
            </a:r>
          </a:p>
          <a:p>
            <a:r>
              <a:rPr lang="en-US" dirty="0"/>
              <a:t>The Building Code definition is only concerned with Uniform Code.  </a:t>
            </a:r>
          </a:p>
          <a:p>
            <a:pPr lvl="1"/>
            <a:r>
              <a:rPr lang="en-US" dirty="0"/>
              <a:t>It is more complicated than that.  There is more to the world than just Uniform Code.</a:t>
            </a:r>
          </a:p>
          <a:p>
            <a:endParaRPr lang="en-US" dirty="0">
              <a:solidFill>
                <a:schemeClr val="tx1"/>
              </a:solidFill>
            </a:endParaRPr>
          </a:p>
          <a:p>
            <a:pPr marL="0" indent="0">
              <a:buNone/>
            </a:pPr>
            <a:endParaRPr lang="en-US" sz="2000" dirty="0"/>
          </a:p>
        </p:txBody>
      </p:sp>
      <p:sp>
        <p:nvSpPr>
          <p:cNvPr id="3" name="Title 2">
            <a:extLst>
              <a:ext uri="{FF2B5EF4-FFF2-40B4-BE49-F238E27FC236}">
                <a16:creationId xmlns:a16="http://schemas.microsoft.com/office/drawing/2014/main" id="{6E426396-84DE-4D98-B2D3-32D07684ED6E}"/>
              </a:ext>
            </a:extLst>
          </p:cNvPr>
          <p:cNvSpPr>
            <a:spLocks noGrp="1"/>
          </p:cNvSpPr>
          <p:nvPr>
            <p:ph type="title"/>
          </p:nvPr>
        </p:nvSpPr>
        <p:spPr>
          <a:xfrm>
            <a:off x="819608" y="609600"/>
            <a:ext cx="8458200" cy="990600"/>
          </a:xfrm>
        </p:spPr>
        <p:txBody>
          <a:bodyPr>
            <a:noAutofit/>
          </a:bodyPr>
          <a:lstStyle/>
          <a:p>
            <a:r>
              <a:rPr lang="en-US" b="1" dirty="0">
                <a:solidFill>
                  <a:srgbClr val="0070C0"/>
                </a:solidFill>
              </a:rPr>
              <a:t>What is “the Authority Having Jurisdiction” (AHJ)?</a:t>
            </a:r>
          </a:p>
        </p:txBody>
      </p:sp>
    </p:spTree>
    <p:extLst>
      <p:ext uri="{BB962C8B-B14F-4D97-AF65-F5344CB8AC3E}">
        <p14:creationId xmlns:p14="http://schemas.microsoft.com/office/powerpoint/2010/main" val="2895160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B88652E-E3FD-483A-87D6-9CE2F1854767}"/>
              </a:ext>
            </a:extLst>
          </p:cNvPr>
          <p:cNvSpPr>
            <a:spLocks noGrp="1"/>
          </p:cNvSpPr>
          <p:nvPr>
            <p:ph type="body" sz="quarter" idx="13"/>
          </p:nvPr>
        </p:nvSpPr>
        <p:spPr>
          <a:xfrm>
            <a:off x="866394" y="1524000"/>
            <a:ext cx="7931727" cy="4800600"/>
          </a:xfrm>
        </p:spPr>
        <p:txBody>
          <a:bodyPr>
            <a:normAutofit fontScale="92500" lnSpcReduction="20000"/>
          </a:bodyPr>
          <a:lstStyle/>
          <a:p>
            <a:r>
              <a:rPr lang="en-US" dirty="0"/>
              <a:t>NYCRR Part 1203 is the NYS law with the requirements for a municipality’s code enforcement program.</a:t>
            </a:r>
          </a:p>
          <a:p>
            <a:r>
              <a:rPr lang="en-US" dirty="0"/>
              <a:t>Per Part 1203, a municipality must pass local laws that define who is the AHJ and provide for the required components of a code enforcement program.</a:t>
            </a:r>
          </a:p>
          <a:p>
            <a:r>
              <a:rPr lang="en-US" dirty="0"/>
              <a:t>This is different for each municipality.</a:t>
            </a:r>
          </a:p>
          <a:p>
            <a:r>
              <a:rPr lang="en-US" dirty="0"/>
              <a:t>NYCRR Part 1204 is the NYS law with the requirements for a State run code enforcement program.</a:t>
            </a:r>
          </a:p>
          <a:p>
            <a:endParaRPr lang="en-US" dirty="0"/>
          </a:p>
          <a:p>
            <a:endParaRPr lang="en-US" dirty="0"/>
          </a:p>
          <a:p>
            <a:endParaRPr lang="en-US" sz="2000" dirty="0"/>
          </a:p>
          <a:p>
            <a:endParaRPr lang="en-US" sz="2000" dirty="0"/>
          </a:p>
        </p:txBody>
      </p:sp>
      <p:sp>
        <p:nvSpPr>
          <p:cNvPr id="3" name="Title 2">
            <a:extLst>
              <a:ext uri="{FF2B5EF4-FFF2-40B4-BE49-F238E27FC236}">
                <a16:creationId xmlns:a16="http://schemas.microsoft.com/office/drawing/2014/main" id="{6E426396-84DE-4D98-B2D3-32D07684ED6E}"/>
              </a:ext>
            </a:extLst>
          </p:cNvPr>
          <p:cNvSpPr>
            <a:spLocks noGrp="1"/>
          </p:cNvSpPr>
          <p:nvPr>
            <p:ph type="title"/>
          </p:nvPr>
        </p:nvSpPr>
        <p:spPr>
          <a:xfrm>
            <a:off x="866394" y="533400"/>
            <a:ext cx="8277606" cy="685800"/>
          </a:xfrm>
        </p:spPr>
        <p:txBody>
          <a:bodyPr>
            <a:normAutofit/>
          </a:bodyPr>
          <a:lstStyle/>
          <a:p>
            <a:r>
              <a:rPr lang="en-US" b="1" dirty="0">
                <a:solidFill>
                  <a:srgbClr val="0070C0"/>
                </a:solidFill>
              </a:rPr>
              <a:t>Where does the authority come from?</a:t>
            </a:r>
          </a:p>
        </p:txBody>
      </p:sp>
    </p:spTree>
    <p:extLst>
      <p:ext uri="{BB962C8B-B14F-4D97-AF65-F5344CB8AC3E}">
        <p14:creationId xmlns:p14="http://schemas.microsoft.com/office/powerpoint/2010/main" val="1974513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B88652E-E3FD-483A-87D6-9CE2F1854767}"/>
              </a:ext>
            </a:extLst>
          </p:cNvPr>
          <p:cNvSpPr>
            <a:spLocks noGrp="1"/>
          </p:cNvSpPr>
          <p:nvPr>
            <p:ph type="body" sz="quarter" idx="13"/>
          </p:nvPr>
        </p:nvSpPr>
        <p:spPr>
          <a:xfrm>
            <a:off x="881349" y="1524000"/>
            <a:ext cx="8229600" cy="4572000"/>
          </a:xfrm>
        </p:spPr>
        <p:txBody>
          <a:bodyPr>
            <a:normAutofit fontScale="85000" lnSpcReduction="20000"/>
          </a:bodyPr>
          <a:lstStyle/>
          <a:p>
            <a:r>
              <a:rPr lang="en-US" dirty="0"/>
              <a:t>Building Division is the AHJ for all the NYS Uniform Codes including NYS Fire Code.</a:t>
            </a:r>
          </a:p>
          <a:p>
            <a:pPr lvl="1"/>
            <a:r>
              <a:rPr lang="en-US" dirty="0"/>
              <a:t>Mike Aiken is the City Code Official assigned to Cornell.</a:t>
            </a:r>
          </a:p>
          <a:p>
            <a:pPr lvl="1"/>
            <a:r>
              <a:rPr lang="en-US" dirty="0">
                <a:solidFill>
                  <a:schemeClr val="tx1"/>
                </a:solidFill>
              </a:rPr>
              <a:t>Building Division is the AHJ for existing residential buildings.</a:t>
            </a:r>
          </a:p>
          <a:p>
            <a:pPr lvl="1"/>
            <a:r>
              <a:rPr lang="en-US" dirty="0">
                <a:solidFill>
                  <a:schemeClr val="tx1"/>
                </a:solidFill>
              </a:rPr>
              <a:t>Building Division issues Certificates of Occupancy.</a:t>
            </a:r>
          </a:p>
          <a:p>
            <a:r>
              <a:rPr lang="en-US" dirty="0"/>
              <a:t>Ithaca Fire Department is also AHJ for NYS Fire Code based on local law.</a:t>
            </a:r>
          </a:p>
          <a:p>
            <a:pPr lvl="1"/>
            <a:r>
              <a:rPr lang="en-US" dirty="0"/>
              <a:t>Ithaca Fire Department is AHJ for existing non-residential buildings.</a:t>
            </a:r>
          </a:p>
          <a:p>
            <a:pPr lvl="1"/>
            <a:r>
              <a:rPr lang="en-US" dirty="0"/>
              <a:t>Ithaca Fire Department issues all Operating Permits.</a:t>
            </a:r>
          </a:p>
          <a:p>
            <a:pPr lvl="2"/>
            <a:r>
              <a:rPr lang="en-US" dirty="0"/>
              <a:t>NYS is proposing changes to the operating permit requirements.</a:t>
            </a:r>
          </a:p>
          <a:p>
            <a:endParaRPr lang="en-US" dirty="0">
              <a:solidFill>
                <a:schemeClr val="tx1"/>
              </a:solidFill>
            </a:endParaRPr>
          </a:p>
          <a:p>
            <a:pPr marL="0" indent="0">
              <a:buNone/>
            </a:pPr>
            <a:endParaRPr lang="en-US" sz="2000" dirty="0"/>
          </a:p>
        </p:txBody>
      </p:sp>
      <p:sp>
        <p:nvSpPr>
          <p:cNvPr id="3" name="Title 2">
            <a:extLst>
              <a:ext uri="{FF2B5EF4-FFF2-40B4-BE49-F238E27FC236}">
                <a16:creationId xmlns:a16="http://schemas.microsoft.com/office/drawing/2014/main" id="{6E426396-84DE-4D98-B2D3-32D07684ED6E}"/>
              </a:ext>
            </a:extLst>
          </p:cNvPr>
          <p:cNvSpPr>
            <a:spLocks noGrp="1"/>
          </p:cNvSpPr>
          <p:nvPr>
            <p:ph type="title"/>
          </p:nvPr>
        </p:nvSpPr>
        <p:spPr>
          <a:xfrm>
            <a:off x="914400" y="533400"/>
            <a:ext cx="7543800" cy="685800"/>
          </a:xfrm>
        </p:spPr>
        <p:txBody>
          <a:bodyPr/>
          <a:lstStyle/>
          <a:p>
            <a:r>
              <a:rPr lang="en-US" b="1" dirty="0">
                <a:solidFill>
                  <a:srgbClr val="0070C0"/>
                </a:solidFill>
              </a:rPr>
              <a:t>City of Ithaca AHJ’s for Uniform Code</a:t>
            </a:r>
          </a:p>
        </p:txBody>
      </p:sp>
    </p:spTree>
    <p:extLst>
      <p:ext uri="{BB962C8B-B14F-4D97-AF65-F5344CB8AC3E}">
        <p14:creationId xmlns:p14="http://schemas.microsoft.com/office/powerpoint/2010/main" val="308163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A4457"/>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Custom 1">
      <a:dk1>
        <a:sysClr val="windowText" lastClr="000000"/>
      </a:dk1>
      <a:lt1>
        <a:sysClr val="window" lastClr="FFFFFF"/>
      </a:lt1>
      <a:dk2>
        <a:srgbClr val="303030"/>
      </a:dk2>
      <a:lt2>
        <a:srgbClr val="DEDEE0"/>
      </a:lt2>
      <a:accent1>
        <a:srgbClr val="B31B1B"/>
      </a:accent1>
      <a:accent2>
        <a:srgbClr val="4D4F53"/>
      </a:accent2>
      <a:accent3>
        <a:srgbClr val="A2998B"/>
      </a:accent3>
      <a:accent4>
        <a:srgbClr val="EF9595"/>
      </a:accent4>
      <a:accent5>
        <a:srgbClr val="7D7364"/>
      </a:accent5>
      <a:accent6>
        <a:srgbClr val="A8B1C4"/>
      </a:accent6>
      <a:hlink>
        <a:srgbClr val="3B4558"/>
      </a:hlink>
      <a:folHlink>
        <a:srgbClr val="596784"/>
      </a:folHlink>
    </a:clrScheme>
    <a:fontScheme name="Custom 2">
      <a:majorFont>
        <a:latin typeface="Helvetica"/>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New B+P Template-cu-powerpoint-template-010915 - Copy">
  <a:themeElements>
    <a:clrScheme name="Custom 1">
      <a:dk1>
        <a:sysClr val="windowText" lastClr="000000"/>
      </a:dk1>
      <a:lt1>
        <a:sysClr val="window" lastClr="FFFFFF"/>
      </a:lt1>
      <a:dk2>
        <a:srgbClr val="303030"/>
      </a:dk2>
      <a:lt2>
        <a:srgbClr val="DEDEE0"/>
      </a:lt2>
      <a:accent1>
        <a:srgbClr val="B31B1B"/>
      </a:accent1>
      <a:accent2>
        <a:srgbClr val="4D4F53"/>
      </a:accent2>
      <a:accent3>
        <a:srgbClr val="A2998B"/>
      </a:accent3>
      <a:accent4>
        <a:srgbClr val="EF9595"/>
      </a:accent4>
      <a:accent5>
        <a:srgbClr val="7D7364"/>
      </a:accent5>
      <a:accent6>
        <a:srgbClr val="A8B1C4"/>
      </a:accent6>
      <a:hlink>
        <a:srgbClr val="3B4558"/>
      </a:hlink>
      <a:folHlink>
        <a:srgbClr val="596784"/>
      </a:folHlink>
    </a:clrScheme>
    <a:fontScheme name="Custom 2">
      <a:majorFont>
        <a:latin typeface="Helvetica"/>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76084</TotalTime>
  <Words>2230</Words>
  <Application>Microsoft Office PowerPoint</Application>
  <PresentationFormat>On-screen Show (4:3)</PresentationFormat>
  <Paragraphs>231</Paragraphs>
  <Slides>41</Slides>
  <Notes>27</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41</vt:i4>
      </vt:variant>
    </vt:vector>
  </HeadingPairs>
  <TitlesOfParts>
    <vt:vector size="51" baseType="lpstr">
      <vt:lpstr>Arial</vt:lpstr>
      <vt:lpstr>Calibri</vt:lpstr>
      <vt:lpstr>Georgia</vt:lpstr>
      <vt:lpstr>Helvetica</vt:lpstr>
      <vt:lpstr>Segoe UI Symbol</vt:lpstr>
      <vt:lpstr>Times</vt:lpstr>
      <vt:lpstr>Times New Roman</vt:lpstr>
      <vt:lpstr>Office Theme</vt:lpstr>
      <vt:lpstr>2_Office Theme</vt:lpstr>
      <vt:lpstr>New B+P Template-cu-powerpoint-template-010915 - Copy</vt:lpstr>
      <vt:lpstr>PowerPoint Presentation</vt:lpstr>
      <vt:lpstr>Today’s Agenda</vt:lpstr>
      <vt:lpstr>COVID-19 Guidance</vt:lpstr>
      <vt:lpstr>PowerPoint Presentation</vt:lpstr>
      <vt:lpstr>FE Minute: Code Roles and Process</vt:lpstr>
      <vt:lpstr>PowerPoint Presentation</vt:lpstr>
      <vt:lpstr>What is “the Authority Having Jurisdiction” (AHJ)?</vt:lpstr>
      <vt:lpstr>Where does the authority come from?</vt:lpstr>
      <vt:lpstr>City of Ithaca AHJ’s for Uniform Code</vt:lpstr>
      <vt:lpstr>Town of Ithaca AHJ for Uniform Code</vt:lpstr>
      <vt:lpstr>NYS Variances</vt:lpstr>
      <vt:lpstr>City of Ithaca AHJ meetings</vt:lpstr>
      <vt:lpstr>Town of Ithaca AHJ meetings</vt:lpstr>
      <vt:lpstr>SUNY Code Enforcement Official</vt:lpstr>
      <vt:lpstr>Other Responsible Parties in the City of Ithaca</vt:lpstr>
      <vt:lpstr>Other AHJs for Uniform Code</vt:lpstr>
      <vt:lpstr>Building Code Program Manager</vt:lpstr>
      <vt:lpstr>PowerPoint Presentation</vt:lpstr>
      <vt:lpstr>PowerPoint Presentation</vt:lpstr>
      <vt:lpstr>FM Minute:  FM’s Waste Program</vt:lpstr>
      <vt:lpstr>PowerPoint Presentation</vt:lpstr>
      <vt:lpstr>Red Zone Presentation</vt:lpstr>
      <vt:lpstr>Red Zone Checklist  Review of FM section</vt:lpstr>
      <vt:lpstr>Facilities Management (FM) ☐ Early in the project, schedule a meeting with FM Maintenance Planner and other stakeholders to discuss who should attend the warranty discussion meeting below  ☐ Prior to turnover, set up a meeting with the College/Unit and FM to discuss the flow of warranty claims, emergency requests, and maintenance requests. The processes for each should be defined with roles and responsibilities, tracking processes, communication processes, and response times. (Schedule the meeting at least 3 months in advance for complex projects and 1 month for straightforward projects)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Facilities Management (FM) - continued - ☐ Reference the CCF Pre-Occupancy Checklist for State Projects ☐ Copy the FM Maintenance Planner with Punchlist  ☐ Schedule owner training ☐ Project Manager to initiate Turnover Process in e-Builder once TCO/CO is obtained ☐ Coordinate with building care (restroom supplies, etc.) ☐ Notify FIG of space changes for floor plan updates ☐ Notify EH&amp;S and FM Maintenance Planner when Fire Protection Systems or Emergency Power Systems will go live. Confirm any fire pumps, generators, or related equipment has been entered into MAXIMO. Understand and coordinate the required exercising and maintenance that will need to start taking place after the system is live. (For example, generators are generally exercised on a weekly basis)     </vt:lpstr>
      <vt:lpstr>PowerPoint Presentation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Taylor Thompson</dc:creator>
  <cp:lastModifiedBy>Taylor Thompson</cp:lastModifiedBy>
  <cp:revision>232</cp:revision>
  <dcterms:created xsi:type="dcterms:W3CDTF">2020-02-13T14:27:06Z</dcterms:created>
  <dcterms:modified xsi:type="dcterms:W3CDTF">2021-11-16T19:16:40Z</dcterms:modified>
</cp:coreProperties>
</file>