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7" r:id="rId9"/>
    <p:sldId id="268" r:id="rId10"/>
    <p:sldId id="261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64" r:id="rId19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rtney Leckey" initials="CL" lastIdx="2" clrIdx="0">
    <p:extLst>
      <p:ext uri="{19B8F6BF-5375-455C-9EA6-DF929625EA0E}">
        <p15:presenceInfo xmlns:p15="http://schemas.microsoft.com/office/powerpoint/2012/main" userId="S-1-5-21-1275210071-879983540-725345543-154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48" y="284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8883D-D35B-4FCF-BB22-13A94C1D3E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C93EF5-A04D-4089-9339-050F8B983F4D}">
      <dgm:prSet/>
      <dgm:spPr/>
      <dgm:t>
        <a:bodyPr/>
        <a:lstStyle/>
        <a:p>
          <a:pPr rtl="0"/>
          <a:r>
            <a:rPr lang="en-US" dirty="0" smtClean="0"/>
            <a:t>Four page document rich in definitions and tools for support</a:t>
          </a:r>
          <a:endParaRPr lang="en-US" dirty="0"/>
        </a:p>
      </dgm:t>
    </dgm:pt>
    <dgm:pt modelId="{67B64A4D-A6F4-4458-8A19-9AB04E162CF9}" type="parTrans" cxnId="{ADFF8216-75F5-426D-9F79-607AF37C12A3}">
      <dgm:prSet/>
      <dgm:spPr/>
      <dgm:t>
        <a:bodyPr/>
        <a:lstStyle/>
        <a:p>
          <a:endParaRPr lang="en-US"/>
        </a:p>
      </dgm:t>
    </dgm:pt>
    <dgm:pt modelId="{0F49405A-038F-4C09-8EE8-B9D78B63D5BE}" type="sibTrans" cxnId="{ADFF8216-75F5-426D-9F79-607AF37C12A3}">
      <dgm:prSet/>
      <dgm:spPr/>
      <dgm:t>
        <a:bodyPr/>
        <a:lstStyle/>
        <a:p>
          <a:endParaRPr lang="en-US"/>
        </a:p>
      </dgm:t>
    </dgm:pt>
    <dgm:pt modelId="{D3506037-0322-4EFE-95D7-CB95F9DE17B8}">
      <dgm:prSet/>
      <dgm:spPr/>
      <dgm:t>
        <a:bodyPr/>
        <a:lstStyle/>
        <a:p>
          <a:pPr rtl="0"/>
          <a:r>
            <a:rPr lang="en-US" dirty="0" smtClean="0"/>
            <a:t>Provides guidance on the proper entry of the Source and Use template</a:t>
          </a:r>
          <a:endParaRPr lang="en-US" dirty="0"/>
        </a:p>
      </dgm:t>
    </dgm:pt>
    <dgm:pt modelId="{88ECECD9-8638-4610-B835-ADBDB15D6600}" type="parTrans" cxnId="{25E7C3A8-4BC4-4713-9052-C3BB64D05E3D}">
      <dgm:prSet/>
      <dgm:spPr/>
      <dgm:t>
        <a:bodyPr/>
        <a:lstStyle/>
        <a:p>
          <a:endParaRPr lang="en-US"/>
        </a:p>
      </dgm:t>
    </dgm:pt>
    <dgm:pt modelId="{EB3D1985-8EE3-4C5B-82FC-CB33A74CA507}" type="sibTrans" cxnId="{25E7C3A8-4BC4-4713-9052-C3BB64D05E3D}">
      <dgm:prSet/>
      <dgm:spPr/>
      <dgm:t>
        <a:bodyPr/>
        <a:lstStyle/>
        <a:p>
          <a:endParaRPr lang="en-US"/>
        </a:p>
      </dgm:t>
    </dgm:pt>
    <dgm:pt modelId="{BCC09D21-6905-451B-AC89-E63598BB8138}">
      <dgm:prSet/>
      <dgm:spPr/>
      <dgm:t>
        <a:bodyPr/>
        <a:lstStyle/>
        <a:p>
          <a:pPr rtl="0"/>
          <a:r>
            <a:rPr lang="en-US" dirty="0" smtClean="0"/>
            <a:t>Breaks down the role of the Project Manager and the Finance Manager</a:t>
          </a:r>
          <a:endParaRPr lang="en-US" dirty="0"/>
        </a:p>
      </dgm:t>
    </dgm:pt>
    <dgm:pt modelId="{47690A0E-65BD-4967-A9AD-B331CB8C38DF}" type="parTrans" cxnId="{5E52FE82-5FFE-492C-B95E-6BF01533EF92}">
      <dgm:prSet/>
      <dgm:spPr/>
      <dgm:t>
        <a:bodyPr/>
        <a:lstStyle/>
        <a:p>
          <a:endParaRPr lang="en-US"/>
        </a:p>
      </dgm:t>
    </dgm:pt>
    <dgm:pt modelId="{CDE2B0A8-6034-4D59-993A-5CC88CEBD9E2}" type="sibTrans" cxnId="{5E52FE82-5FFE-492C-B95E-6BF01533EF92}">
      <dgm:prSet/>
      <dgm:spPr/>
      <dgm:t>
        <a:bodyPr/>
        <a:lstStyle/>
        <a:p>
          <a:endParaRPr lang="en-US"/>
        </a:p>
      </dgm:t>
    </dgm:pt>
    <dgm:pt modelId="{5401CB9E-F916-444A-A8CE-D268217B1A36}" type="pres">
      <dgm:prSet presAssocID="{7728883D-D35B-4FCF-BB22-13A94C1D3E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0F6D4-4C1D-471B-84E5-4C9D8A8D5588}" type="pres">
      <dgm:prSet presAssocID="{93C93EF5-A04D-4089-9339-050F8B983F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6D091-B98D-47E3-ACA3-48ABF4DBC03B}" type="pres">
      <dgm:prSet presAssocID="{0F49405A-038F-4C09-8EE8-B9D78B63D5BE}" presName="spacer" presStyleCnt="0"/>
      <dgm:spPr/>
    </dgm:pt>
    <dgm:pt modelId="{38E04325-E678-4515-AC10-038DBBD714D1}" type="pres">
      <dgm:prSet presAssocID="{D3506037-0322-4EFE-95D7-CB95F9DE17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8319D-E4FB-419E-A6A3-FEF4C0ADDEEA}" type="pres">
      <dgm:prSet presAssocID="{EB3D1985-8EE3-4C5B-82FC-CB33A74CA507}" presName="spacer" presStyleCnt="0"/>
      <dgm:spPr/>
    </dgm:pt>
    <dgm:pt modelId="{9CC44B35-68FE-4B94-9EA8-A66F6EF857CA}" type="pres">
      <dgm:prSet presAssocID="{BCC09D21-6905-451B-AC89-E63598BB81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4B0FB-FBE6-4B84-BCAF-C8F7A1DFEE8C}" type="presOf" srcId="{7728883D-D35B-4FCF-BB22-13A94C1D3EAB}" destId="{5401CB9E-F916-444A-A8CE-D268217B1A36}" srcOrd="0" destOrd="0" presId="urn:microsoft.com/office/officeart/2005/8/layout/vList2"/>
    <dgm:cxn modelId="{5E52FE82-5FFE-492C-B95E-6BF01533EF92}" srcId="{7728883D-D35B-4FCF-BB22-13A94C1D3EAB}" destId="{BCC09D21-6905-451B-AC89-E63598BB8138}" srcOrd="2" destOrd="0" parTransId="{47690A0E-65BD-4967-A9AD-B331CB8C38DF}" sibTransId="{CDE2B0A8-6034-4D59-993A-5CC88CEBD9E2}"/>
    <dgm:cxn modelId="{ADFF8216-75F5-426D-9F79-607AF37C12A3}" srcId="{7728883D-D35B-4FCF-BB22-13A94C1D3EAB}" destId="{93C93EF5-A04D-4089-9339-050F8B983F4D}" srcOrd="0" destOrd="0" parTransId="{67B64A4D-A6F4-4458-8A19-9AB04E162CF9}" sibTransId="{0F49405A-038F-4C09-8EE8-B9D78B63D5BE}"/>
    <dgm:cxn modelId="{1011210F-58A6-43B0-A409-0F0433C51D2F}" type="presOf" srcId="{D3506037-0322-4EFE-95D7-CB95F9DE17B8}" destId="{38E04325-E678-4515-AC10-038DBBD714D1}" srcOrd="0" destOrd="0" presId="urn:microsoft.com/office/officeart/2005/8/layout/vList2"/>
    <dgm:cxn modelId="{1F176C78-5A72-45B2-925A-254C587933D0}" type="presOf" srcId="{BCC09D21-6905-451B-AC89-E63598BB8138}" destId="{9CC44B35-68FE-4B94-9EA8-A66F6EF857CA}" srcOrd="0" destOrd="0" presId="urn:microsoft.com/office/officeart/2005/8/layout/vList2"/>
    <dgm:cxn modelId="{25E7C3A8-4BC4-4713-9052-C3BB64D05E3D}" srcId="{7728883D-D35B-4FCF-BB22-13A94C1D3EAB}" destId="{D3506037-0322-4EFE-95D7-CB95F9DE17B8}" srcOrd="1" destOrd="0" parTransId="{88ECECD9-8638-4610-B835-ADBDB15D6600}" sibTransId="{EB3D1985-8EE3-4C5B-82FC-CB33A74CA507}"/>
    <dgm:cxn modelId="{4EC77206-4C5C-4847-814A-913451E43CCC}" type="presOf" srcId="{93C93EF5-A04D-4089-9339-050F8B983F4D}" destId="{8CA0F6D4-4C1D-471B-84E5-4C9D8A8D5588}" srcOrd="0" destOrd="0" presId="urn:microsoft.com/office/officeart/2005/8/layout/vList2"/>
    <dgm:cxn modelId="{6632EC22-EAA9-4088-B552-A983FD024DC5}" type="presParOf" srcId="{5401CB9E-F916-444A-A8CE-D268217B1A36}" destId="{8CA0F6D4-4C1D-471B-84E5-4C9D8A8D5588}" srcOrd="0" destOrd="0" presId="urn:microsoft.com/office/officeart/2005/8/layout/vList2"/>
    <dgm:cxn modelId="{5898AEE1-D24F-4062-8062-F28211F2B14B}" type="presParOf" srcId="{5401CB9E-F916-444A-A8CE-D268217B1A36}" destId="{EE56D091-B98D-47E3-ACA3-48ABF4DBC03B}" srcOrd="1" destOrd="0" presId="urn:microsoft.com/office/officeart/2005/8/layout/vList2"/>
    <dgm:cxn modelId="{37769EC1-4F7D-4A80-BE6C-9D1485FACADD}" type="presParOf" srcId="{5401CB9E-F916-444A-A8CE-D268217B1A36}" destId="{38E04325-E678-4515-AC10-038DBBD714D1}" srcOrd="2" destOrd="0" presId="urn:microsoft.com/office/officeart/2005/8/layout/vList2"/>
    <dgm:cxn modelId="{6A0CF7AE-862E-402B-9705-15720C2B4D47}" type="presParOf" srcId="{5401CB9E-F916-444A-A8CE-D268217B1A36}" destId="{3308319D-E4FB-419E-A6A3-FEF4C0ADDEEA}" srcOrd="3" destOrd="0" presId="urn:microsoft.com/office/officeart/2005/8/layout/vList2"/>
    <dgm:cxn modelId="{607111AD-AB12-47D8-99A9-B6A100B87B66}" type="presParOf" srcId="{5401CB9E-F916-444A-A8CE-D268217B1A36}" destId="{9CC44B35-68FE-4B94-9EA8-A66F6EF857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BDC8D-E6CA-4EA7-97EC-7145486718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EF243B-2D0B-4FF0-82AB-AA86B76DB9F1}">
      <dgm:prSet custT="1"/>
      <dgm:spPr/>
      <dgm:t>
        <a:bodyPr/>
        <a:lstStyle/>
        <a:p>
          <a:pPr rtl="0"/>
          <a:r>
            <a:rPr lang="en-US" sz="2000" dirty="0" smtClean="0"/>
            <a:t>Should be referenced when completing Section 1: Project Funding (Through this PAR) of the Source and Use Template. </a:t>
          </a:r>
          <a:endParaRPr lang="en-US" sz="2000" dirty="0"/>
        </a:p>
      </dgm:t>
    </dgm:pt>
    <dgm:pt modelId="{7A9ADF34-138B-4EE7-B7E5-1FA68334A21E}" type="parTrans" cxnId="{697708DC-573E-4607-ACD7-917AB053B303}">
      <dgm:prSet/>
      <dgm:spPr/>
      <dgm:t>
        <a:bodyPr/>
        <a:lstStyle/>
        <a:p>
          <a:endParaRPr lang="en-US"/>
        </a:p>
      </dgm:t>
    </dgm:pt>
    <dgm:pt modelId="{DC88047B-DD6C-4BCB-8E8D-E9B50CDD67B7}" type="sibTrans" cxnId="{697708DC-573E-4607-ACD7-917AB053B303}">
      <dgm:prSet/>
      <dgm:spPr/>
      <dgm:t>
        <a:bodyPr/>
        <a:lstStyle/>
        <a:p>
          <a:endParaRPr lang="en-US"/>
        </a:p>
      </dgm:t>
    </dgm:pt>
    <dgm:pt modelId="{36E2B550-C955-4D8E-8743-DCE356949298}" type="pres">
      <dgm:prSet presAssocID="{0CABDC8D-E6CA-4EA7-97EC-7145486718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39A16-640B-4B37-BE8A-4BA4F7124A4F}" type="pres">
      <dgm:prSet presAssocID="{13EF243B-2D0B-4FF0-82AB-AA86B76DB9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708DC-573E-4607-ACD7-917AB053B303}" srcId="{0CABDC8D-E6CA-4EA7-97EC-7145486718C8}" destId="{13EF243B-2D0B-4FF0-82AB-AA86B76DB9F1}" srcOrd="0" destOrd="0" parTransId="{7A9ADF34-138B-4EE7-B7E5-1FA68334A21E}" sibTransId="{DC88047B-DD6C-4BCB-8E8D-E9B50CDD67B7}"/>
    <dgm:cxn modelId="{082610C6-4D4F-4040-8F8A-D327F68FF76B}" type="presOf" srcId="{13EF243B-2D0B-4FF0-82AB-AA86B76DB9F1}" destId="{1F039A16-640B-4B37-BE8A-4BA4F7124A4F}" srcOrd="0" destOrd="0" presId="urn:microsoft.com/office/officeart/2005/8/layout/vList2"/>
    <dgm:cxn modelId="{B2688226-B328-42D1-9539-66740A79FAFD}" type="presOf" srcId="{0CABDC8D-E6CA-4EA7-97EC-7145486718C8}" destId="{36E2B550-C955-4D8E-8743-DCE356949298}" srcOrd="0" destOrd="0" presId="urn:microsoft.com/office/officeart/2005/8/layout/vList2"/>
    <dgm:cxn modelId="{FB31637D-1F62-4944-9359-CA036DD64326}" type="presParOf" srcId="{36E2B550-C955-4D8E-8743-DCE356949298}" destId="{1F039A16-640B-4B37-BE8A-4BA4F7124A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6FDD6-4D57-4A81-BB06-5F3A0738ED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2FEDE5-9B2B-4016-879D-C73672FBBFD1}">
      <dgm:prSet custT="1"/>
      <dgm:spPr/>
      <dgm:t>
        <a:bodyPr/>
        <a:lstStyle/>
        <a:p>
          <a:pPr rtl="0"/>
          <a:r>
            <a:rPr lang="en-US" sz="2000" dirty="0" smtClean="0"/>
            <a:t>Funding source definitions continued</a:t>
          </a:r>
          <a:endParaRPr lang="en-US" sz="2000" dirty="0"/>
        </a:p>
      </dgm:t>
    </dgm:pt>
    <dgm:pt modelId="{75271E79-B4D5-44C5-B7E0-13499B9DD6D4}" type="parTrans" cxnId="{4EEBEB0C-ED58-43C4-9DA1-BDE7DD34BBE4}">
      <dgm:prSet/>
      <dgm:spPr/>
      <dgm:t>
        <a:bodyPr/>
        <a:lstStyle/>
        <a:p>
          <a:endParaRPr lang="en-US"/>
        </a:p>
      </dgm:t>
    </dgm:pt>
    <dgm:pt modelId="{C83C39EE-94DB-4FF9-A162-854409C8E7AD}" type="sibTrans" cxnId="{4EEBEB0C-ED58-43C4-9DA1-BDE7DD34BBE4}">
      <dgm:prSet/>
      <dgm:spPr/>
      <dgm:t>
        <a:bodyPr/>
        <a:lstStyle/>
        <a:p>
          <a:endParaRPr lang="en-US"/>
        </a:p>
      </dgm:t>
    </dgm:pt>
    <dgm:pt modelId="{70E1DF8E-5139-4659-8706-8EA9310C6DC2}" type="pres">
      <dgm:prSet presAssocID="{D056FDD6-4D57-4A81-BB06-5F3A0738ED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0D5C69-73CC-47D9-91B4-052DF256BE07}" type="pres">
      <dgm:prSet presAssocID="{E32FEDE5-9B2B-4016-879D-C73672FBBF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BEB0C-ED58-43C4-9DA1-BDE7DD34BBE4}" srcId="{D056FDD6-4D57-4A81-BB06-5F3A0738ED22}" destId="{E32FEDE5-9B2B-4016-879D-C73672FBBFD1}" srcOrd="0" destOrd="0" parTransId="{75271E79-B4D5-44C5-B7E0-13499B9DD6D4}" sibTransId="{C83C39EE-94DB-4FF9-A162-854409C8E7AD}"/>
    <dgm:cxn modelId="{08BCF89F-778E-4721-AFDB-CE1CC4907610}" type="presOf" srcId="{D056FDD6-4D57-4A81-BB06-5F3A0738ED22}" destId="{70E1DF8E-5139-4659-8706-8EA9310C6DC2}" srcOrd="0" destOrd="0" presId="urn:microsoft.com/office/officeart/2005/8/layout/vList2"/>
    <dgm:cxn modelId="{13C25F1D-7273-4BBC-A303-56E94D3D180B}" type="presOf" srcId="{E32FEDE5-9B2B-4016-879D-C73672FBBFD1}" destId="{8E0D5C69-73CC-47D9-91B4-052DF256BE07}" srcOrd="0" destOrd="0" presId="urn:microsoft.com/office/officeart/2005/8/layout/vList2"/>
    <dgm:cxn modelId="{454A1D14-3F80-492B-89F6-C334DB4951EF}" type="presParOf" srcId="{70E1DF8E-5139-4659-8706-8EA9310C6DC2}" destId="{8E0D5C69-73CC-47D9-91B4-052DF256BE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8C31CA-D17C-4F5D-A2AE-EFB9ABA15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39197-4C04-4710-B876-BD6F65C0296A}">
      <dgm:prSet custT="1"/>
      <dgm:spPr/>
      <dgm:t>
        <a:bodyPr/>
        <a:lstStyle/>
        <a:p>
          <a:pPr rtl="0"/>
          <a:r>
            <a:rPr lang="en-US" sz="1600" dirty="0" smtClean="0"/>
            <a:t>When transferring funds into capital project accounts, transactions must include the proper KFS Project Code</a:t>
          </a:r>
          <a:endParaRPr lang="en-US" sz="1600" dirty="0"/>
        </a:p>
      </dgm:t>
    </dgm:pt>
    <dgm:pt modelId="{EAB76A2F-3568-4E65-95F8-04D67318F068}" type="parTrans" cxnId="{0BA14DA5-3AA9-4AD3-92B1-309A789BDDB6}">
      <dgm:prSet/>
      <dgm:spPr/>
      <dgm:t>
        <a:bodyPr/>
        <a:lstStyle/>
        <a:p>
          <a:endParaRPr lang="en-US"/>
        </a:p>
      </dgm:t>
    </dgm:pt>
    <dgm:pt modelId="{5BB51224-E76B-470F-86E4-4732F2C19B12}" type="sibTrans" cxnId="{0BA14DA5-3AA9-4AD3-92B1-309A789BDDB6}">
      <dgm:prSet/>
      <dgm:spPr/>
      <dgm:t>
        <a:bodyPr/>
        <a:lstStyle/>
        <a:p>
          <a:endParaRPr lang="en-US"/>
        </a:p>
      </dgm:t>
    </dgm:pt>
    <dgm:pt modelId="{BB618D35-7923-4A18-AB48-725D59CF4790}">
      <dgm:prSet/>
      <dgm:spPr/>
      <dgm:t>
        <a:bodyPr/>
        <a:lstStyle/>
        <a:p>
          <a:pPr rtl="0"/>
          <a:r>
            <a:rPr lang="en-US" dirty="0" smtClean="0"/>
            <a:t>Using the Sub-Fund Group Code for the funding source, use the table to determine the proper Project Code.</a:t>
          </a:r>
          <a:endParaRPr lang="en-US" dirty="0"/>
        </a:p>
      </dgm:t>
    </dgm:pt>
    <dgm:pt modelId="{C4F96930-ACA9-4F9B-BABF-42FABA55B956}" type="parTrans" cxnId="{C2E5BB6E-D8D2-479C-B90B-0575FF84173A}">
      <dgm:prSet/>
      <dgm:spPr/>
      <dgm:t>
        <a:bodyPr/>
        <a:lstStyle/>
        <a:p>
          <a:endParaRPr lang="en-US"/>
        </a:p>
      </dgm:t>
    </dgm:pt>
    <dgm:pt modelId="{A685FC0B-F2F0-4217-8F4D-0A059037A773}" type="sibTrans" cxnId="{C2E5BB6E-D8D2-479C-B90B-0575FF84173A}">
      <dgm:prSet/>
      <dgm:spPr/>
      <dgm:t>
        <a:bodyPr/>
        <a:lstStyle/>
        <a:p>
          <a:endParaRPr lang="en-US"/>
        </a:p>
      </dgm:t>
    </dgm:pt>
    <dgm:pt modelId="{A3CD423D-318A-494C-A1EE-DE3046C6E744}" type="pres">
      <dgm:prSet presAssocID="{158C31CA-D17C-4F5D-A2AE-EFB9ABA15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850A6-DE66-4F48-B51F-3CDE63F5401D}" type="pres">
      <dgm:prSet presAssocID="{74F39197-4C04-4710-B876-BD6F65C029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E9ABC-FFA1-4630-990B-F198EFC8ABE2}" type="pres">
      <dgm:prSet presAssocID="{5BB51224-E76B-470F-86E4-4732F2C19B12}" presName="spacer" presStyleCnt="0"/>
      <dgm:spPr/>
    </dgm:pt>
    <dgm:pt modelId="{AACF5FC7-AD0E-4EDE-8500-203B6BAAEF31}" type="pres">
      <dgm:prSet presAssocID="{BB618D35-7923-4A18-AB48-725D59CF47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14DA5-3AA9-4AD3-92B1-309A789BDDB6}" srcId="{158C31CA-D17C-4F5D-A2AE-EFB9ABA15FFD}" destId="{74F39197-4C04-4710-B876-BD6F65C0296A}" srcOrd="0" destOrd="0" parTransId="{EAB76A2F-3568-4E65-95F8-04D67318F068}" sibTransId="{5BB51224-E76B-470F-86E4-4732F2C19B12}"/>
    <dgm:cxn modelId="{4A6B5756-EDA2-48CB-8FD2-7AFB3E97EBBD}" type="presOf" srcId="{158C31CA-D17C-4F5D-A2AE-EFB9ABA15FFD}" destId="{A3CD423D-318A-494C-A1EE-DE3046C6E744}" srcOrd="0" destOrd="0" presId="urn:microsoft.com/office/officeart/2005/8/layout/vList2"/>
    <dgm:cxn modelId="{22C785B3-D3FA-447C-A7CC-CCA806D7624D}" type="presOf" srcId="{74F39197-4C04-4710-B876-BD6F65C0296A}" destId="{730850A6-DE66-4F48-B51F-3CDE63F5401D}" srcOrd="0" destOrd="0" presId="urn:microsoft.com/office/officeart/2005/8/layout/vList2"/>
    <dgm:cxn modelId="{FAA0202F-EF2B-44DB-B1FA-E1F1E759C87B}" type="presOf" srcId="{BB618D35-7923-4A18-AB48-725D59CF4790}" destId="{AACF5FC7-AD0E-4EDE-8500-203B6BAAEF31}" srcOrd="0" destOrd="0" presId="urn:microsoft.com/office/officeart/2005/8/layout/vList2"/>
    <dgm:cxn modelId="{C2E5BB6E-D8D2-479C-B90B-0575FF84173A}" srcId="{158C31CA-D17C-4F5D-A2AE-EFB9ABA15FFD}" destId="{BB618D35-7923-4A18-AB48-725D59CF4790}" srcOrd="1" destOrd="0" parTransId="{C4F96930-ACA9-4F9B-BABF-42FABA55B956}" sibTransId="{A685FC0B-F2F0-4217-8F4D-0A059037A773}"/>
    <dgm:cxn modelId="{73EB90D9-A566-479E-979E-402188D3E3EE}" type="presParOf" srcId="{A3CD423D-318A-494C-A1EE-DE3046C6E744}" destId="{730850A6-DE66-4F48-B51F-3CDE63F5401D}" srcOrd="0" destOrd="0" presId="urn:microsoft.com/office/officeart/2005/8/layout/vList2"/>
    <dgm:cxn modelId="{6A75AA35-F8F8-47CF-9450-C0B0EEC24036}" type="presParOf" srcId="{A3CD423D-318A-494C-A1EE-DE3046C6E744}" destId="{42AE9ABC-FFA1-4630-990B-F198EFC8ABE2}" srcOrd="1" destOrd="0" presId="urn:microsoft.com/office/officeart/2005/8/layout/vList2"/>
    <dgm:cxn modelId="{264522BE-ABF1-45FB-BD44-30FC603B9FF6}" type="presParOf" srcId="{A3CD423D-318A-494C-A1EE-DE3046C6E744}" destId="{AACF5FC7-AD0E-4EDE-8500-203B6BAAEF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0F6D4-4C1D-471B-84E5-4C9D8A8D5588}">
      <dsp:nvSpPr>
        <dsp:cNvPr id="0" name=""/>
        <dsp:cNvSpPr/>
      </dsp:nvSpPr>
      <dsp:spPr>
        <a:xfrm>
          <a:off x="0" y="199461"/>
          <a:ext cx="3222876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Four page document rich in definitions and tools for support</a:t>
          </a:r>
          <a:endParaRPr lang="en-US" sz="2200" kern="1200" dirty="0"/>
        </a:p>
      </dsp:txBody>
      <dsp:txXfrm>
        <a:off x="59057" y="258518"/>
        <a:ext cx="3104762" cy="1091666"/>
      </dsp:txXfrm>
    </dsp:sp>
    <dsp:sp modelId="{38E04325-E678-4515-AC10-038DBBD714D1}">
      <dsp:nvSpPr>
        <dsp:cNvPr id="0" name=""/>
        <dsp:cNvSpPr/>
      </dsp:nvSpPr>
      <dsp:spPr>
        <a:xfrm>
          <a:off x="0" y="1472601"/>
          <a:ext cx="3222876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Provides guidance on the proper entry of the Source and Use template</a:t>
          </a:r>
          <a:endParaRPr lang="en-US" sz="2200" kern="1200" dirty="0"/>
        </a:p>
      </dsp:txBody>
      <dsp:txXfrm>
        <a:off x="59057" y="1531658"/>
        <a:ext cx="3104762" cy="1091666"/>
      </dsp:txXfrm>
    </dsp:sp>
    <dsp:sp modelId="{9CC44B35-68FE-4B94-9EA8-A66F6EF857CA}">
      <dsp:nvSpPr>
        <dsp:cNvPr id="0" name=""/>
        <dsp:cNvSpPr/>
      </dsp:nvSpPr>
      <dsp:spPr>
        <a:xfrm>
          <a:off x="0" y="2745742"/>
          <a:ext cx="3222876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Breaks down the role of the Project Manager and the Finance Manager</a:t>
          </a:r>
          <a:endParaRPr lang="en-US" sz="2200" kern="1200" dirty="0"/>
        </a:p>
      </dsp:txBody>
      <dsp:txXfrm>
        <a:off x="59057" y="2804799"/>
        <a:ext cx="3104762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39A16-640B-4B37-BE8A-4BA4F7124A4F}">
      <dsp:nvSpPr>
        <dsp:cNvPr id="0" name=""/>
        <dsp:cNvSpPr/>
      </dsp:nvSpPr>
      <dsp:spPr>
        <a:xfrm>
          <a:off x="0" y="464253"/>
          <a:ext cx="3222876" cy="174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Should be referenced when completing Section 1: Project Funding (Through this PAR) of the Source and Use Template. </a:t>
          </a:r>
          <a:endParaRPr lang="en-US" sz="2000" kern="1200" dirty="0"/>
        </a:p>
      </dsp:txBody>
      <dsp:txXfrm>
        <a:off x="85386" y="549639"/>
        <a:ext cx="3052104" cy="1578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D5C69-73CC-47D9-91B4-052DF256BE07}">
      <dsp:nvSpPr>
        <dsp:cNvPr id="0" name=""/>
        <dsp:cNvSpPr/>
      </dsp:nvSpPr>
      <dsp:spPr>
        <a:xfrm>
          <a:off x="0" y="1124"/>
          <a:ext cx="3620655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Funding source definitions continued</a:t>
          </a:r>
          <a:endParaRPr lang="en-US" sz="2000" kern="1200" dirty="0"/>
        </a:p>
      </dsp:txBody>
      <dsp:txXfrm>
        <a:off x="58485" y="59609"/>
        <a:ext cx="3503685" cy="1081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850A6-DE66-4F48-B51F-3CDE63F5401D}">
      <dsp:nvSpPr>
        <dsp:cNvPr id="0" name=""/>
        <dsp:cNvSpPr/>
      </dsp:nvSpPr>
      <dsp:spPr>
        <a:xfrm>
          <a:off x="0" y="22840"/>
          <a:ext cx="2503054" cy="1385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When transferring funds into capital project accounts, transactions must include the proper KFS Project Code</a:t>
          </a:r>
          <a:endParaRPr lang="en-US" sz="1600" kern="1200" dirty="0"/>
        </a:p>
      </dsp:txBody>
      <dsp:txXfrm>
        <a:off x="67624" y="90464"/>
        <a:ext cx="2367806" cy="1250031"/>
      </dsp:txXfrm>
    </dsp:sp>
    <dsp:sp modelId="{AACF5FC7-AD0E-4EDE-8500-203B6BAAEF31}">
      <dsp:nvSpPr>
        <dsp:cNvPr id="0" name=""/>
        <dsp:cNvSpPr/>
      </dsp:nvSpPr>
      <dsp:spPr>
        <a:xfrm>
          <a:off x="0" y="1454201"/>
          <a:ext cx="2503054" cy="1385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Using the Sub-Fund Group Code for the funding source, use the table to determine the proper Project Code.</a:t>
          </a:r>
          <a:endParaRPr lang="en-US" sz="1600" kern="1200" dirty="0"/>
        </a:p>
      </dsp:txBody>
      <dsp:txXfrm>
        <a:off x="67624" y="1521825"/>
        <a:ext cx="2367806" cy="125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EB15DDF-FBC8-4D9A-8C48-E583080420B4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FAB8F46-FD64-4BD8-8F8D-C3101D8F7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5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 smtClean="0"/>
              <a:t>Section two highlights the full project budget from a funding perspective.  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  <a:r>
              <a:rPr lang="en-US" baseline="0" dirty="0" smtClean="0"/>
              <a:t> is </a:t>
            </a:r>
            <a:r>
              <a:rPr lang="en-US" dirty="0" smtClean="0"/>
              <a:t>inclusive of any previous</a:t>
            </a:r>
            <a:r>
              <a:rPr lang="en-US" baseline="0" dirty="0" smtClean="0"/>
              <a:t>, current and future request.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3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Managers</a:t>
            </a:r>
            <a:r>
              <a:rPr lang="en-US" baseline="0" dirty="0" smtClean="0"/>
              <a:t> should complete this section and review this section as each phase of a project is presented for approval.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0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for</a:t>
            </a:r>
            <a:r>
              <a:rPr lang="en-US" baseline="0" dirty="0" smtClean="0"/>
              <a:t> Transfer of Funds:  </a:t>
            </a:r>
            <a:r>
              <a:rPr lang="en-US" dirty="0" smtClean="0"/>
              <a:t>Plant accounting will continue to process KFS transfer eDocs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Organization Code, does contain a drop down menu</a:t>
            </a:r>
            <a:r>
              <a:rPr lang="en-US" baseline="0" dirty="0" smtClean="0"/>
              <a:t> identifying the appropriate Organization name that will occupy or steward the asset.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2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for</a:t>
            </a:r>
            <a:r>
              <a:rPr lang="en-US" baseline="0" dirty="0" smtClean="0"/>
              <a:t> Transfer of Funds:  </a:t>
            </a:r>
            <a:r>
              <a:rPr lang="en-US" dirty="0" smtClean="0"/>
              <a:t>Plant accounting will continue to process KFS transfer eDocs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Organization Code, does contain a drop down menu</a:t>
            </a:r>
            <a:r>
              <a:rPr lang="en-US" baseline="0" dirty="0" smtClean="0"/>
              <a:t> identifying the appropriate Organization name that will occupy or steward the asset.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10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for</a:t>
            </a:r>
            <a:r>
              <a:rPr lang="en-US" baseline="0" dirty="0" smtClean="0"/>
              <a:t> Transfer of Funds:  </a:t>
            </a:r>
            <a:r>
              <a:rPr lang="en-US" dirty="0" smtClean="0"/>
              <a:t>Plant accounting will continue to process KFS transfer eDocs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Organization Code, does contain a drop down menu</a:t>
            </a:r>
            <a:r>
              <a:rPr lang="en-US" baseline="0" dirty="0" smtClean="0"/>
              <a:t> identifying the appropriate Organization name that will occupy or steward the asset.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2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for</a:t>
            </a:r>
            <a:r>
              <a:rPr lang="en-US" baseline="0" dirty="0" smtClean="0"/>
              <a:t> Transfer of Funds:  </a:t>
            </a:r>
            <a:r>
              <a:rPr lang="en-US" dirty="0" smtClean="0"/>
              <a:t>Plant accounting will continue to process KFS transfer eDocs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Organization Code, does contain a drop down menu</a:t>
            </a:r>
            <a:r>
              <a:rPr lang="en-US" baseline="0" dirty="0" smtClean="0"/>
              <a:t> identifying the appropriate Organization name that will occupy or steward the asset.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0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for</a:t>
            </a:r>
            <a:r>
              <a:rPr lang="en-US" baseline="0" dirty="0" smtClean="0"/>
              <a:t> Transfer of Funds:  </a:t>
            </a:r>
            <a:r>
              <a:rPr lang="en-US" dirty="0" smtClean="0"/>
              <a:t>Plant accounting will continue to process KFS transfer eDocs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Organization Code, does contain a drop down menu</a:t>
            </a:r>
            <a:r>
              <a:rPr lang="en-US" baseline="0" dirty="0" smtClean="0"/>
              <a:t> identifying the appropriate Organization name that will occupy or steward the asset.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55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for</a:t>
            </a:r>
            <a:r>
              <a:rPr lang="en-US" baseline="0" dirty="0" smtClean="0"/>
              <a:t> Transfer of Funds:  </a:t>
            </a:r>
            <a:r>
              <a:rPr lang="en-US" dirty="0" smtClean="0"/>
              <a:t>Plant accounting will continue to process KFS transfer eDocs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Organization Code, does contain a drop down menu</a:t>
            </a:r>
            <a:r>
              <a:rPr lang="en-US" baseline="0" dirty="0" smtClean="0"/>
              <a:t> identifying the appropriate Organization name that will occupy or steward the asset.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28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1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6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Division of Budget and Planning, IPP,</a:t>
            </a:r>
            <a:r>
              <a:rPr lang="en-US" baseline="0" dirty="0" smtClean="0"/>
              <a:t> DFA and Debt Services met in an effort to streamline the current processes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5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Capital</a:t>
            </a:r>
            <a:r>
              <a:rPr lang="en-US" baseline="0" dirty="0" smtClean="0"/>
              <a:t> Source and Use template is created with the first project approved and updated at each subsequent project approval.</a:t>
            </a:r>
          </a:p>
          <a:p>
            <a:r>
              <a:rPr lang="en-US" baseline="0" dirty="0" smtClean="0"/>
              <a:t>The template, is used to describe: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funding sources (where the money is coming from)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timing of need of these sources (coordinated with the expected dates of authorization)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Expected timing of expenditures, when is the money going out the door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Encourage that this entire process be a collaborative effort between both the Finance Managers and the Project Manager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Designed the new lay out for the Capital Source and Uses template, to show four key sections which I will review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6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entering data for any PAR</a:t>
            </a:r>
            <a:r>
              <a:rPr lang="en-US" baseline="0" dirty="0" smtClean="0"/>
              <a:t> other than the first PAR in a sequence, then you must build upon the information from all prior PARs.  </a:t>
            </a:r>
          </a:p>
          <a:p>
            <a:r>
              <a:rPr lang="en-US" baseline="0" dirty="0" smtClean="0"/>
              <a:t>Asking that the Finance Managers enter in the associated account numbers and dollar amounts next to the appropriate funding source.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Finance Managers are not limited to one line per source. If multiple lines are needed for entry, please add them in. The template will remain in Excel.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Format Changes: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Project Name 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Adjusted the math, so it now reads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5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Capital</a:t>
            </a:r>
            <a:r>
              <a:rPr lang="en-US" baseline="0" dirty="0" smtClean="0"/>
              <a:t> Source and Use template is created with the first project approved and updated at each subsequent project approval.</a:t>
            </a:r>
          </a:p>
          <a:p>
            <a:r>
              <a:rPr lang="en-US" baseline="0" dirty="0" smtClean="0"/>
              <a:t>The template, is used to describe: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funding sources (where the money is coming from)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timing of need of these sources (coordinated with the expected dates of authorization)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Expected timing of expenditures, when is the money going out the door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Encourage that this entire process be a collaborative effort between both the Finance Managers and the Project Manager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Designed the new lay out for the Capital Source and Uses template, to show four key sections which I will review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6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Capital</a:t>
            </a:r>
            <a:r>
              <a:rPr lang="en-US" baseline="0" dirty="0" smtClean="0"/>
              <a:t> Source and Use template is created with the first project approved and updated at each subsequent project approval.</a:t>
            </a:r>
          </a:p>
          <a:p>
            <a:r>
              <a:rPr lang="en-US" baseline="0" dirty="0" smtClean="0"/>
              <a:t>The template, is used to describe: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funding sources (where the money is coming from)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timing of need of these sources (coordinated with the expected dates of authorization)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Expected timing of expenditures, when is the money going out the door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Encourage that this entire process be a collaborative effort between both the Finance Managers and the Project Manager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Designed the new lay out for the Capital Source and Uses template, to show four key sections which I will review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4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Capital</a:t>
            </a:r>
            <a:r>
              <a:rPr lang="en-US" baseline="0" dirty="0" smtClean="0"/>
              <a:t> Source and Use template is created with the first project approved and updated at each subsequent project approval.</a:t>
            </a:r>
          </a:p>
          <a:p>
            <a:r>
              <a:rPr lang="en-US" baseline="0" dirty="0" smtClean="0"/>
              <a:t>The template, is used to describe: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funding sources (where the money is coming from)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timing of need of these sources (coordinated with the expected dates of authorization)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Expected timing of expenditures, when is the money going out the door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Encourage that this entire process be a collaborative effort between both the Finance Managers and the Project Manager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Designed the new lay out for the Capital Source and Uses template, to show four key sections which I will review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7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Capital</a:t>
            </a:r>
            <a:r>
              <a:rPr lang="en-US" baseline="0" dirty="0" smtClean="0"/>
              <a:t> Source and Use template is created with the first project approval and updated at each subsequent project approval.</a:t>
            </a:r>
          </a:p>
          <a:p>
            <a:r>
              <a:rPr lang="en-US" baseline="0" dirty="0" smtClean="0"/>
              <a:t>The template, is used to describe: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funding sources (where the money is coming from)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timing of need of these sources (coordinated with the expected dates of authorization)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The Expected timing of expenditures, when is the money going out the door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Encourage that this entire process be a collaborative effort between both the Finance Managers and the Project Manager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Designed the new lay out for the Capital Source and Uses template, to show four key sections which I will review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8F46-FD64-4BD8-8F8D-C3101D8F7B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0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1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0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7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EAD6-1131-4758-B8F6-A811E86C8649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7EAB-2D71-45AB-A20A-B90135703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p-help@cornell.edu" TargetMode="External"/><Relationship Id="rId4" Type="http://schemas.openxmlformats.org/officeDocument/2006/relationships/hyperlink" Target="https://dbp.cornell.edu/home/offices/university-budget-office/additional-resourc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790" y="1122363"/>
            <a:ext cx="7449974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PROJECT APPROVAL REQUEST (PAR)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5790" y="3602038"/>
            <a:ext cx="7332210" cy="1655762"/>
          </a:xfrm>
        </p:spPr>
        <p:txBody>
          <a:bodyPr/>
          <a:lstStyle/>
          <a:p>
            <a:pPr algn="l"/>
            <a:r>
              <a:rPr lang="en-US" b="1" i="1" dirty="0" smtClean="0"/>
              <a:t>A refresher on Source and Use template preparation</a:t>
            </a:r>
          </a:p>
          <a:p>
            <a:pPr algn="l"/>
            <a:endParaRPr lang="en-US" b="1" i="1" dirty="0"/>
          </a:p>
          <a:p>
            <a:pPr algn="l"/>
            <a:r>
              <a:rPr lang="en-US" sz="1600" dirty="0" smtClean="0"/>
              <a:t>October 21, 2021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63" y="154414"/>
            <a:ext cx="3138985" cy="788627"/>
          </a:xfrm>
          <a:prstGeom prst="rect">
            <a:avLst/>
          </a:prstGeom>
        </p:spPr>
      </p:pic>
      <p:pic>
        <p:nvPicPr>
          <p:cNvPr id="5" name="Picture 2" descr="C:\Users\rfw1\Pictures\Clock t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" y="0"/>
            <a:ext cx="3338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08" y="133754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58368"/>
            <a:ext cx="10515600" cy="10323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Timing of Estimated Total Project Budget Funding Sources</a:t>
            </a:r>
            <a:endParaRPr lang="en-US" sz="32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162621"/>
          </a:xfrm>
        </p:spPr>
        <p:txBody>
          <a:bodyPr/>
          <a:lstStyle/>
          <a:p>
            <a:r>
              <a:rPr lang="en-US" u="sng" dirty="0"/>
              <a:t>Section 2</a:t>
            </a:r>
            <a:r>
              <a:rPr lang="en-US" u="sng" dirty="0" smtClean="0"/>
              <a:t>: Timing of Estimated Total Project Budget Funding Sources</a:t>
            </a:r>
            <a:endParaRPr lang="en-US" u="sng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Input the estimated timing of need for funding in hand</a:t>
            </a:r>
            <a:endParaRPr lang="en-US" dirty="0"/>
          </a:p>
          <a:p>
            <a:r>
              <a:rPr lang="en-US" dirty="0" smtClean="0"/>
              <a:t>Funding Sources are required to be committed (i.e. in-hand) at the time of circulation of the PAR for each phase.</a:t>
            </a:r>
          </a:p>
          <a:p>
            <a:r>
              <a:rPr lang="en-US" dirty="0" smtClean="0"/>
              <a:t>Timing should reflect each expected value and the fiscal year during which the </a:t>
            </a:r>
            <a:r>
              <a:rPr lang="en-US" dirty="0"/>
              <a:t>P</a:t>
            </a:r>
            <a:r>
              <a:rPr lang="en-US" dirty="0" smtClean="0"/>
              <a:t>AR is expected to circulate</a:t>
            </a:r>
          </a:p>
          <a:p>
            <a:r>
              <a:rPr lang="en-US" dirty="0"/>
              <a:t>This section should be filled out by the Finance Manager(s).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690688"/>
            <a:ext cx="5183188" cy="4184951"/>
          </a:xfrm>
        </p:spPr>
      </p:pic>
    </p:spTree>
    <p:extLst>
      <p:ext uri="{BB962C8B-B14F-4D97-AF65-F5344CB8AC3E}">
        <p14:creationId xmlns:p14="http://schemas.microsoft.com/office/powerpoint/2010/main" val="16768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09" y="192434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49808"/>
            <a:ext cx="10515600" cy="9408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Timing of Estimated Total Project Expenditures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8797988" cy="1162621"/>
          </a:xfrm>
        </p:spPr>
        <p:txBody>
          <a:bodyPr/>
          <a:lstStyle/>
          <a:p>
            <a:r>
              <a:rPr lang="en-US" u="sng" dirty="0"/>
              <a:t>Section </a:t>
            </a:r>
            <a:r>
              <a:rPr lang="en-US" u="sng" dirty="0" smtClean="0"/>
              <a:t>3: Timing of Estimated Total Project Expenditures</a:t>
            </a:r>
            <a:endParaRPr lang="en-US" u="sng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605474" cy="22315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Input the estimated timing of the cash flow of expenditures over the project life, that is when the spending is anticipated</a:t>
            </a:r>
            <a:endParaRPr lang="en-US" dirty="0"/>
          </a:p>
          <a:p>
            <a:r>
              <a:rPr lang="en-US" dirty="0" smtClean="0"/>
              <a:t>It is not required that fiscal years align with the funding source commitments as long as funding is committed before it is expended.</a:t>
            </a:r>
          </a:p>
          <a:p>
            <a:r>
              <a:rPr lang="en-US" dirty="0" smtClean="0"/>
              <a:t>Fiscal Year Surplus/Deficit line calculates any differences between the estimated project funding sources and project expenditures.</a:t>
            </a:r>
          </a:p>
          <a:p>
            <a:r>
              <a:rPr lang="en-US" dirty="0" smtClean="0"/>
              <a:t>This section should be completed by the Project Manager.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87" y="4858793"/>
            <a:ext cx="10195601" cy="13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85" y="106627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Project Contact Information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8797988" cy="1162621"/>
          </a:xfrm>
        </p:spPr>
        <p:txBody>
          <a:bodyPr/>
          <a:lstStyle/>
          <a:p>
            <a:r>
              <a:rPr lang="en-US" u="sng" dirty="0"/>
              <a:t>Section </a:t>
            </a:r>
            <a:r>
              <a:rPr lang="en-US" u="sng" dirty="0" smtClean="0"/>
              <a:t>4: Project Contact Information</a:t>
            </a:r>
            <a:endParaRPr lang="en-US" u="sng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197020" cy="22315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Enter Name, Net ID and Phone Number of both the Unit Finance Manager and the PAR Finance manager responsible for funding the project</a:t>
            </a:r>
            <a:endParaRPr lang="en-US" dirty="0"/>
          </a:p>
          <a:p>
            <a:r>
              <a:rPr lang="en-US" dirty="0" smtClean="0"/>
              <a:t>Contact for Transfer of Funds: Individual responsible for authorizing the transfer of funds.</a:t>
            </a:r>
          </a:p>
          <a:p>
            <a:r>
              <a:rPr lang="en-US" dirty="0" smtClean="0"/>
              <a:t>Backstop Funding Source: An alternative funding source to be used, if and only if the funding sources outline in the PAR worksheet are unavailable or depleted.  </a:t>
            </a:r>
          </a:p>
          <a:p>
            <a:r>
              <a:rPr lang="en-US" dirty="0" smtClean="0"/>
              <a:t>This section should be completed by the Finance Manager(s).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0329"/>
            <a:ext cx="12192000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85" y="106627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Example – North Campus Residential Expansion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8797988" cy="1162621"/>
          </a:xfrm>
        </p:spPr>
        <p:txBody>
          <a:bodyPr/>
          <a:lstStyle/>
          <a:p>
            <a:r>
              <a:rPr lang="en-US" u="sng" dirty="0" smtClean="0"/>
              <a:t>Project Information</a:t>
            </a:r>
            <a:endParaRPr lang="en-US" u="sng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197020" cy="32768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Capital Budget Project Name: North Campus Residential Expansion</a:t>
            </a:r>
          </a:p>
          <a:p>
            <a:r>
              <a:rPr lang="en-US" dirty="0" smtClean="0"/>
              <a:t>LV Capital Budget Number: 0010</a:t>
            </a:r>
          </a:p>
          <a:p>
            <a:r>
              <a:rPr lang="en-US" dirty="0" smtClean="0"/>
              <a:t>Capital Budget: $250,000,000 - $329,450,000</a:t>
            </a:r>
            <a:endParaRPr lang="en-US" dirty="0"/>
          </a:p>
          <a:p>
            <a:r>
              <a:rPr lang="en-US" dirty="0" smtClean="0"/>
              <a:t>Funding Sources: Unit Funding and Debt Financing</a:t>
            </a:r>
          </a:p>
          <a:p>
            <a:r>
              <a:rPr lang="en-US" dirty="0" smtClean="0"/>
              <a:t>Project Phases:</a:t>
            </a:r>
          </a:p>
          <a:p>
            <a:pPr lvl="1"/>
            <a:r>
              <a:rPr lang="en-US" dirty="0" smtClean="0"/>
              <a:t>Phase 1 -  Project Plan and Conceptual Design</a:t>
            </a:r>
          </a:p>
          <a:p>
            <a:pPr lvl="1"/>
            <a:r>
              <a:rPr lang="en-US" dirty="0" smtClean="0"/>
              <a:t>Phase 2 – Design and Construction</a:t>
            </a:r>
          </a:p>
          <a:p>
            <a:pPr lvl="1"/>
            <a:r>
              <a:rPr lang="en-US" dirty="0" smtClean="0"/>
              <a:t>Phase 3 -  Project Budget Variance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1470990"/>
            <a:ext cx="10908264" cy="51782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367875"/>
            <a:ext cx="8797988" cy="1162621"/>
          </a:xfrm>
        </p:spPr>
        <p:txBody>
          <a:bodyPr/>
          <a:lstStyle/>
          <a:p>
            <a:r>
              <a:rPr lang="en-US" u="sng" dirty="0" smtClean="0"/>
              <a:t>Phase 1: Project Plan and Concept Design</a:t>
            </a:r>
            <a:endParaRPr lang="en-US" u="sng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85" y="106627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Example – North Campus Residential Expansion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5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85" y="106627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Example – North Campus Residential Expansion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036407"/>
            <a:ext cx="8797988" cy="1162621"/>
          </a:xfrm>
        </p:spPr>
        <p:txBody>
          <a:bodyPr/>
          <a:lstStyle/>
          <a:p>
            <a:r>
              <a:rPr lang="en-US" u="sng" dirty="0" smtClean="0"/>
              <a:t>Phase 2: Design and Construction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" y="1690688"/>
            <a:ext cx="10708521" cy="4857595"/>
          </a:xfrm>
        </p:spPr>
      </p:pic>
    </p:spTree>
    <p:extLst>
      <p:ext uri="{BB962C8B-B14F-4D97-AF65-F5344CB8AC3E}">
        <p14:creationId xmlns:p14="http://schemas.microsoft.com/office/powerpoint/2010/main" val="21726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85" y="106627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Example – North Campus Residential Expansion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027906"/>
            <a:ext cx="8797988" cy="1162621"/>
          </a:xfrm>
        </p:spPr>
        <p:txBody>
          <a:bodyPr/>
          <a:lstStyle/>
          <a:p>
            <a:r>
              <a:rPr lang="en-US" u="sng" dirty="0" smtClean="0"/>
              <a:t>Phase 3: Project Budget Variance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90687"/>
            <a:ext cx="10909760" cy="4808435"/>
          </a:xfrm>
        </p:spPr>
      </p:pic>
    </p:spTree>
    <p:extLst>
      <p:ext uri="{BB962C8B-B14F-4D97-AF65-F5344CB8AC3E}">
        <p14:creationId xmlns:p14="http://schemas.microsoft.com/office/powerpoint/2010/main" val="6868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85" y="106627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Resources and Support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2916" y="1690688"/>
            <a:ext cx="9375630" cy="3684588"/>
          </a:xfrm>
        </p:spPr>
        <p:txBody>
          <a:bodyPr/>
          <a:lstStyle/>
          <a:p>
            <a:r>
              <a:rPr lang="en-US" b="1" dirty="0" smtClean="0"/>
              <a:t>PAR Instructions</a:t>
            </a:r>
            <a:r>
              <a:rPr lang="en-US" dirty="0" smtClean="0"/>
              <a:t>:  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https://dbp.cornell.edu/home/offices/university-budget-office/additional-resources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b="1" dirty="0" smtClean="0"/>
              <a:t>Capital Planning Help EGA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cp-help@cornell.edu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07" y="621792"/>
            <a:ext cx="8282176" cy="592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09" y="192434"/>
            <a:ext cx="3138985" cy="788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744" y="3024878"/>
            <a:ext cx="3158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0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THE BRIEF AGENDA </a:t>
            </a:r>
            <a:endParaRPr lang="en-US" b="1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subTitle" idx="4294967295"/>
          </p:nvPr>
        </p:nvSpPr>
        <p:spPr>
          <a:xfrm>
            <a:off x="1524000" y="182519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The Project Approval Request (PAR) Instructions</a:t>
            </a:r>
          </a:p>
          <a:p>
            <a:r>
              <a:rPr lang="en-US" dirty="0" smtClean="0"/>
              <a:t>Capital Source and Use Template </a:t>
            </a:r>
          </a:p>
          <a:p>
            <a:r>
              <a:rPr lang="en-US" dirty="0" smtClean="0"/>
              <a:t>Use Case – Example – North Campus Residential Expansion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1509"/>
            <a:ext cx="12192000" cy="3096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63" y="154414"/>
            <a:ext cx="3138985" cy="7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51" y="1300307"/>
            <a:ext cx="2561499" cy="2118302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latin typeface="+mn-lt"/>
                <a:cs typeface="Helvetica" panose="020B0604020202020204" pitchFamily="34" charset="0"/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764" y="1300307"/>
            <a:ext cx="5140035" cy="4876656"/>
          </a:xfrm>
        </p:spPr>
        <p:txBody>
          <a:bodyPr/>
          <a:lstStyle/>
          <a:p>
            <a:r>
              <a:rPr lang="en-US" dirty="0" smtClean="0"/>
              <a:t>Entries across campus were inconsistent</a:t>
            </a:r>
          </a:p>
          <a:p>
            <a:r>
              <a:rPr lang="en-US" dirty="0" smtClean="0"/>
              <a:t>No supporting instructions for reference </a:t>
            </a:r>
          </a:p>
          <a:p>
            <a:r>
              <a:rPr lang="en-US" dirty="0" smtClean="0"/>
              <a:t>Missing the holistic view of a project</a:t>
            </a:r>
          </a:p>
          <a:p>
            <a:r>
              <a:rPr lang="en-US" dirty="0" smtClean="0"/>
              <a:t>Need for minor format changes to enhance the review process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63" y="154414"/>
            <a:ext cx="3138985" cy="788627"/>
          </a:xfrm>
          <a:prstGeom prst="rect">
            <a:avLst/>
          </a:prstGeom>
        </p:spPr>
      </p:pic>
      <p:pic>
        <p:nvPicPr>
          <p:cNvPr id="5" name="Picture 4" descr="C:\Users\cml73\Pictures\Cornell Un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14" y="0"/>
            <a:ext cx="3318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400" y="904008"/>
            <a:ext cx="8399272" cy="560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72" y="103428"/>
            <a:ext cx="8701763" cy="94643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The Project Approval Request (PAR) Instructions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63" y="115381"/>
            <a:ext cx="3138985" cy="78862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8235171"/>
              </p:ext>
            </p:extLst>
          </p:nvPr>
        </p:nvGraphicFramePr>
        <p:xfrm>
          <a:off x="8805672" y="915961"/>
          <a:ext cx="3222876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60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85" y="133753"/>
            <a:ext cx="3138985" cy="788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48145"/>
            <a:ext cx="10515600" cy="9425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Project Funding (through this PAR)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162621"/>
          </a:xfrm>
        </p:spPr>
        <p:txBody>
          <a:bodyPr/>
          <a:lstStyle/>
          <a:p>
            <a:r>
              <a:rPr lang="en-US" u="sng" dirty="0"/>
              <a:t>Section </a:t>
            </a:r>
            <a:r>
              <a:rPr lang="en-US" u="sng" dirty="0" smtClean="0"/>
              <a:t>1: Project Funding (through this PAR)</a:t>
            </a:r>
            <a:endParaRPr lang="en-US" u="sng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Identifies how the project will be funded</a:t>
            </a:r>
          </a:p>
          <a:p>
            <a:pPr lvl="1"/>
            <a:r>
              <a:rPr lang="en-US" dirty="0" smtClean="0"/>
              <a:t>Current Request (i.e. “this PAR”)</a:t>
            </a:r>
          </a:p>
          <a:p>
            <a:pPr lvl="1"/>
            <a:r>
              <a:rPr lang="en-US" dirty="0" smtClean="0"/>
              <a:t>Previous Request (i.e. “to-date”)</a:t>
            </a:r>
          </a:p>
          <a:p>
            <a:pPr lvl="1"/>
            <a:r>
              <a:rPr lang="en-US" dirty="0" smtClean="0"/>
              <a:t>Place associated account numbers and dollar amounts next to the appropriate funding source.</a:t>
            </a:r>
          </a:p>
          <a:p>
            <a:pPr lvl="1"/>
            <a:r>
              <a:rPr lang="en-US" dirty="0" smtClean="0"/>
              <a:t>Bolded Funding Sources (Gifts In Hand), represent calculated fields</a:t>
            </a:r>
          </a:p>
          <a:p>
            <a:r>
              <a:rPr lang="en-US" sz="2200" dirty="0" smtClean="0"/>
              <a:t>This section should be filled out by the Finance Manager(s).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1690688"/>
            <a:ext cx="5183188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939" y="1246910"/>
            <a:ext cx="8512188" cy="5006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72" y="103428"/>
            <a:ext cx="8701763" cy="94643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The Project Approval Request (PAR) Instructions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63" y="115381"/>
            <a:ext cx="3138985" cy="7886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7628052"/>
              </p:ext>
            </p:extLst>
          </p:nvPr>
        </p:nvGraphicFramePr>
        <p:xfrm>
          <a:off x="8805672" y="1965960"/>
          <a:ext cx="3222876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29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65905"/>
            <a:ext cx="9430235" cy="3221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72" y="103428"/>
            <a:ext cx="8701763" cy="94643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The Project Approval Request (PAR) Instructions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63" y="115381"/>
            <a:ext cx="3138985" cy="788627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5270939"/>
              </p:ext>
            </p:extLst>
          </p:nvPr>
        </p:nvGraphicFramePr>
        <p:xfrm>
          <a:off x="8407893" y="1911764"/>
          <a:ext cx="362065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102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72" y="103428"/>
            <a:ext cx="8701763" cy="9464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The Project Approval Request (PAR) Instructions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Transfer Guidance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63" y="115381"/>
            <a:ext cx="3138985" cy="7886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0949" y="1825625"/>
            <a:ext cx="8026302" cy="4351338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31016554"/>
              </p:ext>
            </p:extLst>
          </p:nvPr>
        </p:nvGraphicFramePr>
        <p:xfrm>
          <a:off x="9116291" y="1995055"/>
          <a:ext cx="2503054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12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72" y="103428"/>
            <a:ext cx="8701763" cy="9464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The Project Approval Request (PAR) Instructions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Transfer Guidance Continued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63" y="115381"/>
            <a:ext cx="3138985" cy="7886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" y="1837977"/>
            <a:ext cx="8026302" cy="43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58740</TotalTime>
  <Words>1625</Words>
  <Application>Microsoft Office PowerPoint</Application>
  <PresentationFormat>Widescreen</PresentationFormat>
  <Paragraphs>160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PROJECT APPROVAL REQUEST (PAR)</vt:lpstr>
      <vt:lpstr>THE BRIEF AGENDA </vt:lpstr>
      <vt:lpstr>History</vt:lpstr>
      <vt:lpstr>The Project Approval Request (PAR) Instructions</vt:lpstr>
      <vt:lpstr>Project Funding (through this PAR)</vt:lpstr>
      <vt:lpstr>The Project Approval Request (PAR) Instructions</vt:lpstr>
      <vt:lpstr>The Project Approval Request (PAR) Instructions</vt:lpstr>
      <vt:lpstr>The Project Approval Request (PAR) Instructions Transfer Guidance</vt:lpstr>
      <vt:lpstr>The Project Approval Request (PAR) Instructions Transfer Guidance Continued</vt:lpstr>
      <vt:lpstr>Timing of Estimated Total Project Budget Funding Sources</vt:lpstr>
      <vt:lpstr>Timing of Estimated Total Project Expenditures</vt:lpstr>
      <vt:lpstr>Project Contact Information</vt:lpstr>
      <vt:lpstr>Example – North Campus Residential Expansion</vt:lpstr>
      <vt:lpstr>Example – North Campus Residential Expansion</vt:lpstr>
      <vt:lpstr>Example – North Campus Residential Expansion</vt:lpstr>
      <vt:lpstr>Example – North Campus Residential Expansion</vt:lpstr>
      <vt:lpstr>Resources and Support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PROJECT APPROVAL REQUEST (PAR)</dc:title>
  <dc:creator>Courtney Monique Leckey</dc:creator>
  <cp:lastModifiedBy>Courtney Leckey</cp:lastModifiedBy>
  <cp:revision>48</cp:revision>
  <cp:lastPrinted>2017-06-22T15:38:13Z</cp:lastPrinted>
  <dcterms:created xsi:type="dcterms:W3CDTF">2017-06-22T12:53:33Z</dcterms:created>
  <dcterms:modified xsi:type="dcterms:W3CDTF">2021-10-21T18:52:17Z</dcterms:modified>
</cp:coreProperties>
</file>