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4" r:id="rId3"/>
    <p:sldId id="332" r:id="rId4"/>
    <p:sldId id="333" r:id="rId5"/>
    <p:sldId id="328" r:id="rId6"/>
    <p:sldId id="334" r:id="rId7"/>
    <p:sldId id="335" r:id="rId8"/>
    <p:sldId id="336" r:id="rId9"/>
    <p:sldId id="337" r:id="rId10"/>
    <p:sldId id="319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  <p:cmAuthor id="2" name="Donna E. Sutliff" initials="DES" lastIdx="1" clrIdx="1">
    <p:extLst>
      <p:ext uri="{19B8F6BF-5375-455C-9EA6-DF929625EA0E}">
        <p15:presenceInfo xmlns:p15="http://schemas.microsoft.com/office/powerpoint/2012/main" userId="S::des17@cornell.edu::8982690d-024a-4924-a15a-ce849df094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2" autoAdjust="0"/>
    <p:restoredTop sz="96395" autoAdjust="0"/>
  </p:normalViewPr>
  <p:slideViewPr>
    <p:cSldViewPr snapToGrid="0">
      <p:cViewPr varScale="1">
        <p:scale>
          <a:sx n="97" d="100"/>
          <a:sy n="97" d="100"/>
        </p:scale>
        <p:origin x="102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88F0-12C2-42C8-B784-5BEB0054F19B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3A37-12A6-4814-9B91-7C1D3B01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5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6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4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e-builder.net/da2/Reports/index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/>
              <a:t>e</a:t>
            </a:r>
            <a:r>
              <a:rPr lang="en-US" sz="5000" dirty="0"/>
              <a:t>B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October 2021</a:t>
            </a:r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1218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Schedule Refresher</a:t>
            </a:r>
            <a:endParaRPr lang="en-US" sz="2800" b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948154"/>
            <a:ext cx="8915181" cy="58082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Schedule Details</a:t>
            </a:r>
            <a:br>
              <a:rPr lang="en-US" sz="2400" b="1" dirty="0"/>
            </a:br>
            <a:endParaRPr lang="en-US" sz="2400" b="1" dirty="0"/>
          </a:p>
          <a:p>
            <a:pPr marL="0" indent="0">
              <a:buNone/>
            </a:pPr>
            <a:r>
              <a:rPr lang="en-US" sz="2000" b="1" dirty="0"/>
              <a:t>Most important:</a:t>
            </a:r>
          </a:p>
          <a:p>
            <a:pPr marL="0" indent="0">
              <a:buNone/>
            </a:pPr>
            <a:r>
              <a:rPr lang="en-US" sz="2000" b="1" dirty="0"/>
              <a:t>Project Start Date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All others are default</a:t>
            </a:r>
            <a:br>
              <a:rPr lang="en-US" sz="2000" b="1" dirty="0"/>
            </a:br>
            <a:r>
              <a:rPr lang="en-US" sz="2000" b="1" dirty="0"/>
              <a:t>settings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Schedule Manager Role</a:t>
            </a:r>
            <a:br>
              <a:rPr lang="en-US" sz="2000" b="1" dirty="0"/>
            </a:br>
            <a:r>
              <a:rPr lang="en-US" sz="2000" b="1" dirty="0"/>
              <a:t>can re-assign that role</a:t>
            </a:r>
            <a:br>
              <a:rPr lang="en-US" sz="2000" b="1" dirty="0"/>
            </a:br>
            <a:r>
              <a:rPr lang="en-US" sz="2000" b="1" dirty="0"/>
              <a:t>to another user who is on</a:t>
            </a:r>
            <a:br>
              <a:rPr lang="en-US" sz="2000" b="1" dirty="0"/>
            </a:br>
            <a:r>
              <a:rPr lang="en-US" sz="2000" b="1" dirty="0"/>
              <a:t>the project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Don’t forget to click the </a:t>
            </a:r>
            <a:br>
              <a:rPr lang="en-US" sz="2000" b="1" dirty="0"/>
            </a:br>
            <a:r>
              <a:rPr lang="en-US" sz="2000" b="1" dirty="0"/>
              <a:t>Save button (top, right)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0C801-F62E-4D85-A528-5C4B3E00A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1187" b="11556"/>
          <a:stretch/>
        </p:blipFill>
        <p:spPr>
          <a:xfrm>
            <a:off x="3593828" y="948154"/>
            <a:ext cx="8150025" cy="54556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2F04E6-852D-4554-99F4-8D6F4C243791}"/>
              </a:ext>
            </a:extLst>
          </p:cNvPr>
          <p:cNvSpPr/>
          <p:nvPr/>
        </p:nvSpPr>
        <p:spPr>
          <a:xfrm>
            <a:off x="7924800" y="4158343"/>
            <a:ext cx="2416629" cy="283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40CAE8-E742-4354-855B-AA0E67C58520}"/>
              </a:ext>
            </a:extLst>
          </p:cNvPr>
          <p:cNvSpPr/>
          <p:nvPr/>
        </p:nvSpPr>
        <p:spPr>
          <a:xfrm>
            <a:off x="6346371" y="1796143"/>
            <a:ext cx="620486" cy="315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63BC1-0CB9-401C-AAB8-550CD91170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30"/>
          <a:stretch/>
        </p:blipFill>
        <p:spPr>
          <a:xfrm>
            <a:off x="8356600" y="1092201"/>
            <a:ext cx="3625850" cy="6653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556A54-E1E8-4746-B5D3-E5448A0C0E50}"/>
              </a:ext>
            </a:extLst>
          </p:cNvPr>
          <p:cNvSpPr/>
          <p:nvPr/>
        </p:nvSpPr>
        <p:spPr>
          <a:xfrm>
            <a:off x="11363896" y="1056462"/>
            <a:ext cx="620486" cy="315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Schedule Refresher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371600"/>
            <a:ext cx="11691257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Schedule Tasks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b="1" dirty="0"/>
              <a:t>Most important:</a:t>
            </a:r>
          </a:p>
          <a:p>
            <a:pPr marL="0" indent="0">
              <a:buNone/>
            </a:pPr>
            <a:r>
              <a:rPr lang="en-US" sz="2000" b="1" dirty="0"/>
              <a:t>Apply Template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Only one template</a:t>
            </a:r>
            <a:br>
              <a:rPr lang="en-US" sz="2000" b="1" dirty="0"/>
            </a:br>
            <a:r>
              <a:rPr lang="en-US" sz="2000" b="1" dirty="0"/>
              <a:t>available that </a:t>
            </a:r>
            <a:br>
              <a:rPr lang="en-US" sz="2000" b="1" dirty="0"/>
            </a:br>
            <a:r>
              <a:rPr lang="en-US" sz="2000" b="1" dirty="0"/>
              <a:t>contains required</a:t>
            </a:r>
            <a:br>
              <a:rPr lang="en-US" sz="2000" b="1" dirty="0"/>
            </a:br>
            <a:r>
              <a:rPr lang="en-US" sz="2000" b="1" dirty="0"/>
              <a:t>Master Tasks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Do not use Import</a:t>
            </a:r>
            <a:br>
              <a:rPr lang="en-US" sz="2000" b="1" dirty="0"/>
            </a:br>
            <a:r>
              <a:rPr lang="en-US" sz="2000" b="1" dirty="0"/>
              <a:t>function to bring schedule </a:t>
            </a:r>
            <a:br>
              <a:rPr lang="en-US" sz="2000" b="1" dirty="0"/>
            </a:br>
            <a:r>
              <a:rPr lang="en-US" sz="2000" b="1" dirty="0"/>
              <a:t>in from other programs:  	WHY?  Master Tasks will not be included</a:t>
            </a:r>
            <a:br>
              <a:rPr lang="en-US" sz="2000" b="1" dirty="0"/>
            </a:br>
            <a:endParaRPr lang="en-US" sz="2000" b="1" dirty="0"/>
          </a:p>
          <a:p>
            <a:pPr marL="0" indent="0" algn="ctr">
              <a:buNone/>
            </a:pPr>
            <a:r>
              <a:rPr lang="en-US" sz="2400" b="1" dirty="0"/>
              <a:t>Important: Master Tasks are used throughout reports and dashboards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70C30-F0AC-41A7-A047-03FA931E3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1" r="11876" b="39297"/>
          <a:stretch/>
        </p:blipFill>
        <p:spPr>
          <a:xfrm>
            <a:off x="2811563" y="1272208"/>
            <a:ext cx="9064751" cy="34527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B1E309-12BD-4510-9C42-CAB668C6FC49}"/>
              </a:ext>
            </a:extLst>
          </p:cNvPr>
          <p:cNvSpPr/>
          <p:nvPr/>
        </p:nvSpPr>
        <p:spPr>
          <a:xfrm>
            <a:off x="6785114" y="2623931"/>
            <a:ext cx="1325216" cy="381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1FA648-F9FC-4B9A-8378-CD3D4D41AE52}"/>
              </a:ext>
            </a:extLst>
          </p:cNvPr>
          <p:cNvSpPr/>
          <p:nvPr/>
        </p:nvSpPr>
        <p:spPr>
          <a:xfrm>
            <a:off x="6785113" y="3429000"/>
            <a:ext cx="2279373" cy="510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3A6663-528A-4CC6-9678-67F2426FA4D3}"/>
              </a:ext>
            </a:extLst>
          </p:cNvPr>
          <p:cNvSpPr/>
          <p:nvPr/>
        </p:nvSpPr>
        <p:spPr>
          <a:xfrm>
            <a:off x="5486400" y="2242307"/>
            <a:ext cx="536713" cy="381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0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Schedule Refresher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371600"/>
            <a:ext cx="11691257" cy="5170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Schedule Tasks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b="1" dirty="0"/>
              <a:t>Dialog Box</a:t>
            </a:r>
          </a:p>
          <a:p>
            <a:pPr marL="0" indent="0">
              <a:buNone/>
            </a:pPr>
            <a:r>
              <a:rPr lang="en-US" sz="2000" b="1" dirty="0"/>
              <a:t>Keep Default selection</a:t>
            </a:r>
          </a:p>
          <a:p>
            <a:r>
              <a:rPr lang="en-US" sz="1800" b="1" dirty="0"/>
              <a:t>“Add as a last activity . . .”</a:t>
            </a:r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Click the Apply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E06B5-2FE2-463F-80BF-BE5C82E6C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927" y="1878768"/>
            <a:ext cx="7508126" cy="29091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96DF7B-74DD-49EC-92BE-644CDFD3D1BE}"/>
              </a:ext>
            </a:extLst>
          </p:cNvPr>
          <p:cNvSpPr/>
          <p:nvPr/>
        </p:nvSpPr>
        <p:spPr>
          <a:xfrm>
            <a:off x="4143513" y="2822891"/>
            <a:ext cx="4098787" cy="466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4AD681-57BB-4E6A-B3B3-DD33A7A21A01}"/>
              </a:ext>
            </a:extLst>
          </p:cNvPr>
          <p:cNvSpPr/>
          <p:nvPr/>
        </p:nvSpPr>
        <p:spPr>
          <a:xfrm>
            <a:off x="3480905" y="4321491"/>
            <a:ext cx="1294295" cy="466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Schedule Refresher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09700"/>
            <a:ext cx="11226800" cy="480898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Result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000" b="1" dirty="0"/>
              <a:t>Don’t </a:t>
            </a:r>
            <a:br>
              <a:rPr lang="en-US" sz="2000" b="1" dirty="0"/>
            </a:br>
            <a:r>
              <a:rPr lang="en-US" sz="2000" b="1" dirty="0"/>
              <a:t>forget to</a:t>
            </a:r>
            <a:br>
              <a:rPr lang="en-US" sz="2000" b="1" dirty="0"/>
            </a:br>
            <a:r>
              <a:rPr lang="en-US" sz="2000" b="1" dirty="0"/>
              <a:t>click the </a:t>
            </a:r>
            <a:br>
              <a:rPr lang="en-US" sz="2000" b="1" dirty="0"/>
            </a:br>
            <a:r>
              <a:rPr lang="en-US" sz="2000" b="1" dirty="0"/>
              <a:t>Save </a:t>
            </a:r>
            <a:br>
              <a:rPr lang="en-US" sz="2000" b="1" dirty="0"/>
            </a:br>
            <a:r>
              <a:rPr lang="en-US" sz="2000" b="1" dirty="0"/>
              <a:t>button </a:t>
            </a:r>
            <a:br>
              <a:rPr lang="en-US" sz="2000" b="1" dirty="0"/>
            </a:br>
            <a:r>
              <a:rPr lang="en-US" sz="2000" b="1" dirty="0"/>
              <a:t>(top, right)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1A7FC-A51E-4317-90C3-1600B72CE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50" y="1205947"/>
            <a:ext cx="10511750" cy="54756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7C5F05-11A6-49A4-9B2F-063440700B0A}"/>
              </a:ext>
            </a:extLst>
          </p:cNvPr>
          <p:cNvSpPr/>
          <p:nvPr/>
        </p:nvSpPr>
        <p:spPr>
          <a:xfrm>
            <a:off x="11417300" y="1295400"/>
            <a:ext cx="7747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0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E0C9A-A494-493C-B1C2-A1B7B9815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077" y="1325697"/>
            <a:ext cx="10162923" cy="51073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Schedule Refresher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282700"/>
            <a:ext cx="11404600" cy="5410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Adding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Columns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(each project)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#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u="sng" dirty="0"/>
              <a:t>Master Task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Predecessor</a:t>
            </a:r>
            <a:br>
              <a:rPr lang="en-US" sz="2000" b="1" dirty="0"/>
            </a:b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Save is not</a:t>
            </a:r>
            <a:br>
              <a:rPr lang="en-US" sz="2000" b="1" dirty="0"/>
            </a:br>
            <a:r>
              <a:rPr lang="en-US" sz="2000" b="1" dirty="0"/>
              <a:t>required to</a:t>
            </a:r>
            <a:br>
              <a:rPr lang="en-US" sz="2000" b="1" dirty="0"/>
            </a:br>
            <a:r>
              <a:rPr lang="en-US" sz="2000" b="1" dirty="0"/>
              <a:t>keep added</a:t>
            </a:r>
            <a:br>
              <a:rPr lang="en-US" sz="2000" b="1" dirty="0"/>
            </a:br>
            <a:r>
              <a:rPr lang="en-US" sz="2000" b="1" dirty="0"/>
              <a:t>columns in</a:t>
            </a:r>
            <a:br>
              <a:rPr lang="en-US" sz="2000" b="1" dirty="0"/>
            </a:br>
            <a:r>
              <a:rPr lang="en-US" sz="2000" b="1" dirty="0"/>
              <a:t>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/>
              <a:t>Important: Master Tasks are used throughout reports and dashboards</a:t>
            </a:r>
          </a:p>
        </p:txBody>
      </p:sp>
    </p:spTree>
    <p:extLst>
      <p:ext uri="{BB962C8B-B14F-4D97-AF65-F5344CB8AC3E}">
        <p14:creationId xmlns:p14="http://schemas.microsoft.com/office/powerpoint/2010/main" val="337454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FB3D5-A971-44FF-8346-08F098B29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07"/>
          <a:stretch/>
        </p:blipFill>
        <p:spPr>
          <a:xfrm>
            <a:off x="2111466" y="1282700"/>
            <a:ext cx="10080534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Schedule Refresher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282700"/>
            <a:ext cx="11404600" cy="55753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800" b="1" dirty="0"/>
              <a:t>Rearranging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800" b="1" dirty="0"/>
              <a:t>Columns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 dirty="0"/>
              <a:t>Drag and</a:t>
            </a:r>
            <a:br>
              <a:rPr lang="en-US" sz="2900" b="1" dirty="0"/>
            </a:br>
            <a:r>
              <a:rPr lang="en-US" sz="2900" b="1" dirty="0"/>
              <a:t>Drop 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 dirty="0"/>
              <a:t>Create the</a:t>
            </a:r>
            <a:br>
              <a:rPr lang="en-US" sz="2900" b="1" dirty="0"/>
            </a:br>
            <a:r>
              <a:rPr lang="en-US" sz="2900" b="1" dirty="0"/>
              <a:t>View You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 dirty="0"/>
              <a:t>Prefer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900" b="1" dirty="0"/>
            </a:br>
            <a:endParaRPr lang="en-US" sz="29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 dirty="0"/>
              <a:t>Edit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 dirty="0"/>
              <a:t>Schedule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 dirty="0"/>
              <a:t>Tasks</a:t>
            </a:r>
            <a:br>
              <a:rPr lang="en-US" sz="2900" b="1" dirty="0"/>
            </a:br>
            <a:endParaRPr lang="en-US" sz="2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Don’t </a:t>
            </a:r>
            <a:br>
              <a:rPr lang="en-US" sz="2900" b="1" dirty="0"/>
            </a:br>
            <a:r>
              <a:rPr lang="en-US" sz="2900" b="1" dirty="0"/>
              <a:t>forget to</a:t>
            </a:r>
            <a:br>
              <a:rPr lang="en-US" sz="2900" b="1" dirty="0"/>
            </a:br>
            <a:r>
              <a:rPr lang="en-US" sz="2900" b="1" dirty="0"/>
              <a:t>click the </a:t>
            </a:r>
            <a:br>
              <a:rPr lang="en-US" sz="2900" b="1" dirty="0"/>
            </a:br>
            <a:r>
              <a:rPr lang="en-US" sz="2900" b="1" dirty="0"/>
              <a:t>Save </a:t>
            </a:r>
            <a:br>
              <a:rPr lang="en-US" sz="2900" b="1" dirty="0"/>
            </a:br>
            <a:r>
              <a:rPr lang="en-US" sz="2900" b="1" dirty="0"/>
              <a:t>button </a:t>
            </a:r>
            <a:br>
              <a:rPr lang="en-US" sz="2900" b="1" dirty="0"/>
            </a:br>
            <a:r>
              <a:rPr lang="en-US" sz="2900" b="1" dirty="0"/>
              <a:t>(top, right)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4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1" dirty="0"/>
              <a:t>Important: Master Tasks are used throughout reports and dashboards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4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C5341-1AF3-4B22-9385-6355193364C1}"/>
              </a:ext>
            </a:extLst>
          </p:cNvPr>
          <p:cNvSpPr/>
          <p:nvPr/>
        </p:nvSpPr>
        <p:spPr>
          <a:xfrm>
            <a:off x="11506200" y="1447800"/>
            <a:ext cx="685800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4665A-C0C6-4E7D-9450-6E233D5D85C7}"/>
              </a:ext>
            </a:extLst>
          </p:cNvPr>
          <p:cNvSpPr/>
          <p:nvPr/>
        </p:nvSpPr>
        <p:spPr>
          <a:xfrm>
            <a:off x="2501900" y="3060700"/>
            <a:ext cx="1714500" cy="325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Schedule Refresher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3CBBE-312C-4FC4-BAD0-05D02EF2DC75}"/>
              </a:ext>
            </a:extLst>
          </p:cNvPr>
          <p:cNvSpPr txBox="1"/>
          <p:nvPr/>
        </p:nvSpPr>
        <p:spPr>
          <a:xfrm>
            <a:off x="927100" y="5957029"/>
            <a:ext cx="10337800" cy="49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Important: Master Tasks are used throughout reports and dashboards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2348B-CAF2-49C2-9559-0CE5241F3B64}"/>
              </a:ext>
            </a:extLst>
          </p:cNvPr>
          <p:cNvSpPr txBox="1"/>
          <p:nvPr/>
        </p:nvSpPr>
        <p:spPr>
          <a:xfrm>
            <a:off x="520700" y="1581835"/>
            <a:ext cx="212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Master Tasks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3606800" y="2043500"/>
            <a:ext cx="5118100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2.001 OVERALL PROJECT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2.003 PRE-DESIGN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2.004 ARCHITECT SELECTION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2.005 DESIGN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2.006 BID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2.007 CONSTRUCTION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2.008 SUBSTANTIAL COMPLETION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2.009 CLOSE OUT</a:t>
            </a:r>
          </a:p>
        </p:txBody>
      </p:sp>
    </p:spTree>
    <p:extLst>
      <p:ext uri="{BB962C8B-B14F-4D97-AF65-F5344CB8AC3E}">
        <p14:creationId xmlns:p14="http://schemas.microsoft.com/office/powerpoint/2010/main" val="207363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Reports – Contractor Information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282700"/>
            <a:ext cx="11404600" cy="55753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High Level Report Filter  - Find potential companies to invite to bid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4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6DCBF-B939-4119-9C07-96366C5DB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2533650"/>
            <a:ext cx="11801475" cy="1790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1DD90E-82F6-4AFC-AA74-7A64E1637C2B}"/>
              </a:ext>
            </a:extLst>
          </p:cNvPr>
          <p:cNvSpPr/>
          <p:nvPr/>
        </p:nvSpPr>
        <p:spPr>
          <a:xfrm>
            <a:off x="3297029" y="3879850"/>
            <a:ext cx="2179431" cy="57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14728B-903E-44F6-91F8-698A52048CE7}"/>
              </a:ext>
            </a:extLst>
          </p:cNvPr>
          <p:cNvSpPr/>
          <p:nvPr/>
        </p:nvSpPr>
        <p:spPr>
          <a:xfrm>
            <a:off x="10863470" y="2533649"/>
            <a:ext cx="1043607" cy="497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1F09A-39CD-405A-AADD-C0F793994008}"/>
              </a:ext>
            </a:extLst>
          </p:cNvPr>
          <p:cNvSpPr txBox="1"/>
          <p:nvPr/>
        </p:nvSpPr>
        <p:spPr>
          <a:xfrm>
            <a:off x="3297029" y="54706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https://app.e-builder.net/da2/Reports/index.aspx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7710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4248</TotalTime>
  <Words>314</Words>
  <Application>Microsoft Office PowerPoint</Application>
  <PresentationFormat>Widescreen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eB Minute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Taylor Thompson</cp:lastModifiedBy>
  <cp:revision>317</cp:revision>
  <cp:lastPrinted>2020-02-13T16:26:07Z</cp:lastPrinted>
  <dcterms:created xsi:type="dcterms:W3CDTF">2016-04-13T10:12:12Z</dcterms:created>
  <dcterms:modified xsi:type="dcterms:W3CDTF">2021-10-21T18:18:22Z</dcterms:modified>
</cp:coreProperties>
</file>