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sldIdLst>
    <p:sldId id="261" r:id="rId4"/>
    <p:sldId id="256" r:id="rId5"/>
    <p:sldId id="258" r:id="rId6"/>
    <p:sldId id="260" r:id="rId7"/>
    <p:sldId id="259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2"/>
    <p:restoredTop sz="94694"/>
  </p:normalViewPr>
  <p:slideViewPr>
    <p:cSldViewPr>
      <p:cViewPr varScale="1">
        <p:scale>
          <a:sx n="136" d="100"/>
          <a:sy n="136" d="100"/>
        </p:scale>
        <p:origin x="144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0C50C-F46C-8A4B-8A41-6A6FBB958D92}" type="datetimeFigureOut">
              <a:rPr lang="en-US" smtClean="0"/>
              <a:t>10/21/2021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3D443-CBAC-934A-8506-FB4DF260D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8155"/>
            <a:ext cx="1393887" cy="1393887"/>
          </a:xfrm>
          <a:prstGeom prst="rect">
            <a:avLst/>
          </a:prstGeom>
        </p:spPr>
      </p:pic>
      <p:sp>
        <p:nvSpPr>
          <p:cNvPr id="7" name="Title 18"/>
          <p:cNvSpPr txBox="1">
            <a:spLocks/>
          </p:cNvSpPr>
          <p:nvPr userDrawn="1"/>
        </p:nvSpPr>
        <p:spPr>
          <a:xfrm>
            <a:off x="638700" y="3181350"/>
            <a:ext cx="7215996" cy="838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377" rtl="0" eaLnBrk="1" latinLnBrk="0" hangingPunct="1">
              <a:spcBef>
                <a:spcPct val="0"/>
              </a:spcBef>
              <a:buNone/>
              <a:defRPr sz="3200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2114471"/>
            <a:ext cx="7848600" cy="564355"/>
          </a:xfrm>
        </p:spPr>
        <p:txBody>
          <a:bodyPr anchor="t">
            <a:normAutofit/>
          </a:bodyPr>
          <a:lstStyle>
            <a:lvl1pPr algn="l"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2851943"/>
            <a:ext cx="7086600" cy="1015207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4294982"/>
            <a:ext cx="2743200" cy="365125"/>
          </a:xfrm>
          <a:prstGeom prst="rect">
            <a:avLst/>
          </a:prstGeom>
        </p:spPr>
        <p:txBody>
          <a:bodyPr anchor="t"/>
          <a:lstStyle>
            <a:lvl1pPr algn="l">
              <a:defRPr sz="14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CF22DC7-71EF-0D42-98EF-E3AB7E2A66A2}" type="datetimeFigureOut">
              <a:rPr lang="en-US" smtClean="0"/>
              <a:pPr/>
              <a:t>10/21/2021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2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85753" y="1085851"/>
            <a:ext cx="8678863" cy="299918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287899" y="461818"/>
            <a:ext cx="6554707" cy="45258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3619500" y="-5206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Cornell University</a:t>
            </a:r>
          </a:p>
        </p:txBody>
      </p:sp>
    </p:spTree>
    <p:extLst>
      <p:ext uri="{BB962C8B-B14F-4D97-AF65-F5344CB8AC3E}">
        <p14:creationId xmlns:p14="http://schemas.microsoft.com/office/powerpoint/2010/main" val="4812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/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166688"/>
          </a:xfrm>
          <a:prstGeom prst="rect">
            <a:avLst/>
          </a:prstGeom>
          <a:solidFill>
            <a:srgbClr val="B31B1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38726" y="3567547"/>
            <a:ext cx="8258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dirty="0">
                <a:solidFill>
                  <a:schemeClr val="bg1"/>
                </a:solidFill>
                <a:latin typeface="Helvetica"/>
                <a:cs typeface="Helvetica"/>
              </a:rPr>
              <a:t>Photos, illustrations, graphics here.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0603" y="1085850"/>
            <a:ext cx="4050507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287899" y="461818"/>
            <a:ext cx="6554707" cy="45258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289408" y="1085850"/>
            <a:ext cx="4358795" cy="3657600"/>
          </a:xfrm>
        </p:spPr>
        <p:txBody>
          <a:bodyPr numCol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619500" y="-52060"/>
            <a:ext cx="1905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>
                <a:solidFill>
                  <a:schemeClr val="bg1"/>
                </a:solidFill>
              </a:rPr>
              <a:t>Cornell University</a:t>
            </a:r>
          </a:p>
        </p:txBody>
      </p:sp>
    </p:spTree>
    <p:extLst>
      <p:ext uri="{BB962C8B-B14F-4D97-AF65-F5344CB8AC3E}">
        <p14:creationId xmlns:p14="http://schemas.microsoft.com/office/powerpoint/2010/main" val="242311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90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914377" rtl="0" eaLnBrk="1" latinLnBrk="0" hangingPunct="1"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dx.cornell.edu/TDClient/39/Portal/Requests/TicketRequests/NewForm?ID=UA2OreJsR8g_&amp;RequestorType=Service" TargetMode="External"/><Relationship Id="rId2" Type="http://schemas.openxmlformats.org/officeDocument/2006/relationships/hyperlink" Target="https://tdx.cornell.edu/TDClient/39/Portal/Requests/TicketRequests/NewForm?ID=XflY20H6Knc_&amp;RequestorType=Servic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lb222@cornell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t.cornell.edu/sites/default/files/Integrated%20AV/Room_Types_Matrix.pdf" TargetMode="External"/><Relationship Id="rId2" Type="http://schemas.openxmlformats.org/officeDocument/2006/relationships/hyperlink" Target="https://it.cornell.edu/sites/default/files/Integrated%20AV/Room_Types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cs.cornell.edu/sites/default/files/2019-10/274000_AV%20Communications.pdf" TargetMode="External"/><Relationship Id="rId2" Type="http://schemas.openxmlformats.org/officeDocument/2006/relationships/hyperlink" Target="https://app.e-builder.net/public/publicLanding.aspx?QS=dabe4a4b43b84ee4b548db0cdae6da34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it.cornell.edu/av-installation/av-standards" TargetMode="External"/><Relationship Id="rId4" Type="http://schemas.openxmlformats.org/officeDocument/2006/relationships/hyperlink" Target="https://fcs.cornell.edu/sites/default/files/imce/site_contributor/Design_Standards/098000_Acoustics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CF7F4-D5AF-4F51-AF14-7C66CCC1CE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Video Engineering and Event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32E67-9613-4C78-A94E-CF10753732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851943"/>
            <a:ext cx="7086600" cy="710407"/>
          </a:xfrm>
        </p:spPr>
        <p:txBody>
          <a:bodyPr/>
          <a:lstStyle/>
          <a:p>
            <a:r>
              <a:rPr lang="en-US" dirty="0"/>
              <a:t>Standards &amp; Services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276AD-C738-4E7C-BC0E-54BF9752BB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3400" y="4294982"/>
            <a:ext cx="2743200" cy="486568"/>
          </a:xfrm>
        </p:spPr>
        <p:txBody>
          <a:bodyPr/>
          <a:lstStyle/>
          <a:p>
            <a:fld id="{969F9412-F5FE-4FDE-9ABE-9D97C1A7529B}" type="datetime1">
              <a:rPr lang="en-US" smtClean="0"/>
              <a:t>10/21/2021</a:t>
            </a:fld>
            <a:br>
              <a:rPr lang="en-US" dirty="0"/>
            </a:br>
            <a:r>
              <a:rPr lang="en-US" dirty="0"/>
              <a:t>Andrew Page, Assistant Director</a:t>
            </a:r>
          </a:p>
        </p:txBody>
      </p:sp>
    </p:spTree>
    <p:extLst>
      <p:ext uri="{BB962C8B-B14F-4D97-AF65-F5344CB8AC3E}">
        <p14:creationId xmlns:p14="http://schemas.microsoft.com/office/powerpoint/2010/main" val="1853725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41BC-54B2-CE45-B5E8-723ECB092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5453" y="213281"/>
            <a:ext cx="7010400" cy="5643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rial"/>
                <a:cs typeface="Arial"/>
              </a:rPr>
              <a:t>Video Engineering &amp; Event Technical Support</a:t>
            </a:r>
            <a:br>
              <a:rPr lang="en-US" dirty="0">
                <a:latin typeface="Arial"/>
                <a:cs typeface="Arial"/>
              </a:rPr>
            </a:br>
            <a:r>
              <a:rPr lang="en-US" dirty="0">
                <a:latin typeface="Arial"/>
                <a:cs typeface="Arial"/>
              </a:rPr>
              <a:t>All Services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B488E-A722-8F4B-A02E-EC4ACF0D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B29F-43E0-F844-A48B-CA5DED31C5AA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D69A21-6CF2-4C40-BA70-6D098F59B33B}"/>
              </a:ext>
            </a:extLst>
          </p:cNvPr>
          <p:cNvSpPr/>
          <p:nvPr/>
        </p:nvSpPr>
        <p:spPr>
          <a:xfrm>
            <a:off x="567772" y="3940864"/>
            <a:ext cx="913157" cy="9131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EE09CEC0-A368-4B25-B7A2-E757CE5F2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152" y="971550"/>
            <a:ext cx="6490311" cy="411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39B52CA9-A04F-48B1-B85E-F2D6F7E4EAF0}"/>
              </a:ext>
            </a:extLst>
          </p:cNvPr>
          <p:cNvSpPr/>
          <p:nvPr/>
        </p:nvSpPr>
        <p:spPr>
          <a:xfrm>
            <a:off x="3962400" y="971550"/>
            <a:ext cx="3200400" cy="1371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7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41BC-54B2-CE45-B5E8-723ECB092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000" y="483393"/>
            <a:ext cx="7010400" cy="564355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Requesting Services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3C90F-72AD-CD43-9683-F1328B389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7567" y="880091"/>
            <a:ext cx="7370233" cy="3780016"/>
          </a:xfrm>
        </p:spPr>
        <p:txBody>
          <a:bodyPr>
            <a:normAutofit fontScale="92500" lnSpcReduction="10000"/>
          </a:bodyPr>
          <a:lstStyle/>
          <a:p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Installed AV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Consulting and/or Installation –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  <a:hlinkClick r:id="rId2"/>
              </a:rPr>
              <a:t>Request form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 – engage early</a:t>
            </a: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Design Review – via eBuilder</a:t>
            </a:r>
            <a:endParaRPr lang="en-US" dirty="0">
              <a:solidFill>
                <a:schemeClr val="tx1"/>
              </a:solidFill>
            </a:endParaRP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Digital Signage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Consulting and/or Installation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–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Request form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Joe </a:t>
            </a:r>
            <a:r>
              <a:rPr lang="en-US" dirty="0" err="1">
                <a:solidFill>
                  <a:schemeClr val="tx1"/>
                </a:solidFill>
              </a:rPr>
              <a:t>Blasz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jlb222@cornell.edu</a:t>
            </a:r>
            <a:r>
              <a:rPr lang="en-US" dirty="0">
                <a:solidFill>
                  <a:schemeClr val="tx1"/>
                </a:solidFill>
              </a:rPr>
              <a:t> is CIT’s single point of contact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Can direct you to the appropriate individual or process within CIT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Coordinates all CIT design review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B488E-A722-8F4B-A02E-EC4ACF0D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B29F-43E0-F844-A48B-CA5DED31C5AA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D69A21-6CF2-4C40-BA70-6D098F59B33B}"/>
              </a:ext>
            </a:extLst>
          </p:cNvPr>
          <p:cNvSpPr/>
          <p:nvPr/>
        </p:nvSpPr>
        <p:spPr>
          <a:xfrm>
            <a:off x="567772" y="3940864"/>
            <a:ext cx="913157" cy="9131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1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41BC-54B2-CE45-B5E8-723ECB092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000" y="483393"/>
            <a:ext cx="7010400" cy="564355"/>
          </a:xfrm>
        </p:spPr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Room Technology Types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3C90F-72AD-CD43-9683-F1328B389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7567" y="880090"/>
            <a:ext cx="7772400" cy="3825259"/>
          </a:xfrm>
        </p:spPr>
        <p:txBody>
          <a:bodyPr>
            <a:normAutofit fontScale="85000" lnSpcReduction="20000"/>
          </a:bodyPr>
          <a:lstStyle/>
          <a:p>
            <a:endParaRPr lang="en-US" b="1" dirty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Types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Conference Rooms and Office AV</a:t>
            </a:r>
          </a:p>
          <a:p>
            <a:pPr marL="800100" lvl="1" indent="-342900" algn="l">
              <a:buFont typeface="Arial,Sans-Serif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Type 50</a:t>
            </a:r>
          </a:p>
          <a:p>
            <a:pPr marL="342900" indent="-342900">
              <a:buFont typeface="Arial,Sans-Serif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Classrooms</a:t>
            </a:r>
          </a:p>
          <a:p>
            <a:pPr marL="800100" lvl="1" indent="-342900" algn="l">
              <a:buFont typeface="Arial,Sans-Serif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Type 100</a:t>
            </a:r>
          </a:p>
          <a:p>
            <a:pPr marL="800100" lvl="1" indent="-342900" algn="l">
              <a:buFont typeface="Arial,Sans-Serif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Type 200</a:t>
            </a:r>
          </a:p>
          <a:p>
            <a:pPr marL="800100" lvl="1" indent="-342900" algn="l">
              <a:buFont typeface="Arial,Sans-Serif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Type 300</a:t>
            </a:r>
          </a:p>
          <a:p>
            <a:pPr marL="800100" lvl="1" indent="-342900" algn="l">
              <a:buFont typeface="Arial,Sans-Serif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Type 400</a:t>
            </a:r>
          </a:p>
          <a:p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/>
              </a:rPr>
              <a:t>Room Technology Types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/>
              </a:rPr>
              <a:t>Room Technology Types Matrix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pdf password: </a:t>
            </a:r>
            <a:r>
              <a:rPr lang="en-US" dirty="0" err="1">
                <a:solidFill>
                  <a:schemeClr val="tx1"/>
                </a:solidFill>
              </a:rPr>
              <a:t>CUDesign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B488E-A722-8F4B-A02E-EC4ACF0D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B29F-43E0-F844-A48B-CA5DED31C5AA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D69A21-6CF2-4C40-BA70-6D098F59B33B}"/>
              </a:ext>
            </a:extLst>
          </p:cNvPr>
          <p:cNvSpPr/>
          <p:nvPr/>
        </p:nvSpPr>
        <p:spPr>
          <a:xfrm>
            <a:off x="567772" y="3940864"/>
            <a:ext cx="913157" cy="9131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341BC-54B2-CE45-B5E8-723ECB092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000" y="483393"/>
            <a:ext cx="7010400" cy="564355"/>
          </a:xfrm>
        </p:spPr>
        <p:txBody>
          <a:bodyPr/>
          <a:lstStyle/>
          <a:p>
            <a:r>
              <a:rPr lang="en-US" dirty="0">
                <a:latin typeface="Arial"/>
                <a:cs typeface="Arial"/>
              </a:rPr>
              <a:t>AV Standards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B3C90F-72AD-CD43-9683-F1328B389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600" y="1200150"/>
            <a:ext cx="7772400" cy="34290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Guidance Doc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/>
              </a:rPr>
              <a:t>CIT Voice, Data, Audio-Visual Guidance</a:t>
            </a:r>
            <a:endParaRPr lang="en-US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b="1" dirty="0">
                <a:solidFill>
                  <a:schemeClr val="tx1"/>
                </a:solidFill>
                <a:latin typeface="Arial"/>
                <a:cs typeface="Arial"/>
              </a:rPr>
              <a:t>Design and Construction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/>
              </a:rPr>
              <a:t>274000</a:t>
            </a:r>
            <a:r>
              <a:rPr lang="en-US" dirty="0">
                <a:solidFill>
                  <a:schemeClr val="tx1"/>
                </a:solidFill>
              </a:rPr>
              <a:t> Audio-Video Communications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4"/>
              </a:rPr>
              <a:t>098000</a:t>
            </a:r>
            <a:r>
              <a:rPr lang="en-US" dirty="0">
                <a:solidFill>
                  <a:schemeClr val="tx1"/>
                </a:solidFill>
              </a:rPr>
              <a:t> Acoustics</a:t>
            </a: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Room Technology Types &amp; AV Technology Standards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5"/>
              </a:rPr>
              <a:t>https://it.cornell.edu/av-installation/av-standards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pdf password: </a:t>
            </a:r>
            <a:r>
              <a:rPr lang="en-US" dirty="0" err="1">
                <a:solidFill>
                  <a:schemeClr val="tx1"/>
                </a:solidFill>
              </a:rPr>
              <a:t>CUDesign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B488E-A722-8F4B-A02E-EC4ACF0D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B29F-43E0-F844-A48B-CA5DED31C5AA}" type="datetime1">
              <a:rPr lang="en-US" smtClean="0"/>
              <a:t>10/21/2021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D69A21-6CF2-4C40-BA70-6D098F59B33B}"/>
              </a:ext>
            </a:extLst>
          </p:cNvPr>
          <p:cNvSpPr/>
          <p:nvPr/>
        </p:nvSpPr>
        <p:spPr>
          <a:xfrm>
            <a:off x="567772" y="3940864"/>
            <a:ext cx="913157" cy="9131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0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3AF93-D3CB-4365-9B57-6C82E6D12B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724150"/>
            <a:ext cx="7848600" cy="564355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34894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B31B1B"/>
      </a:accent1>
      <a:accent2>
        <a:srgbClr val="4D4F53"/>
      </a:accent2>
      <a:accent3>
        <a:srgbClr val="A2998B"/>
      </a:accent3>
      <a:accent4>
        <a:srgbClr val="EF9595"/>
      </a:accent4>
      <a:accent5>
        <a:srgbClr val="7D7364"/>
      </a:accent5>
      <a:accent6>
        <a:srgbClr val="A8B1C4"/>
      </a:accent6>
      <a:hlink>
        <a:srgbClr val="3B4558"/>
      </a:hlink>
      <a:folHlink>
        <a:srgbClr val="596784"/>
      </a:folHlink>
    </a:clrScheme>
    <a:fontScheme name="Custom 2">
      <a:majorFont>
        <a:latin typeface="Helvetica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E48E5D017E1E4BAC6C235E437E8B81" ma:contentTypeVersion="1" ma:contentTypeDescription="Create a new document." ma:contentTypeScope="" ma:versionID="3614ce1bb16ec63bf293f189bde7aefe">
  <xsd:schema xmlns:xsd="http://www.w3.org/2001/XMLSchema" xmlns:xs="http://www.w3.org/2001/XMLSchema" xmlns:p="http://schemas.microsoft.com/office/2006/metadata/properties" xmlns:ns3="e4c1ce05-e5f0-4c81-a246-c4d1ac965303" targetNamespace="http://schemas.microsoft.com/office/2006/metadata/properties" ma:root="true" ma:fieldsID="4f49565d3251dd9cea50611ca027943f" ns3:_="">
    <xsd:import namespace="e4c1ce05-e5f0-4c81-a246-c4d1ac965303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1ce05-e5f0-4c81-a246-c4d1ac96530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769373-594B-497F-B29F-9AD96F02CA3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111076-6C93-404C-A722-C485E711B1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c1ce05-e5f0-4c81-a246-c4d1ac9653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10798</TotalTime>
  <Words>166</Words>
  <Application>Microsoft Office PowerPoint</Application>
  <PresentationFormat>On-screen Show (16:9)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Arial,Sans-Serif</vt:lpstr>
      <vt:lpstr>Calibri</vt:lpstr>
      <vt:lpstr>Helvetica</vt:lpstr>
      <vt:lpstr>Times</vt:lpstr>
      <vt:lpstr>Office Theme</vt:lpstr>
      <vt:lpstr>Video Engineering and Event Services</vt:lpstr>
      <vt:lpstr>Video Engineering &amp; Event Technical Support All Services</vt:lpstr>
      <vt:lpstr>Requesting Services</vt:lpstr>
      <vt:lpstr>Room Technology Types</vt:lpstr>
      <vt:lpstr>AV Standards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J. Lind</dc:creator>
  <cp:lastModifiedBy>Taylor Thompson</cp:lastModifiedBy>
  <cp:revision>397</cp:revision>
  <dcterms:created xsi:type="dcterms:W3CDTF">2014-05-07T13:58:10Z</dcterms:created>
  <dcterms:modified xsi:type="dcterms:W3CDTF">2021-10-21T18:18:14Z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0x010100E4E48E5D017E1E4BAC6C235E437E8B81</vt:lpwstr>
  </property>
</Properties>
</file>