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1" r:id="rId5"/>
    <p:sldId id="355" r:id="rId6"/>
    <p:sldId id="360" r:id="rId7"/>
    <p:sldId id="352" r:id="rId8"/>
    <p:sldId id="343" r:id="rId9"/>
    <p:sldId id="363" r:id="rId10"/>
    <p:sldId id="354" r:id="rId11"/>
    <p:sldId id="357" r:id="rId12"/>
    <p:sldId id="353" r:id="rId13"/>
    <p:sldId id="364" r:id="rId14"/>
    <p:sldId id="339" r:id="rId15"/>
    <p:sldId id="351" r:id="rId16"/>
    <p:sldId id="358" r:id="rId17"/>
    <p:sldId id="359" r:id="rId18"/>
    <p:sldId id="356" r:id="rId19"/>
    <p:sldId id="36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C333A-0BB1-4C1B-A768-4426C5A2EC40}" v="484" dt="2021-10-21T16:30:29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66503" autoAdjust="0"/>
  </p:normalViewPr>
  <p:slideViewPr>
    <p:cSldViewPr>
      <p:cViewPr varScale="1">
        <p:scale>
          <a:sx n="76" d="100"/>
          <a:sy n="76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18229-FE7F-4D2E-A38C-5D5608402AB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BA25A43-3E7B-451B-9664-A2FD4FEE5B6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/>
            <a:t>Acquisition</a:t>
          </a:r>
        </a:p>
      </dgm:t>
    </dgm:pt>
    <dgm:pt modelId="{1297428B-5876-4DD6-AB83-4587F39E9075}" type="parTrans" cxnId="{E601F512-C4E0-4D02-BF28-3A467E424CAC}">
      <dgm:prSet/>
      <dgm:spPr/>
      <dgm:t>
        <a:bodyPr/>
        <a:lstStyle/>
        <a:p>
          <a:endParaRPr lang="en-US"/>
        </a:p>
      </dgm:t>
    </dgm:pt>
    <dgm:pt modelId="{AFA49FCC-00A8-4DF1-BD98-7AE1BA945667}" type="sibTrans" cxnId="{E601F512-C4E0-4D02-BF28-3A467E424CAC}">
      <dgm:prSet/>
      <dgm:spPr/>
      <dgm:t>
        <a:bodyPr/>
        <a:lstStyle/>
        <a:p>
          <a:endParaRPr lang="en-US"/>
        </a:p>
      </dgm:t>
    </dgm:pt>
    <dgm:pt modelId="{296C22C6-9C36-4552-AB4D-CB71C3D2148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/>
            <a:t>Operations &amp; Maintenance</a:t>
          </a:r>
        </a:p>
      </dgm:t>
    </dgm:pt>
    <dgm:pt modelId="{C52FB8F3-6E09-4885-8170-13DF061E46F0}" type="parTrans" cxnId="{80708047-C0EA-429E-B5B4-8ED45A77B6AF}">
      <dgm:prSet/>
      <dgm:spPr/>
      <dgm:t>
        <a:bodyPr/>
        <a:lstStyle/>
        <a:p>
          <a:endParaRPr lang="en-US"/>
        </a:p>
      </dgm:t>
    </dgm:pt>
    <dgm:pt modelId="{B78D2B39-4607-41A0-8773-1CBBE7ACA5D6}" type="sibTrans" cxnId="{80708047-C0EA-429E-B5B4-8ED45A77B6AF}">
      <dgm:prSet/>
      <dgm:spPr/>
      <dgm:t>
        <a:bodyPr/>
        <a:lstStyle/>
        <a:p>
          <a:endParaRPr lang="en-US"/>
        </a:p>
      </dgm:t>
    </dgm:pt>
    <dgm:pt modelId="{FF122B22-5F3F-4074-9D84-0037071ED8B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dirty="0"/>
            <a:t>Planning</a:t>
          </a:r>
        </a:p>
      </dgm:t>
    </dgm:pt>
    <dgm:pt modelId="{D2898DC7-4A80-4A5F-8E23-B82BCF62EEFA}" type="parTrans" cxnId="{9C7BB0F3-C5CF-4318-A243-2BB5511E490C}">
      <dgm:prSet/>
      <dgm:spPr/>
      <dgm:t>
        <a:bodyPr/>
        <a:lstStyle/>
        <a:p>
          <a:endParaRPr lang="en-US"/>
        </a:p>
      </dgm:t>
    </dgm:pt>
    <dgm:pt modelId="{D593055C-4847-4D80-B33D-54BC22ADDA3D}" type="sibTrans" cxnId="{9C7BB0F3-C5CF-4318-A243-2BB5511E490C}">
      <dgm:prSet/>
      <dgm:spPr/>
      <dgm:t>
        <a:bodyPr/>
        <a:lstStyle/>
        <a:p>
          <a:endParaRPr lang="en-US"/>
        </a:p>
      </dgm:t>
    </dgm:pt>
    <dgm:pt modelId="{E3C86EA2-8306-46A4-9B13-79BE29869D7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400" dirty="0"/>
            <a:t>Commission&amp; Identification </a:t>
          </a:r>
        </a:p>
      </dgm:t>
    </dgm:pt>
    <dgm:pt modelId="{1A0053EA-EF96-4536-A60E-9B04FD6EF029}" type="parTrans" cxnId="{C37197B4-E3C5-4903-816D-735E3647966C}">
      <dgm:prSet/>
      <dgm:spPr/>
      <dgm:t>
        <a:bodyPr/>
        <a:lstStyle/>
        <a:p>
          <a:endParaRPr lang="en-US"/>
        </a:p>
      </dgm:t>
    </dgm:pt>
    <dgm:pt modelId="{36820F03-AD26-4DCC-ACFE-8101FA1D1C7F}" type="sibTrans" cxnId="{C37197B4-E3C5-4903-816D-735E3647966C}">
      <dgm:prSet/>
      <dgm:spPr/>
      <dgm:t>
        <a:bodyPr/>
        <a:lstStyle/>
        <a:p>
          <a:endParaRPr lang="en-US"/>
        </a:p>
      </dgm:t>
    </dgm:pt>
    <dgm:pt modelId="{AFFAF3BD-7F93-448D-BE15-E08739B520AA}">
      <dgm:prSet phldrT="[Text]" custT="1"/>
      <dgm:spPr/>
      <dgm:t>
        <a:bodyPr/>
        <a:lstStyle/>
        <a:p>
          <a:r>
            <a:rPr lang="en-US" sz="1400" dirty="0"/>
            <a:t>Demolition </a:t>
          </a:r>
        </a:p>
      </dgm:t>
    </dgm:pt>
    <dgm:pt modelId="{C59CDBDD-F789-4BE5-901A-D5BBB11A64EF}" type="parTrans" cxnId="{412351B9-F1E8-443A-A8BF-123C514C912B}">
      <dgm:prSet/>
      <dgm:spPr/>
      <dgm:t>
        <a:bodyPr/>
        <a:lstStyle/>
        <a:p>
          <a:endParaRPr lang="en-US"/>
        </a:p>
      </dgm:t>
    </dgm:pt>
    <dgm:pt modelId="{F0917413-37A3-4C01-B52C-55B4409C7604}" type="sibTrans" cxnId="{412351B9-F1E8-443A-A8BF-123C514C912B}">
      <dgm:prSet/>
      <dgm:spPr/>
      <dgm:t>
        <a:bodyPr/>
        <a:lstStyle/>
        <a:p>
          <a:endParaRPr lang="en-US"/>
        </a:p>
      </dgm:t>
    </dgm:pt>
    <dgm:pt modelId="{91FA8E91-830B-4C0C-B7DD-8444661E36AE}" type="pres">
      <dgm:prSet presAssocID="{EE018229-FE7F-4D2E-A38C-5D5608402AB8}" presName="compositeShape" presStyleCnt="0">
        <dgm:presLayoutVars>
          <dgm:chMax val="7"/>
          <dgm:dir/>
          <dgm:resizeHandles val="exact"/>
        </dgm:presLayoutVars>
      </dgm:prSet>
      <dgm:spPr/>
    </dgm:pt>
    <dgm:pt modelId="{4C581E14-C76A-4052-A21A-96054A6CF48E}" type="pres">
      <dgm:prSet presAssocID="{EE018229-FE7F-4D2E-A38C-5D5608402AB8}" presName="wedge1" presStyleLbl="node1" presStyleIdx="0" presStyleCnt="5"/>
      <dgm:spPr/>
    </dgm:pt>
    <dgm:pt modelId="{CA4BE2A9-F1D4-4554-8E11-463E59542F50}" type="pres">
      <dgm:prSet presAssocID="{EE018229-FE7F-4D2E-A38C-5D5608402AB8}" presName="dummy1a" presStyleCnt="0"/>
      <dgm:spPr/>
    </dgm:pt>
    <dgm:pt modelId="{35902558-8887-4F14-897C-4580E8CD7E2D}" type="pres">
      <dgm:prSet presAssocID="{EE018229-FE7F-4D2E-A38C-5D5608402AB8}" presName="dummy1b" presStyleCnt="0"/>
      <dgm:spPr/>
    </dgm:pt>
    <dgm:pt modelId="{D2CAA5F1-2CE4-4B6F-AFB5-3CBF2FC1F211}" type="pres">
      <dgm:prSet presAssocID="{EE018229-FE7F-4D2E-A38C-5D5608402AB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A80928D-829A-4F22-B9D7-A8806C1DAA48}" type="pres">
      <dgm:prSet presAssocID="{EE018229-FE7F-4D2E-A38C-5D5608402AB8}" presName="wedge2" presStyleLbl="node1" presStyleIdx="1" presStyleCnt="5"/>
      <dgm:spPr/>
    </dgm:pt>
    <dgm:pt modelId="{2BEF471C-6325-4546-8B38-A204751D519E}" type="pres">
      <dgm:prSet presAssocID="{EE018229-FE7F-4D2E-A38C-5D5608402AB8}" presName="dummy2a" presStyleCnt="0"/>
      <dgm:spPr/>
    </dgm:pt>
    <dgm:pt modelId="{C57A7560-CE22-4FBF-AAFB-3DAE61DBD955}" type="pres">
      <dgm:prSet presAssocID="{EE018229-FE7F-4D2E-A38C-5D5608402AB8}" presName="dummy2b" presStyleCnt="0"/>
      <dgm:spPr/>
    </dgm:pt>
    <dgm:pt modelId="{80615665-8327-4364-8911-F889870D4D46}" type="pres">
      <dgm:prSet presAssocID="{EE018229-FE7F-4D2E-A38C-5D5608402AB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E1293C7-B670-4A9F-997F-41EAF52FBD50}" type="pres">
      <dgm:prSet presAssocID="{EE018229-FE7F-4D2E-A38C-5D5608402AB8}" presName="wedge3" presStyleLbl="node1" presStyleIdx="2" presStyleCnt="5"/>
      <dgm:spPr/>
    </dgm:pt>
    <dgm:pt modelId="{C01ADE5C-22E2-408F-AAAA-AF2E911D301A}" type="pres">
      <dgm:prSet presAssocID="{EE018229-FE7F-4D2E-A38C-5D5608402AB8}" presName="dummy3a" presStyleCnt="0"/>
      <dgm:spPr/>
    </dgm:pt>
    <dgm:pt modelId="{D1050CD8-4AE2-4FAF-A908-CC62203673EA}" type="pres">
      <dgm:prSet presAssocID="{EE018229-FE7F-4D2E-A38C-5D5608402AB8}" presName="dummy3b" presStyleCnt="0"/>
      <dgm:spPr/>
    </dgm:pt>
    <dgm:pt modelId="{3BEBAADE-24E1-4BAA-B059-2D9769632E5A}" type="pres">
      <dgm:prSet presAssocID="{EE018229-FE7F-4D2E-A38C-5D5608402AB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CC91933-DB21-4CAC-823E-FDCECE322BBA}" type="pres">
      <dgm:prSet presAssocID="{EE018229-FE7F-4D2E-A38C-5D5608402AB8}" presName="wedge4" presStyleLbl="node1" presStyleIdx="3" presStyleCnt="5"/>
      <dgm:spPr/>
    </dgm:pt>
    <dgm:pt modelId="{0ACC3DF3-14BC-4011-AC2F-6053868F0A06}" type="pres">
      <dgm:prSet presAssocID="{EE018229-FE7F-4D2E-A38C-5D5608402AB8}" presName="dummy4a" presStyleCnt="0"/>
      <dgm:spPr/>
    </dgm:pt>
    <dgm:pt modelId="{7896CDE6-FFA1-44EC-9032-D23CC8760527}" type="pres">
      <dgm:prSet presAssocID="{EE018229-FE7F-4D2E-A38C-5D5608402AB8}" presName="dummy4b" presStyleCnt="0"/>
      <dgm:spPr/>
    </dgm:pt>
    <dgm:pt modelId="{460614C8-8E6A-4727-8C9F-61BDC0F79876}" type="pres">
      <dgm:prSet presAssocID="{EE018229-FE7F-4D2E-A38C-5D5608402AB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4B6AA7F-298A-4162-894C-A44B9D4EAED5}" type="pres">
      <dgm:prSet presAssocID="{EE018229-FE7F-4D2E-A38C-5D5608402AB8}" presName="wedge5" presStyleLbl="node1" presStyleIdx="4" presStyleCnt="5"/>
      <dgm:spPr/>
    </dgm:pt>
    <dgm:pt modelId="{CDD80D90-35A5-4AE7-92C6-F49E74B5FB1D}" type="pres">
      <dgm:prSet presAssocID="{EE018229-FE7F-4D2E-A38C-5D5608402AB8}" presName="dummy5a" presStyleCnt="0"/>
      <dgm:spPr/>
    </dgm:pt>
    <dgm:pt modelId="{DE9A38AA-D9F8-4685-824B-9EF8FD8BA75C}" type="pres">
      <dgm:prSet presAssocID="{EE018229-FE7F-4D2E-A38C-5D5608402AB8}" presName="dummy5b" presStyleCnt="0"/>
      <dgm:spPr/>
    </dgm:pt>
    <dgm:pt modelId="{FA4C83C0-43D9-48B0-BC06-CB8F207D2E48}" type="pres">
      <dgm:prSet presAssocID="{EE018229-FE7F-4D2E-A38C-5D5608402AB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B488A40-752D-496B-AD01-CB8363AEB771}" type="pres">
      <dgm:prSet presAssocID="{AFA49FCC-00A8-4DF1-BD98-7AE1BA945667}" presName="arrowWedge1" presStyleLbl="fgSibTrans2D1" presStyleIdx="0" presStyleCnt="5"/>
      <dgm:spPr>
        <a:solidFill>
          <a:schemeClr val="bg2"/>
        </a:solidFill>
      </dgm:spPr>
    </dgm:pt>
    <dgm:pt modelId="{A6242EC0-2E75-4F5B-B7FE-8CE2A2D0911B}" type="pres">
      <dgm:prSet presAssocID="{36820F03-AD26-4DCC-ACFE-8101FA1D1C7F}" presName="arrowWedge2" presStyleLbl="fgSibTrans2D1" presStyleIdx="1" presStyleCnt="5"/>
      <dgm:spPr>
        <a:solidFill>
          <a:schemeClr val="bg2"/>
        </a:solidFill>
      </dgm:spPr>
    </dgm:pt>
    <dgm:pt modelId="{1EA56151-CA61-4E47-8104-48E5FFB2B437}" type="pres">
      <dgm:prSet presAssocID="{B78D2B39-4607-41A0-8773-1CBBE7ACA5D6}" presName="arrowWedge3" presStyleLbl="fgSibTrans2D1" presStyleIdx="2" presStyleCnt="5"/>
      <dgm:spPr>
        <a:solidFill>
          <a:schemeClr val="bg2"/>
        </a:solidFill>
      </dgm:spPr>
    </dgm:pt>
    <dgm:pt modelId="{59D2B85C-9098-4E77-9484-0DB85E0C9DDE}" type="pres">
      <dgm:prSet presAssocID="{F0917413-37A3-4C01-B52C-55B4409C7604}" presName="arrowWedge4" presStyleLbl="fgSibTrans2D1" presStyleIdx="3" presStyleCnt="5"/>
      <dgm:spPr>
        <a:solidFill>
          <a:schemeClr val="bg2"/>
        </a:solidFill>
      </dgm:spPr>
    </dgm:pt>
    <dgm:pt modelId="{83540F08-E0D2-4DA1-B4DC-403BE96A2226}" type="pres">
      <dgm:prSet presAssocID="{D593055C-4847-4D80-B33D-54BC22ADDA3D}" presName="arrowWedge5" presStyleLbl="fgSibTrans2D1" presStyleIdx="4" presStyleCnt="5"/>
      <dgm:spPr>
        <a:solidFill>
          <a:schemeClr val="bg2"/>
        </a:solidFill>
      </dgm:spPr>
    </dgm:pt>
  </dgm:ptLst>
  <dgm:cxnLst>
    <dgm:cxn modelId="{E601F512-C4E0-4D02-BF28-3A467E424CAC}" srcId="{EE018229-FE7F-4D2E-A38C-5D5608402AB8}" destId="{7BA25A43-3E7B-451B-9664-A2FD4FEE5B6F}" srcOrd="0" destOrd="0" parTransId="{1297428B-5876-4DD6-AB83-4587F39E9075}" sibTransId="{AFA49FCC-00A8-4DF1-BD98-7AE1BA945667}"/>
    <dgm:cxn modelId="{6330D217-2785-49F7-BC66-8C35B63A1E3D}" type="presOf" srcId="{7BA25A43-3E7B-451B-9664-A2FD4FEE5B6F}" destId="{D2CAA5F1-2CE4-4B6F-AFB5-3CBF2FC1F211}" srcOrd="1" destOrd="0" presId="urn:microsoft.com/office/officeart/2005/8/layout/cycle8"/>
    <dgm:cxn modelId="{C3528920-DC47-4252-B1B4-E1EC2E091B90}" type="presOf" srcId="{296C22C6-9C36-4552-AB4D-CB71C3D21482}" destId="{AE1293C7-B670-4A9F-997F-41EAF52FBD50}" srcOrd="0" destOrd="0" presId="urn:microsoft.com/office/officeart/2005/8/layout/cycle8"/>
    <dgm:cxn modelId="{AB110B37-D141-4C09-8B48-1256E1D2E037}" type="presOf" srcId="{FF122B22-5F3F-4074-9D84-0037071ED8BB}" destId="{FA4C83C0-43D9-48B0-BC06-CB8F207D2E48}" srcOrd="1" destOrd="0" presId="urn:microsoft.com/office/officeart/2005/8/layout/cycle8"/>
    <dgm:cxn modelId="{FF964837-5061-4404-94DD-B82E05BAA1B8}" type="presOf" srcId="{E3C86EA2-8306-46A4-9B13-79BE29869D72}" destId="{80615665-8327-4364-8911-F889870D4D46}" srcOrd="1" destOrd="0" presId="urn:microsoft.com/office/officeart/2005/8/layout/cycle8"/>
    <dgm:cxn modelId="{C4111C5F-8C58-4127-9042-061F180BD970}" type="presOf" srcId="{E3C86EA2-8306-46A4-9B13-79BE29869D72}" destId="{EA80928D-829A-4F22-B9D7-A8806C1DAA48}" srcOrd="0" destOrd="0" presId="urn:microsoft.com/office/officeart/2005/8/layout/cycle8"/>
    <dgm:cxn modelId="{6DC05865-DD6D-4FAD-A7F6-57CAA5231CA4}" type="presOf" srcId="{EE018229-FE7F-4D2E-A38C-5D5608402AB8}" destId="{91FA8E91-830B-4C0C-B7DD-8444661E36AE}" srcOrd="0" destOrd="0" presId="urn:microsoft.com/office/officeart/2005/8/layout/cycle8"/>
    <dgm:cxn modelId="{80708047-C0EA-429E-B5B4-8ED45A77B6AF}" srcId="{EE018229-FE7F-4D2E-A38C-5D5608402AB8}" destId="{296C22C6-9C36-4552-AB4D-CB71C3D21482}" srcOrd="2" destOrd="0" parTransId="{C52FB8F3-6E09-4885-8170-13DF061E46F0}" sibTransId="{B78D2B39-4607-41A0-8773-1CBBE7ACA5D6}"/>
    <dgm:cxn modelId="{9885939A-ECF5-455F-BA49-D4A6D9264248}" type="presOf" srcId="{296C22C6-9C36-4552-AB4D-CB71C3D21482}" destId="{3BEBAADE-24E1-4BAA-B059-2D9769632E5A}" srcOrd="1" destOrd="0" presId="urn:microsoft.com/office/officeart/2005/8/layout/cycle8"/>
    <dgm:cxn modelId="{C63ABEAB-A4CB-496C-BC0D-F05E0B8C5747}" type="presOf" srcId="{AFFAF3BD-7F93-448D-BE15-E08739B520AA}" destId="{460614C8-8E6A-4727-8C9F-61BDC0F79876}" srcOrd="1" destOrd="0" presId="urn:microsoft.com/office/officeart/2005/8/layout/cycle8"/>
    <dgm:cxn modelId="{C37197B4-E3C5-4903-816D-735E3647966C}" srcId="{EE018229-FE7F-4D2E-A38C-5D5608402AB8}" destId="{E3C86EA2-8306-46A4-9B13-79BE29869D72}" srcOrd="1" destOrd="0" parTransId="{1A0053EA-EF96-4536-A60E-9B04FD6EF029}" sibTransId="{36820F03-AD26-4DCC-ACFE-8101FA1D1C7F}"/>
    <dgm:cxn modelId="{412351B9-F1E8-443A-A8BF-123C514C912B}" srcId="{EE018229-FE7F-4D2E-A38C-5D5608402AB8}" destId="{AFFAF3BD-7F93-448D-BE15-E08739B520AA}" srcOrd="3" destOrd="0" parTransId="{C59CDBDD-F789-4BE5-901A-D5BBB11A64EF}" sibTransId="{F0917413-37A3-4C01-B52C-55B4409C7604}"/>
    <dgm:cxn modelId="{9F1BA8D8-C019-496F-9D11-EE3BF9BAB053}" type="presOf" srcId="{7BA25A43-3E7B-451B-9664-A2FD4FEE5B6F}" destId="{4C581E14-C76A-4052-A21A-96054A6CF48E}" srcOrd="0" destOrd="0" presId="urn:microsoft.com/office/officeart/2005/8/layout/cycle8"/>
    <dgm:cxn modelId="{957BA0E0-5A86-4A9C-BC6E-EBDCCDFFC948}" type="presOf" srcId="{FF122B22-5F3F-4074-9D84-0037071ED8BB}" destId="{74B6AA7F-298A-4162-894C-A44B9D4EAED5}" srcOrd="0" destOrd="0" presId="urn:microsoft.com/office/officeart/2005/8/layout/cycle8"/>
    <dgm:cxn modelId="{9C7BB0F3-C5CF-4318-A243-2BB5511E490C}" srcId="{EE018229-FE7F-4D2E-A38C-5D5608402AB8}" destId="{FF122B22-5F3F-4074-9D84-0037071ED8BB}" srcOrd="4" destOrd="0" parTransId="{D2898DC7-4A80-4A5F-8E23-B82BCF62EEFA}" sibTransId="{D593055C-4847-4D80-B33D-54BC22ADDA3D}"/>
    <dgm:cxn modelId="{EAF78AF4-D2CC-4B59-AE1F-7ED45705076D}" type="presOf" srcId="{AFFAF3BD-7F93-448D-BE15-E08739B520AA}" destId="{0CC91933-DB21-4CAC-823E-FDCECE322BBA}" srcOrd="0" destOrd="0" presId="urn:microsoft.com/office/officeart/2005/8/layout/cycle8"/>
    <dgm:cxn modelId="{8A3ECD1A-4D35-4438-9CFB-4EBD5F3995D1}" type="presParOf" srcId="{91FA8E91-830B-4C0C-B7DD-8444661E36AE}" destId="{4C581E14-C76A-4052-A21A-96054A6CF48E}" srcOrd="0" destOrd="0" presId="urn:microsoft.com/office/officeart/2005/8/layout/cycle8"/>
    <dgm:cxn modelId="{2B0BC08D-9383-4B83-9BC1-405F6E5C73C3}" type="presParOf" srcId="{91FA8E91-830B-4C0C-B7DD-8444661E36AE}" destId="{CA4BE2A9-F1D4-4554-8E11-463E59542F50}" srcOrd="1" destOrd="0" presId="urn:microsoft.com/office/officeart/2005/8/layout/cycle8"/>
    <dgm:cxn modelId="{242B84EF-05EC-4852-8711-7F86F325849A}" type="presParOf" srcId="{91FA8E91-830B-4C0C-B7DD-8444661E36AE}" destId="{35902558-8887-4F14-897C-4580E8CD7E2D}" srcOrd="2" destOrd="0" presId="urn:microsoft.com/office/officeart/2005/8/layout/cycle8"/>
    <dgm:cxn modelId="{C1E34C15-43D1-4FEA-9722-D6AE5A3F8505}" type="presParOf" srcId="{91FA8E91-830B-4C0C-B7DD-8444661E36AE}" destId="{D2CAA5F1-2CE4-4B6F-AFB5-3CBF2FC1F211}" srcOrd="3" destOrd="0" presId="urn:microsoft.com/office/officeart/2005/8/layout/cycle8"/>
    <dgm:cxn modelId="{3FB2D5FD-CA6D-4F93-A485-C8D61B816BD1}" type="presParOf" srcId="{91FA8E91-830B-4C0C-B7DD-8444661E36AE}" destId="{EA80928D-829A-4F22-B9D7-A8806C1DAA48}" srcOrd="4" destOrd="0" presId="urn:microsoft.com/office/officeart/2005/8/layout/cycle8"/>
    <dgm:cxn modelId="{1909BF4C-07AF-4F36-A13C-092EE98DE44C}" type="presParOf" srcId="{91FA8E91-830B-4C0C-B7DD-8444661E36AE}" destId="{2BEF471C-6325-4546-8B38-A204751D519E}" srcOrd="5" destOrd="0" presId="urn:microsoft.com/office/officeart/2005/8/layout/cycle8"/>
    <dgm:cxn modelId="{2C4397D5-DBB3-42C6-AFF0-3F7D04B19D11}" type="presParOf" srcId="{91FA8E91-830B-4C0C-B7DD-8444661E36AE}" destId="{C57A7560-CE22-4FBF-AAFB-3DAE61DBD955}" srcOrd="6" destOrd="0" presId="urn:microsoft.com/office/officeart/2005/8/layout/cycle8"/>
    <dgm:cxn modelId="{3E10A1EC-0395-4C29-B30D-48871976BBA6}" type="presParOf" srcId="{91FA8E91-830B-4C0C-B7DD-8444661E36AE}" destId="{80615665-8327-4364-8911-F889870D4D46}" srcOrd="7" destOrd="0" presId="urn:microsoft.com/office/officeart/2005/8/layout/cycle8"/>
    <dgm:cxn modelId="{82C594EB-6399-4CCC-A209-2031B6721519}" type="presParOf" srcId="{91FA8E91-830B-4C0C-B7DD-8444661E36AE}" destId="{AE1293C7-B670-4A9F-997F-41EAF52FBD50}" srcOrd="8" destOrd="0" presId="urn:microsoft.com/office/officeart/2005/8/layout/cycle8"/>
    <dgm:cxn modelId="{FDFC3DD0-A633-4ECE-8D05-B3B55F0D801A}" type="presParOf" srcId="{91FA8E91-830B-4C0C-B7DD-8444661E36AE}" destId="{C01ADE5C-22E2-408F-AAAA-AF2E911D301A}" srcOrd="9" destOrd="0" presId="urn:microsoft.com/office/officeart/2005/8/layout/cycle8"/>
    <dgm:cxn modelId="{E765B06D-3BD4-4F5E-923D-F781E73237B9}" type="presParOf" srcId="{91FA8E91-830B-4C0C-B7DD-8444661E36AE}" destId="{D1050CD8-4AE2-4FAF-A908-CC62203673EA}" srcOrd="10" destOrd="0" presId="urn:microsoft.com/office/officeart/2005/8/layout/cycle8"/>
    <dgm:cxn modelId="{496D3168-D3F5-4084-B6AD-E127B9BBBE32}" type="presParOf" srcId="{91FA8E91-830B-4C0C-B7DD-8444661E36AE}" destId="{3BEBAADE-24E1-4BAA-B059-2D9769632E5A}" srcOrd="11" destOrd="0" presId="urn:microsoft.com/office/officeart/2005/8/layout/cycle8"/>
    <dgm:cxn modelId="{0478EA60-AC9D-435D-B859-6212E846CD5D}" type="presParOf" srcId="{91FA8E91-830B-4C0C-B7DD-8444661E36AE}" destId="{0CC91933-DB21-4CAC-823E-FDCECE322BBA}" srcOrd="12" destOrd="0" presId="urn:microsoft.com/office/officeart/2005/8/layout/cycle8"/>
    <dgm:cxn modelId="{24AD6997-5C32-4985-83BC-0AEE29E05E80}" type="presParOf" srcId="{91FA8E91-830B-4C0C-B7DD-8444661E36AE}" destId="{0ACC3DF3-14BC-4011-AC2F-6053868F0A06}" srcOrd="13" destOrd="0" presId="urn:microsoft.com/office/officeart/2005/8/layout/cycle8"/>
    <dgm:cxn modelId="{02FAFB2A-A905-48FE-A445-297AE1124DDF}" type="presParOf" srcId="{91FA8E91-830B-4C0C-B7DD-8444661E36AE}" destId="{7896CDE6-FFA1-44EC-9032-D23CC8760527}" srcOrd="14" destOrd="0" presId="urn:microsoft.com/office/officeart/2005/8/layout/cycle8"/>
    <dgm:cxn modelId="{D2067347-533F-43F3-A677-CEFF81C94820}" type="presParOf" srcId="{91FA8E91-830B-4C0C-B7DD-8444661E36AE}" destId="{460614C8-8E6A-4727-8C9F-61BDC0F79876}" srcOrd="15" destOrd="0" presId="urn:microsoft.com/office/officeart/2005/8/layout/cycle8"/>
    <dgm:cxn modelId="{8EF28241-27D9-41D0-BEBA-F8805B0B19EB}" type="presParOf" srcId="{91FA8E91-830B-4C0C-B7DD-8444661E36AE}" destId="{74B6AA7F-298A-4162-894C-A44B9D4EAED5}" srcOrd="16" destOrd="0" presId="urn:microsoft.com/office/officeart/2005/8/layout/cycle8"/>
    <dgm:cxn modelId="{AF1D5F9B-8D64-44F5-968C-E699D1BF6487}" type="presParOf" srcId="{91FA8E91-830B-4C0C-B7DD-8444661E36AE}" destId="{CDD80D90-35A5-4AE7-92C6-F49E74B5FB1D}" srcOrd="17" destOrd="0" presId="urn:microsoft.com/office/officeart/2005/8/layout/cycle8"/>
    <dgm:cxn modelId="{0005C1AE-4BEC-403D-840C-55343069F859}" type="presParOf" srcId="{91FA8E91-830B-4C0C-B7DD-8444661E36AE}" destId="{DE9A38AA-D9F8-4685-824B-9EF8FD8BA75C}" srcOrd="18" destOrd="0" presId="urn:microsoft.com/office/officeart/2005/8/layout/cycle8"/>
    <dgm:cxn modelId="{F1730595-CE08-4821-B034-6AA054E54604}" type="presParOf" srcId="{91FA8E91-830B-4C0C-B7DD-8444661E36AE}" destId="{FA4C83C0-43D9-48B0-BC06-CB8F207D2E48}" srcOrd="19" destOrd="0" presId="urn:microsoft.com/office/officeart/2005/8/layout/cycle8"/>
    <dgm:cxn modelId="{6FFEB984-F699-4336-BDF6-ABD9F8AC135C}" type="presParOf" srcId="{91FA8E91-830B-4C0C-B7DD-8444661E36AE}" destId="{0B488A40-752D-496B-AD01-CB8363AEB771}" srcOrd="20" destOrd="0" presId="urn:microsoft.com/office/officeart/2005/8/layout/cycle8"/>
    <dgm:cxn modelId="{3D8F384E-261C-4B3A-9D46-ED73AD6A7C2F}" type="presParOf" srcId="{91FA8E91-830B-4C0C-B7DD-8444661E36AE}" destId="{A6242EC0-2E75-4F5B-B7FE-8CE2A2D0911B}" srcOrd="21" destOrd="0" presId="urn:microsoft.com/office/officeart/2005/8/layout/cycle8"/>
    <dgm:cxn modelId="{9AE2F72C-90A0-4809-8E9A-551DDABF2691}" type="presParOf" srcId="{91FA8E91-830B-4C0C-B7DD-8444661E36AE}" destId="{1EA56151-CA61-4E47-8104-48E5FFB2B437}" srcOrd="22" destOrd="0" presId="urn:microsoft.com/office/officeart/2005/8/layout/cycle8"/>
    <dgm:cxn modelId="{807CEB00-979B-434D-9DA8-214C683201DA}" type="presParOf" srcId="{91FA8E91-830B-4C0C-B7DD-8444661E36AE}" destId="{59D2B85C-9098-4E77-9484-0DB85E0C9DDE}" srcOrd="23" destOrd="0" presId="urn:microsoft.com/office/officeart/2005/8/layout/cycle8"/>
    <dgm:cxn modelId="{BD9C129E-4582-4463-8075-7F69141B9750}" type="presParOf" srcId="{91FA8E91-830B-4C0C-B7DD-8444661E36AE}" destId="{83540F08-E0D2-4DA1-B4DC-403BE96A222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1E14-C76A-4052-A21A-96054A6CF48E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Acquisition</a:t>
          </a:r>
        </a:p>
      </dsp:txBody>
      <dsp:txXfrm>
        <a:off x="3169920" y="825398"/>
        <a:ext cx="1097280" cy="731520"/>
      </dsp:txXfrm>
    </dsp:sp>
    <dsp:sp modelId="{EA80928D-829A-4F22-B9D7-A8806C1DAA48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Commission&amp; Identification </a:t>
          </a:r>
        </a:p>
      </dsp:txBody>
      <dsp:txXfrm>
        <a:off x="3616960" y="1902358"/>
        <a:ext cx="1016000" cy="812800"/>
      </dsp:txXfrm>
    </dsp:sp>
    <dsp:sp modelId="{AE1293C7-B670-4A9F-997F-41EAF52FBD50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Operations &amp; Maintenance</a:t>
          </a:r>
        </a:p>
      </dsp:txBody>
      <dsp:txXfrm>
        <a:off x="2560320" y="2796438"/>
        <a:ext cx="975360" cy="894080"/>
      </dsp:txXfrm>
    </dsp:sp>
    <dsp:sp modelId="{0CC91933-DB21-4CAC-823E-FDCECE322BBA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Demolition </a:t>
          </a:r>
        </a:p>
      </dsp:txBody>
      <dsp:txXfrm>
        <a:off x="1463040" y="1902358"/>
        <a:ext cx="1016000" cy="812800"/>
      </dsp:txXfrm>
    </dsp:sp>
    <dsp:sp modelId="{74B6AA7F-298A-4162-894C-A44B9D4EAED5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Planning</a:t>
          </a:r>
        </a:p>
      </dsp:txBody>
      <dsp:txXfrm>
        <a:off x="1828800" y="825398"/>
        <a:ext cx="1097280" cy="731520"/>
      </dsp:txXfrm>
    </dsp:sp>
    <dsp:sp modelId="{0B488A40-752D-496B-AD01-CB8363AEB771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42EC0-2E75-4F5B-B7FE-8CE2A2D0911B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56151-CA61-4E47-8104-48E5FFB2B437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2B85C-9098-4E77-9484-0DB85E0C9DDE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40F08-E0D2-4DA1-B4DC-403BE96A2226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2021…. SAMP Overview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CMMS – Computerized Maintenance Management System 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Enterprise asset management (EAM) is a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combination of software, systems and services used to maintain and control operational assets and equipment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The aim is to optimize the quality and utilization of assets throughout their lifecycle, increase productive uptime and reduce operational costs.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Enterprise Asset Management involves:</a:t>
            </a:r>
          </a:p>
          <a:p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-   work management, </a:t>
            </a:r>
          </a:p>
          <a:p>
            <a:pPr marL="0" indent="0">
              <a:buFontTx/>
              <a:buNone/>
            </a:pPr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-   asset maintenance, 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planning and scheduling, 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supply chain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Asset management does not just focus on the asset itself, but on the value that the asset can provide.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Asset management gives assurance that assets will fulfil their required purpose or function.  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</a:t>
            </a:r>
            <a:r>
              <a:rPr lang="en-US" dirty="0" err="1"/>
              <a:t>pmpd</a:t>
            </a:r>
            <a:r>
              <a:rPr lang="en-US" dirty="0"/>
              <a:t> 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3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69 different Asset Management Programs have been identified.</a:t>
            </a:r>
          </a:p>
          <a:p>
            <a:r>
              <a:rPr lang="en-US" dirty="0"/>
              <a:t>This word cloud is a representation of the identified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/>
              <a:t>CMMS – Computerized Maintenance Management System 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Enterprise asset management (EAM) is a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combination of software, systems and services used to maintain and control operational assets and equipment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The aim is to optimize the quality and utilization of assets throughout their lifecycle, increase productive uptime and reduce operational costs.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Enterprise Asset Management involves:</a:t>
            </a:r>
          </a:p>
          <a:p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-   work management, </a:t>
            </a:r>
          </a:p>
          <a:p>
            <a:pPr marL="0" indent="0">
              <a:buFontTx/>
              <a:buNone/>
            </a:pPr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-   asset maintenance, 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planning and scheduling, 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161616"/>
                </a:solidFill>
                <a:effectLst/>
                <a:latin typeface="IBM Plex Sans" panose="020B0604020202020204" pitchFamily="34" charset="0"/>
              </a:rPr>
              <a:t>supply chain management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Asset management does not just focus on the asset itself, but on the value that the asset can provide.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Asset management gives assurance that assets will fulfil their required purpose or function.  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Identifying existing assets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Adding new assets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Developing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Performing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Managing our CMMS (Tool) Maximo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Etc</a:t>
            </a:r>
            <a:r>
              <a:rPr lang="en-US" sz="1200" dirty="0"/>
              <a:t>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Asset management does not just focus on the asset itself, but on the value that the asset can provide.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Asset management gives assurance that assets will fulfil their required purpose or function.  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Jim had previously shared the SAMP behind back and January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E</a:t>
            </a:r>
            <a:r>
              <a:rPr lang="en-US" b="0" i="0" u="sng" dirty="0">
                <a:effectLst/>
              </a:rPr>
              <a:t>veryone involved with assets </a:t>
            </a:r>
            <a:r>
              <a:rPr lang="en-US" b="0" i="0" dirty="0">
                <a:effectLst/>
              </a:rPr>
              <a:t>to consider themselves a “data steward”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</a:rPr>
              <a:t>feel personally responsible for collecting and maintaining reliable data.</a:t>
            </a:r>
          </a:p>
          <a:p>
            <a:endParaRPr lang="en-US" dirty="0"/>
          </a:p>
          <a:p>
            <a:r>
              <a:rPr lang="en-US" dirty="0"/>
              <a:t>Focusing on the elemental foundation of the EAM today,  will need to another time to share discuss the …. Development and Status of </a:t>
            </a:r>
          </a:p>
          <a:p>
            <a:endParaRPr lang="en-US" dirty="0"/>
          </a:p>
          <a:p>
            <a:pPr marL="0" indent="0" fontAlgn="base">
              <a:buNone/>
            </a:pPr>
            <a:r>
              <a:rPr lang="en-US" sz="3600" b="1" dirty="0"/>
              <a:t>Computer Maintenance Management System (CMMS) Optimization </a:t>
            </a:r>
          </a:p>
          <a:p>
            <a:pPr marL="0" indent="0" fontAlgn="base">
              <a:buFontTx/>
              <a:buNone/>
            </a:pPr>
            <a:r>
              <a:rPr lang="en-US" sz="3200" b="1" dirty="0"/>
              <a:t>Maximo optimization &amp; upgrade</a:t>
            </a:r>
          </a:p>
          <a:p>
            <a:pPr marL="457200" indent="-457200" fontAlgn="base">
              <a:buFontTx/>
              <a:buChar char="-"/>
            </a:pPr>
            <a:endParaRPr lang="en-US" sz="3200" b="1" dirty="0"/>
          </a:p>
          <a:p>
            <a:pPr marL="0" indent="0" fontAlgn="base">
              <a:buFontTx/>
              <a:buNone/>
            </a:pPr>
            <a:r>
              <a:rPr lang="en-US" sz="3200" b="1" dirty="0"/>
              <a:t>Planning &amp; Scheduling</a:t>
            </a:r>
          </a:p>
          <a:p>
            <a:pPr marL="0" indent="0" fontAlgn="base">
              <a:buFontTx/>
              <a:buNone/>
            </a:pPr>
            <a:endParaRPr lang="en-US" sz="3200" b="1" dirty="0"/>
          </a:p>
          <a:p>
            <a:pPr marL="0" indent="0" fontAlgn="base">
              <a:buFontTx/>
              <a:buNone/>
            </a:pPr>
            <a:r>
              <a:rPr lang="en-US" sz="3200" b="1" dirty="0"/>
              <a:t>Supply Chain Management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Author</a:t>
            </a:r>
          </a:p>
          <a:p>
            <a:r>
              <a:rPr lang="en-US" dirty="0"/>
              <a:t>             Utilizes the template to draft the plan with input from the SME.</a:t>
            </a:r>
          </a:p>
          <a:p>
            <a:r>
              <a:rPr lang="en-US" dirty="0"/>
              <a:t>Subject Matter Expert</a:t>
            </a:r>
          </a:p>
          <a:p>
            <a:pPr lvl="1"/>
            <a:r>
              <a:rPr lang="en-US" dirty="0"/>
              <a:t>Define success, useful life, and data needs, create job plan elements, review designs, author design and construction standards</a:t>
            </a:r>
          </a:p>
          <a:p>
            <a:r>
              <a:rPr lang="en-US" dirty="0"/>
              <a:t>Program Manager</a:t>
            </a:r>
          </a:p>
          <a:p>
            <a:pPr lvl="1"/>
            <a:r>
              <a:rPr lang="en-US" dirty="0"/>
              <a:t>Creates and manages budget, uses metrics to measure success</a:t>
            </a:r>
          </a:p>
          <a:p>
            <a:r>
              <a:rPr lang="en-US" dirty="0"/>
              <a:t>Data Manager</a:t>
            </a:r>
          </a:p>
          <a:p>
            <a:pPr lvl="1"/>
            <a:r>
              <a:rPr lang="en-US" dirty="0"/>
              <a:t>Produce reports, audit the data, produce job plans</a:t>
            </a:r>
          </a:p>
          <a:p>
            <a:r>
              <a:rPr lang="en-US" dirty="0"/>
              <a:t>Work Executor</a:t>
            </a:r>
          </a:p>
          <a:p>
            <a:pPr lvl="1"/>
            <a:r>
              <a:rPr lang="en-US" dirty="0"/>
              <a:t>Follow the job plans, collect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2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many items on Jim’s Phased retirement list is to review and update the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1D02-A9FF-4F96-8815-6980524722FC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DBE2-DC74-4E03-A0F9-1C6F2C961477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5AAA-0783-45C4-AF1A-579A888D2D7E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FC07-15CB-494E-8257-6762CBAE3B2F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1C2-5EAA-44E6-AEB8-0C9146B28F45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EE4-6749-4970-B9E2-9120F34C7A65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7F28-BDB6-48E3-9639-F2F2C7D3D6DF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E0DB-CFC3-474A-8643-DC192CF2AB8E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3A6-DB30-4908-8A56-D304E7E86F59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7A0F-DC04-40D3-B0E6-DDAE1F11F5F3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cs.cornell.edu/strategic-asset-management-program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cs.cornell.edu/strategic-asset-management-program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cs.cornell.edu/strategic-asset-management-program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cs.cornell.edu/strategic-asset-management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42" y="1562100"/>
            <a:ext cx="8434915" cy="2057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Series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Enterprise Asset Management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4267200"/>
            <a:ext cx="6453187" cy="17525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Management –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Asset Management &amp; Logistics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October 21, 2021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AED18-D2A3-46DE-8403-3AC43DE5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59CCA7BA-D340-445F-946A-76ED7241F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77852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101AA6-1200-495A-9C78-6DAB6DE1F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0" y="1686912"/>
            <a:ext cx="5204250" cy="4669437"/>
          </a:xfrm>
        </p:spPr>
        <p:txBody>
          <a:bodyPr>
            <a:normAutofit fontScale="70000" lnSpcReduction="20000"/>
          </a:bodyPr>
          <a:lstStyle/>
          <a:p>
            <a:r>
              <a:rPr lang="en-US" b="1" baseline="0" dirty="0"/>
              <a:t>Project Data: </a:t>
            </a:r>
            <a:r>
              <a:rPr lang="en-US" baseline="0" dirty="0"/>
              <a:t>(Asset Specific)</a:t>
            </a:r>
          </a:p>
          <a:p>
            <a:pPr lvl="1"/>
            <a:r>
              <a:rPr lang="en-US" dirty="0"/>
              <a:t>Project </a:t>
            </a:r>
            <a:r>
              <a:rPr lang="en-US" baseline="0" dirty="0"/>
              <a:t>Data is part of a </a:t>
            </a:r>
            <a:r>
              <a:rPr lang="en-US" dirty="0"/>
              <a:t>much bigger picture</a:t>
            </a:r>
          </a:p>
          <a:p>
            <a:pPr lvl="1"/>
            <a:r>
              <a:rPr lang="en-US" dirty="0"/>
              <a:t>Value of Data and how it will be utilized</a:t>
            </a:r>
          </a:p>
          <a:p>
            <a:r>
              <a:rPr lang="en-US" b="1" dirty="0"/>
              <a:t>QA/QC: </a:t>
            </a:r>
            <a:r>
              <a:rPr lang="en-US" dirty="0"/>
              <a:t>(Asset &amp; Data)</a:t>
            </a:r>
          </a:p>
          <a:p>
            <a:pPr lvl="1"/>
            <a:r>
              <a:rPr lang="en-US" dirty="0"/>
              <a:t>Design Phase</a:t>
            </a:r>
          </a:p>
          <a:p>
            <a:pPr lvl="2"/>
            <a:r>
              <a:rPr lang="en-US" dirty="0"/>
              <a:t>Standards</a:t>
            </a:r>
          </a:p>
          <a:p>
            <a:pPr lvl="1"/>
            <a:r>
              <a:rPr lang="en-US" dirty="0"/>
              <a:t>Construction Phase</a:t>
            </a:r>
          </a:p>
          <a:p>
            <a:pPr lvl="2"/>
            <a:r>
              <a:rPr lang="en-US" dirty="0"/>
              <a:t>Submittals </a:t>
            </a:r>
          </a:p>
          <a:p>
            <a:pPr lvl="2"/>
            <a:r>
              <a:rPr lang="en-US" dirty="0"/>
              <a:t>Inspections</a:t>
            </a:r>
          </a:p>
          <a:p>
            <a:pPr lvl="1"/>
            <a:r>
              <a:rPr lang="en-US" dirty="0"/>
              <a:t>Closeout Phase </a:t>
            </a:r>
          </a:p>
          <a:p>
            <a:pPr lvl="2"/>
            <a:r>
              <a:rPr lang="en-US" dirty="0"/>
              <a:t>Punchlist / Warranty</a:t>
            </a:r>
          </a:p>
          <a:p>
            <a:r>
              <a:rPr lang="en-US" b="1" dirty="0"/>
              <a:t>Transfer of Data: </a:t>
            </a:r>
            <a:r>
              <a:rPr lang="en-US" dirty="0"/>
              <a:t>(Project Turnover)</a:t>
            </a:r>
          </a:p>
          <a:p>
            <a:pPr lvl="1"/>
            <a:r>
              <a:rPr lang="en-US" dirty="0"/>
              <a:t>Providing data is useful for EAMP</a:t>
            </a:r>
          </a:p>
          <a:p>
            <a:pPr lvl="1"/>
            <a:r>
              <a:rPr lang="en-US" dirty="0"/>
              <a:t>Timely Data Transfer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300FF33-DE90-4A94-8DC4-798561D2E8D2}"/>
              </a:ext>
            </a:extLst>
          </p:cNvPr>
          <p:cNvSpPr txBox="1">
            <a:spLocks/>
          </p:cNvSpPr>
          <p:nvPr/>
        </p:nvSpPr>
        <p:spPr>
          <a:xfrm>
            <a:off x="76200" y="420687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5299E2B9-6F4F-48FF-80AA-732BA1358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00" y="1927852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74F55B11-69FA-4633-8CBF-35559E7A4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0" y="1777852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B9DDB-192B-40B3-8AD0-2FC185EE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AE0D392-0D25-454D-AE52-2BC85377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6" y="381000"/>
            <a:ext cx="8677656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 What? </a:t>
            </a:r>
            <a:r>
              <a:rPr lang="en-US" sz="2800" i="1" dirty="0"/>
              <a:t>(Why should a PM Care?)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E85839BA-D0E7-4FC2-85DF-BB45686F6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64283"/>
            <a:ext cx="3356264" cy="434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8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18">
            <a:extLst>
              <a:ext uri="{FF2B5EF4-FFF2-40B4-BE49-F238E27FC236}">
                <a16:creationId xmlns:a16="http://schemas.microsoft.com/office/drawing/2014/main" id="{FB043573-32BB-4BB6-8FB6-C668767965D5}"/>
              </a:ext>
            </a:extLst>
          </p:cNvPr>
          <p:cNvSpPr/>
          <p:nvPr/>
        </p:nvSpPr>
        <p:spPr>
          <a:xfrm>
            <a:off x="655533" y="1776808"/>
            <a:ext cx="7574037" cy="3657600"/>
          </a:xfrm>
          <a:prstGeom prst="roundRect">
            <a:avLst>
              <a:gd name="adj" fmla="val 12157"/>
            </a:avLst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4473519" y="1805058"/>
            <a:ext cx="3756051" cy="3657600"/>
          </a:xfrm>
          <a:prstGeom prst="roundRect">
            <a:avLst>
              <a:gd name="adj" fmla="val 8140"/>
            </a:avLst>
          </a:prstGeom>
          <a:gradFill flip="none" rotWithShape="1">
            <a:gsLst>
              <a:gs pos="23576">
                <a:srgbClr val="4FC181">
                  <a:alpha val="54000"/>
                </a:srgbClr>
              </a:gs>
              <a:gs pos="2000">
                <a:srgbClr val="00B050"/>
              </a:gs>
              <a:gs pos="64000">
                <a:schemeClr val="accent3">
                  <a:lumMod val="30000"/>
                  <a:lumOff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8600" y="5620663"/>
            <a:ext cx="4185693" cy="0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1903345"/>
            <a:ext cx="4783835" cy="19703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33400" y="5080083"/>
            <a:ext cx="1312404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47970" y="2013924"/>
            <a:ext cx="2258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Palatino Linotype" panose="02040502050505030304" pitchFamily="18" charset="0"/>
              </a:rPr>
              <a:t>THE RED ZONE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Setting the 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Project up for a 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Successful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Transition </a:t>
            </a:r>
          </a:p>
          <a:p>
            <a:pPr algn="ctr"/>
            <a:endParaRPr lang="en-US" sz="1600" u="sng" dirty="0">
              <a:latin typeface="Palatino Linotype" panose="02040502050505030304" pitchFamily="18" charset="0"/>
            </a:endParaRPr>
          </a:p>
        </p:txBody>
      </p:sp>
      <p:cxnSp>
        <p:nvCxnSpPr>
          <p:cNvPr id="28" name="Straight Connector 27"/>
          <p:cNvCxnSpPr>
            <a:stCxn id="35" idx="2"/>
          </p:cNvCxnSpPr>
          <p:nvPr/>
        </p:nvCxnSpPr>
        <p:spPr>
          <a:xfrm flipH="1">
            <a:off x="4414293" y="1730503"/>
            <a:ext cx="13445" cy="3909653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62902" y="899506"/>
            <a:ext cx="312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TEMPORARY</a:t>
            </a:r>
          </a:p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CERTIFICATE OF OCCUPANCY  (TCO/CO)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861" y="5640156"/>
            <a:ext cx="329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“CONSTRUCTION PHASE”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2116" y="5629533"/>
            <a:ext cx="329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“POST OCCUPANCY PHASE”  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559313" y="1727059"/>
            <a:ext cx="1" cy="388385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27932" y="930277"/>
            <a:ext cx="218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10 MONTH </a:t>
            </a:r>
          </a:p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WALK THROUGH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1723" y="5928095"/>
            <a:ext cx="329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Palatino Linotype" panose="02040502050505030304" pitchFamily="18" charset="0"/>
              </a:rPr>
              <a:t>1 YEAR WARRANTY PERIOD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7876" y="4770957"/>
            <a:ext cx="1101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FM REP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1718" y="1610957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PROJECT </a:t>
            </a:r>
          </a:p>
          <a:p>
            <a:pPr algn="ctr"/>
            <a:r>
              <a:rPr lang="en-US" sz="1600" i="1" dirty="0">
                <a:latin typeface="Palatino Linotype" panose="02040502050505030304" pitchFamily="18" charset="0"/>
              </a:rPr>
              <a:t>MANAGER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497813" y="3492541"/>
            <a:ext cx="1956732" cy="76200"/>
            <a:chOff x="1464115" y="3505200"/>
            <a:chExt cx="1956732" cy="76200"/>
          </a:xfrm>
        </p:grpSpPr>
        <p:sp>
          <p:nvSpPr>
            <p:cNvPr id="46" name="Oval 45"/>
            <p:cNvSpPr/>
            <p:nvPr/>
          </p:nvSpPr>
          <p:spPr>
            <a:xfrm>
              <a:off x="1464115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6238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02524" y="3505200"/>
              <a:ext cx="718323" cy="76200"/>
              <a:chOff x="1616515" y="3657600"/>
              <a:chExt cx="718323" cy="76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616515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258638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4952126" y="2008148"/>
            <a:ext cx="2415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Palatino Linotype" panose="02040502050505030304" pitchFamily="18" charset="0"/>
              </a:rPr>
              <a:t>BREAK IN PERIOD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6065576" y="3742831"/>
            <a:ext cx="403569" cy="1730953"/>
            <a:chOff x="8224449" y="5773573"/>
            <a:chExt cx="403569" cy="1522832"/>
          </a:xfrm>
        </p:grpSpPr>
        <p:sp>
          <p:nvSpPr>
            <p:cNvPr id="83" name="Rounded Rectangle 82"/>
            <p:cNvSpPr/>
            <p:nvPr/>
          </p:nvSpPr>
          <p:spPr>
            <a:xfrm>
              <a:off x="8224449" y="5827914"/>
              <a:ext cx="403569" cy="1376970"/>
            </a:xfrm>
            <a:prstGeom prst="roundRect">
              <a:avLst/>
            </a:prstGeom>
            <a:solidFill>
              <a:srgbClr val="0070C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 rot="16200000">
              <a:off x="7648363" y="6381100"/>
              <a:ext cx="1522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Palatino Linotype" panose="02040502050505030304" pitchFamily="18" charset="0"/>
                </a:rPr>
                <a:t>PUNCHLIST 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20341" y="3783051"/>
            <a:ext cx="403569" cy="1581956"/>
            <a:chOff x="7206099" y="6277095"/>
            <a:chExt cx="403569" cy="1581956"/>
          </a:xfrm>
        </p:grpSpPr>
        <p:sp>
          <p:nvSpPr>
            <p:cNvPr id="101" name="Rounded Rectangle 100"/>
            <p:cNvSpPr/>
            <p:nvPr/>
          </p:nvSpPr>
          <p:spPr>
            <a:xfrm>
              <a:off x="7206099" y="6277095"/>
              <a:ext cx="403569" cy="1581956"/>
            </a:xfrm>
            <a:prstGeom prst="roundRect">
              <a:avLst/>
            </a:prstGeom>
            <a:solidFill>
              <a:srgbClr val="0070C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 rot="16200000">
              <a:off x="6676796" y="6911776"/>
              <a:ext cx="1496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Palatino Linotype" panose="02040502050505030304" pitchFamily="18" charset="0"/>
                </a:rPr>
                <a:t>WARRANTY </a:t>
              </a:r>
            </a:p>
          </p:txBody>
        </p:sp>
      </p:grpSp>
      <p:sp>
        <p:nvSpPr>
          <p:cNvPr id="107" name="Title 2"/>
          <p:cNvSpPr>
            <a:spLocks noGrp="1"/>
          </p:cNvSpPr>
          <p:nvPr>
            <p:ph type="title"/>
          </p:nvPr>
        </p:nvSpPr>
        <p:spPr>
          <a:xfrm>
            <a:off x="193860" y="330008"/>
            <a:ext cx="8677656" cy="685800"/>
          </a:xfrm>
        </p:spPr>
        <p:txBody>
          <a:bodyPr/>
          <a:lstStyle/>
          <a:p>
            <a:r>
              <a:rPr lang="en-US" i="1" dirty="0"/>
              <a:t>So What? – (Why should a PM Care?)</a:t>
            </a:r>
          </a:p>
        </p:txBody>
      </p:sp>
      <p:cxnSp>
        <p:nvCxnSpPr>
          <p:cNvPr id="76" name="Straight Connector 75"/>
          <p:cNvCxnSpPr>
            <a:cxnSpLocks/>
          </p:cNvCxnSpPr>
          <p:nvPr/>
        </p:nvCxnSpPr>
        <p:spPr>
          <a:xfrm flipV="1">
            <a:off x="1845804" y="2008148"/>
            <a:ext cx="1125996" cy="307193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2971800" y="2008148"/>
            <a:ext cx="5257770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12336" y="1922733"/>
            <a:ext cx="2917234" cy="315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7692657" y="3767429"/>
            <a:ext cx="403569" cy="1730953"/>
            <a:chOff x="7248043" y="5799869"/>
            <a:chExt cx="403569" cy="1522832"/>
          </a:xfrm>
        </p:grpSpPr>
        <p:sp>
          <p:nvSpPr>
            <p:cNvPr id="80" name="Rounded Rectangle 79"/>
            <p:cNvSpPr/>
            <p:nvPr/>
          </p:nvSpPr>
          <p:spPr>
            <a:xfrm>
              <a:off x="7248043" y="5834766"/>
              <a:ext cx="403569" cy="1376970"/>
            </a:xfrm>
            <a:prstGeom prst="roundRect">
              <a:avLst/>
            </a:prstGeom>
            <a:solidFill>
              <a:srgbClr val="0070C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6672511" y="6407396"/>
              <a:ext cx="1522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Palatino Linotype" panose="02040502050505030304" pitchFamily="18" charset="0"/>
                </a:rPr>
                <a:t>CLOSEOUT 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-110928" y="3495122"/>
            <a:ext cx="1956732" cy="76200"/>
            <a:chOff x="1464115" y="3505200"/>
            <a:chExt cx="1956732" cy="76200"/>
          </a:xfrm>
        </p:grpSpPr>
        <p:sp>
          <p:nvSpPr>
            <p:cNvPr id="95" name="Oval 94"/>
            <p:cNvSpPr/>
            <p:nvPr/>
          </p:nvSpPr>
          <p:spPr>
            <a:xfrm>
              <a:off x="1464115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106238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702524" y="3505200"/>
              <a:ext cx="718323" cy="76200"/>
              <a:chOff x="1616515" y="3657600"/>
              <a:chExt cx="718323" cy="762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1616515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258638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998558" y="3486999"/>
            <a:ext cx="1956732" cy="76200"/>
            <a:chOff x="1464115" y="3505200"/>
            <a:chExt cx="1956732" cy="76200"/>
          </a:xfrm>
        </p:grpSpPr>
        <p:sp>
          <p:nvSpPr>
            <p:cNvPr id="106" name="Oval 105"/>
            <p:cNvSpPr/>
            <p:nvPr/>
          </p:nvSpPr>
          <p:spPr>
            <a:xfrm>
              <a:off x="1464115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06238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702524" y="3505200"/>
              <a:ext cx="718323" cy="76200"/>
              <a:chOff x="1616515" y="3657600"/>
              <a:chExt cx="718323" cy="762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1616515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258638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7521213" y="3486999"/>
            <a:ext cx="1956732" cy="76200"/>
            <a:chOff x="1464115" y="3505200"/>
            <a:chExt cx="1956732" cy="76200"/>
          </a:xfrm>
        </p:grpSpPr>
        <p:sp>
          <p:nvSpPr>
            <p:cNvPr id="113" name="Oval 112"/>
            <p:cNvSpPr/>
            <p:nvPr/>
          </p:nvSpPr>
          <p:spPr>
            <a:xfrm>
              <a:off x="1464115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106238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702524" y="3505200"/>
              <a:ext cx="718323" cy="76200"/>
              <a:chOff x="1616515" y="3657600"/>
              <a:chExt cx="718323" cy="7620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1616515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258638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8" name="Straight Arrow Connector 117"/>
          <p:cNvCxnSpPr/>
          <p:nvPr/>
        </p:nvCxnSpPr>
        <p:spPr>
          <a:xfrm flipV="1">
            <a:off x="4414293" y="5610917"/>
            <a:ext cx="3825243" cy="18113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4700030" y="3490557"/>
            <a:ext cx="1956732" cy="76200"/>
            <a:chOff x="1464115" y="3505200"/>
            <a:chExt cx="1956732" cy="76200"/>
          </a:xfrm>
        </p:grpSpPr>
        <p:sp>
          <p:nvSpPr>
            <p:cNvPr id="120" name="Oval 119"/>
            <p:cNvSpPr/>
            <p:nvPr/>
          </p:nvSpPr>
          <p:spPr>
            <a:xfrm>
              <a:off x="1464115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2106238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702524" y="3505200"/>
              <a:ext cx="718323" cy="76200"/>
              <a:chOff x="1616515" y="3657600"/>
              <a:chExt cx="718323" cy="7620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1616515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258638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7218087" y="3490557"/>
            <a:ext cx="1956732" cy="76200"/>
            <a:chOff x="1464115" y="3505200"/>
            <a:chExt cx="1956732" cy="76200"/>
          </a:xfrm>
        </p:grpSpPr>
        <p:sp>
          <p:nvSpPr>
            <p:cNvPr id="126" name="Oval 125"/>
            <p:cNvSpPr/>
            <p:nvPr/>
          </p:nvSpPr>
          <p:spPr>
            <a:xfrm>
              <a:off x="1464115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106238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702524" y="3505200"/>
              <a:ext cx="718323" cy="76200"/>
              <a:chOff x="1616515" y="3657600"/>
              <a:chExt cx="718323" cy="76200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616515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258638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8314110" y="3276600"/>
            <a:ext cx="1204682" cy="50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-149027" y="3263491"/>
            <a:ext cx="299302" cy="50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4604441" y="3795701"/>
            <a:ext cx="674938" cy="1581956"/>
            <a:chOff x="7163659" y="6277095"/>
            <a:chExt cx="523220" cy="1581956"/>
          </a:xfrm>
        </p:grpSpPr>
        <p:sp>
          <p:nvSpPr>
            <p:cNvPr id="133" name="Rounded Rectangle 132"/>
            <p:cNvSpPr/>
            <p:nvPr/>
          </p:nvSpPr>
          <p:spPr>
            <a:xfrm>
              <a:off x="7206099" y="6277095"/>
              <a:ext cx="403569" cy="1581956"/>
            </a:xfrm>
            <a:prstGeom prst="roundRect">
              <a:avLst/>
            </a:prstGeom>
            <a:solidFill>
              <a:srgbClr val="0070C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>
            <a:xfrm rot="16200000">
              <a:off x="6676796" y="6804055"/>
              <a:ext cx="1496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Palatino Linotype" panose="02040502050505030304" pitchFamily="18" charset="0"/>
                </a:rPr>
                <a:t>SCOPE REQUESTS </a:t>
              </a:r>
            </a:p>
          </p:txBody>
        </p:sp>
      </p:grpSp>
      <p:cxnSp>
        <p:nvCxnSpPr>
          <p:cNvPr id="135" name="Straight Connector 134"/>
          <p:cNvCxnSpPr/>
          <p:nvPr/>
        </p:nvCxnSpPr>
        <p:spPr>
          <a:xfrm>
            <a:off x="8253799" y="1721851"/>
            <a:ext cx="1" cy="3883858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C497EAC-1130-4BB1-B626-BFDEE4F3F616}"/>
              </a:ext>
            </a:extLst>
          </p:cNvPr>
          <p:cNvSpPr txBox="1"/>
          <p:nvPr/>
        </p:nvSpPr>
        <p:spPr>
          <a:xfrm>
            <a:off x="566547" y="2220676"/>
            <a:ext cx="1976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Palatino Linotype" panose="02040502050505030304" pitchFamily="18" charset="0"/>
              </a:rPr>
              <a:t>PROJECT DATA COLLECTION 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QA/QC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Transfer of Data</a:t>
            </a:r>
          </a:p>
          <a:p>
            <a:pPr algn="ctr"/>
            <a:endParaRPr lang="en-US" sz="1600" dirty="0">
              <a:latin typeface="Palatino Linotype" panose="02040502050505030304" pitchFamily="18" charset="0"/>
            </a:endParaRPr>
          </a:p>
          <a:p>
            <a:pPr algn="ctr"/>
            <a:r>
              <a:rPr lang="en-US" sz="1600" u="sng" dirty="0">
                <a:latin typeface="Palatino Linotype" panose="02040502050505030304" pitchFamily="18" charset="0"/>
              </a:rPr>
              <a:t> </a:t>
            </a:r>
            <a:endParaRPr lang="en-US" sz="1600" dirty="0">
              <a:latin typeface="Palatino Linotype" panose="02040502050505030304" pitchFamily="18" charset="0"/>
            </a:endParaRPr>
          </a:p>
          <a:p>
            <a:pPr algn="ctr"/>
            <a:endParaRPr lang="en-US" sz="1600" u="sng" dirty="0">
              <a:latin typeface="Palatino Linotype" panose="0204050205050503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04628" y="1790144"/>
            <a:ext cx="1824512" cy="3657600"/>
          </a:xfrm>
          <a:prstGeom prst="roundRect">
            <a:avLst>
              <a:gd name="adj" fmla="val 12157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59CCA7BA-D340-445F-946A-76ED7241F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101AA6-1200-495A-9C78-6DAB6DE1F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4598249" cy="449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Contract Documents:</a:t>
            </a:r>
          </a:p>
          <a:p>
            <a:pPr lvl="1"/>
            <a:r>
              <a:rPr lang="en-US" dirty="0"/>
              <a:t>General Conditions</a:t>
            </a:r>
          </a:p>
          <a:p>
            <a:pPr lvl="2"/>
            <a:r>
              <a:rPr lang="en-US" dirty="0"/>
              <a:t>Leverage Document for QA/QC</a:t>
            </a:r>
          </a:p>
          <a:p>
            <a:pPr lvl="1"/>
            <a:r>
              <a:rPr lang="en-US" dirty="0"/>
              <a:t>General Requirements</a:t>
            </a:r>
          </a:p>
          <a:p>
            <a:pPr lvl="2"/>
            <a:r>
              <a:rPr lang="en-US" dirty="0"/>
              <a:t>Asset Data (017822) </a:t>
            </a:r>
          </a:p>
          <a:p>
            <a:r>
              <a:rPr lang="en-US" b="1" dirty="0"/>
              <a:t>Design Standards:</a:t>
            </a:r>
          </a:p>
          <a:p>
            <a:pPr lvl="1"/>
            <a:r>
              <a:rPr lang="en-US" dirty="0"/>
              <a:t>“Pick a thing” </a:t>
            </a:r>
          </a:p>
          <a:p>
            <a:r>
              <a:rPr lang="en-US" b="1" dirty="0"/>
              <a:t>PM Checklists:</a:t>
            </a:r>
          </a:p>
          <a:p>
            <a:pPr lvl="1"/>
            <a:r>
              <a:rPr lang="en-US" dirty="0"/>
              <a:t>D5: Design Reviews</a:t>
            </a:r>
          </a:p>
          <a:p>
            <a:pPr lvl="1"/>
            <a:r>
              <a:rPr lang="en-US" dirty="0"/>
              <a:t>C6: Red Zone </a:t>
            </a:r>
          </a:p>
          <a:p>
            <a:pPr lvl="1"/>
            <a:r>
              <a:rPr lang="en-US" dirty="0"/>
              <a:t>CL1: Close Out Master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300FF33-DE90-4A94-8DC4-798561D2E8D2}"/>
              </a:ext>
            </a:extLst>
          </p:cNvPr>
          <p:cNvSpPr txBox="1">
            <a:spLocks/>
          </p:cNvSpPr>
          <p:nvPr/>
        </p:nvSpPr>
        <p:spPr>
          <a:xfrm>
            <a:off x="76200" y="420687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5299E2B9-6F4F-48FF-80AA-732BA1358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983600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74F55B11-69FA-4633-8CBF-35559E7A4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0" y="1833600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B9DDB-192B-40B3-8AD0-2FC185EE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AE0D392-0D25-454D-AE52-2BC85377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6" y="381000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Project Management: How can PM’s Help?</a:t>
            </a:r>
            <a:br>
              <a:rPr lang="en-US" sz="2800" dirty="0"/>
            </a:br>
            <a:r>
              <a:rPr lang="en-US" sz="2800" dirty="0"/>
              <a:t>(Tools &amp; Guidance)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FE98F482-1193-4D85-8552-830A7BAA7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0031"/>
            <a:ext cx="3356264" cy="434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C3306AB2-239C-4B00-9A13-10FE7C3AC6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1093304"/>
            <a:ext cx="3297382" cy="42672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5076" y="1397095"/>
            <a:ext cx="5804744" cy="340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Enterprise Asset Management:</a:t>
            </a:r>
          </a:p>
          <a:p>
            <a:r>
              <a:rPr lang="en-US" dirty="0"/>
              <a:t>Work Management</a:t>
            </a:r>
          </a:p>
          <a:p>
            <a:r>
              <a:rPr lang="en-US" dirty="0"/>
              <a:t>Asset Maintenance</a:t>
            </a:r>
          </a:p>
          <a:p>
            <a:r>
              <a:rPr lang="en-US" dirty="0"/>
              <a:t>Planning and Scheduling</a:t>
            </a:r>
          </a:p>
          <a:p>
            <a:r>
              <a:rPr lang="en-US" dirty="0"/>
              <a:t>Supply Chain Management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076" y="381000"/>
            <a:ext cx="8677656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Enterprise Asset Management</a:t>
            </a:r>
            <a:br>
              <a:rPr lang="en-US" sz="3600" dirty="0"/>
            </a:br>
            <a:r>
              <a:rPr lang="en-US" sz="3600" dirty="0"/>
              <a:t>(EAM)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3DC5A-33D6-4346-B302-0873D5FCD6D7}"/>
              </a:ext>
            </a:extLst>
          </p:cNvPr>
          <p:cNvSpPr txBox="1"/>
          <p:nvPr/>
        </p:nvSpPr>
        <p:spPr>
          <a:xfrm>
            <a:off x="609600" y="4774028"/>
            <a:ext cx="766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“Through a combination of software, systems, and services,… … the intent is to optimize the quality and the utilization of assets throughout their lifecycle, increase productive uptime, and reduce operational costs”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6E746E9-D3D3-4EC8-9F40-0360C2222F48}"/>
              </a:ext>
            </a:extLst>
          </p:cNvPr>
          <p:cNvGraphicFramePr/>
          <p:nvPr/>
        </p:nvGraphicFramePr>
        <p:xfrm>
          <a:off x="4055523" y="742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FD78931-3D27-4E08-96F5-998B461A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39C07-ADF3-4C2D-B060-BB474421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F3D67-90D7-494D-B1C9-A4CFF804F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711392C-0A6A-40C8-8962-AEC387E575C6}"/>
              </a:ext>
            </a:extLst>
          </p:cNvPr>
          <p:cNvSpPr txBox="1">
            <a:spLocks/>
          </p:cNvSpPr>
          <p:nvPr/>
        </p:nvSpPr>
        <p:spPr>
          <a:xfrm>
            <a:off x="233172" y="461963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EAMP Foundation – Identification &amp; Classification</a:t>
            </a:r>
          </a:p>
          <a:p>
            <a:r>
              <a:rPr lang="en-US" dirty="0"/>
              <a:t>Tier 7: Asset Management Plan Development Schedule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086B3C-7565-49DA-8E5C-07188A80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1123052"/>
            <a:ext cx="9144000" cy="5110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4681C-FCEA-4757-816D-D7800D4CB20D}"/>
              </a:ext>
            </a:extLst>
          </p:cNvPr>
          <p:cNvSpPr txBox="1"/>
          <p:nvPr/>
        </p:nvSpPr>
        <p:spPr>
          <a:xfrm>
            <a:off x="1981200" y="6277409"/>
            <a:ext cx="5410200" cy="27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hlinkClick r:id="rId3"/>
              </a:rPr>
              <a:t>https://fcs.</a:t>
            </a:r>
            <a:r>
              <a:rPr lang="en-US" sz="1000" dirty="0">
                <a:effectLst/>
                <a:latin typeface="Calibri" panose="020F0502020204030204" pitchFamily="34" charset="0"/>
                <a:hlinkClick r:id="rId3"/>
              </a:rPr>
              <a:t>cornell</a:t>
            </a:r>
            <a:r>
              <a:rPr lang="en-US" sz="1200" dirty="0">
                <a:effectLst/>
                <a:latin typeface="Calibri" panose="020F0502020204030204" pitchFamily="34" charset="0"/>
                <a:hlinkClick r:id="rId3"/>
              </a:rPr>
              <a:t>.edu/strategic-asset-management-program</a:t>
            </a:r>
            <a:endParaRPr lang="en-US" sz="1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A480C-B5A9-444A-B254-B67D8BCC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9545D-E8CC-4538-9B64-4C254D36E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Tier 7- assets required by statute</a:t>
            </a:r>
          </a:p>
          <a:p>
            <a:r>
              <a:rPr lang="en-US" dirty="0"/>
              <a:t>Tier 6 – assets that serve multiple facilities without redundancy </a:t>
            </a:r>
          </a:p>
          <a:p>
            <a:r>
              <a:rPr lang="en-US" dirty="0"/>
              <a:t>Tier 5 – assets that serve an entire facility or program without redundancy OR multiple facilities or programs with redundancy</a:t>
            </a:r>
          </a:p>
          <a:p>
            <a:r>
              <a:rPr lang="en-US" dirty="0"/>
              <a:t>Tier 4 – assets that serve floor or wing of a facility without redundancy OR an entire facility with redundancy</a:t>
            </a:r>
          </a:p>
          <a:p>
            <a:r>
              <a:rPr lang="en-US" dirty="0"/>
              <a:t>Tier 3 – assets that serve individual spaces without redundancy OR a floor or wing of a facility  with redundancy</a:t>
            </a:r>
          </a:p>
          <a:p>
            <a:r>
              <a:rPr lang="en-US" dirty="0"/>
              <a:t>Tier 2 – assets that serve individual spaces with redundancy</a:t>
            </a:r>
          </a:p>
          <a:p>
            <a:r>
              <a:rPr lang="en-US" dirty="0"/>
              <a:t>Tier 1 – assets that serve aesthetic needs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12543-8667-41B6-A211-2B5E09EE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9" y="729292"/>
            <a:ext cx="9161843" cy="685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EAMP Foundation – </a:t>
            </a:r>
            <a:br>
              <a:rPr lang="en-US" sz="3200" dirty="0"/>
            </a:br>
            <a:r>
              <a:rPr lang="en-US" sz="3200" dirty="0"/>
              <a:t>Standardization: Asset Classification (Tiers)</a:t>
            </a:r>
            <a:br>
              <a:rPr lang="en-US" sz="32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1BBAF-86CC-4A12-94BE-C3B292B8FC6E}"/>
              </a:ext>
            </a:extLst>
          </p:cNvPr>
          <p:cNvSpPr txBox="1"/>
          <p:nvPr/>
        </p:nvSpPr>
        <p:spPr>
          <a:xfrm>
            <a:off x="2286000" y="6426530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hlinkClick r:id="rId2"/>
              </a:rPr>
              <a:t>https://fcs.</a:t>
            </a:r>
            <a:r>
              <a:rPr lang="en-US" sz="1000" dirty="0">
                <a:effectLst/>
                <a:latin typeface="Calibri" panose="020F0502020204030204" pitchFamily="34" charset="0"/>
                <a:hlinkClick r:id="rId2"/>
              </a:rPr>
              <a:t>cornell</a:t>
            </a:r>
            <a:r>
              <a:rPr lang="en-US" sz="1200" dirty="0">
                <a:effectLst/>
                <a:latin typeface="Calibri" panose="020F0502020204030204" pitchFamily="34" charset="0"/>
                <a:hlinkClick r:id="rId2"/>
              </a:rPr>
              <a:t>.edu/strategic-asset-management-program</a:t>
            </a:r>
            <a:endParaRPr lang="en-US" sz="1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1F811-DF75-4CAC-9663-FE6F150A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3E901-CC1B-4CEB-9A79-53F0137A8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30" y="1463675"/>
            <a:ext cx="5157779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Plan Development: (1- 4)</a:t>
            </a:r>
          </a:p>
          <a:p>
            <a:pPr>
              <a:buFontTx/>
              <a:buChar char="-"/>
            </a:pPr>
            <a:r>
              <a:rPr lang="en-US" sz="2400" dirty="0"/>
              <a:t>Uniformat </a:t>
            </a:r>
          </a:p>
          <a:p>
            <a:pPr>
              <a:buFontTx/>
              <a:buChar char="-"/>
            </a:pPr>
            <a:r>
              <a:rPr lang="en-US" sz="2400" dirty="0"/>
              <a:t>Flow Chart </a:t>
            </a:r>
          </a:p>
          <a:p>
            <a:pPr>
              <a:buFontTx/>
              <a:buChar char="-"/>
            </a:pPr>
            <a:r>
              <a:rPr lang="en-US" sz="2400" dirty="0"/>
              <a:t>Draft AMP </a:t>
            </a:r>
          </a:p>
          <a:p>
            <a:pPr>
              <a:buFontTx/>
              <a:buChar char="-"/>
            </a:pPr>
            <a:r>
              <a:rPr lang="en-US" sz="2400" dirty="0"/>
              <a:t>Review Plan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Program Development: (5-10)</a:t>
            </a:r>
          </a:p>
          <a:p>
            <a:pPr>
              <a:buFontTx/>
              <a:buChar char="-"/>
            </a:pPr>
            <a:r>
              <a:rPr lang="en-US" sz="2400" dirty="0"/>
              <a:t>Approved Plan </a:t>
            </a:r>
          </a:p>
          <a:p>
            <a:pPr>
              <a:buFontTx/>
              <a:buChar char="-"/>
            </a:pPr>
            <a:r>
              <a:rPr lang="en-US" sz="2400" dirty="0"/>
              <a:t>Attributes identified </a:t>
            </a:r>
          </a:p>
          <a:p>
            <a:pPr>
              <a:buFontTx/>
              <a:buChar char="-"/>
            </a:pPr>
            <a:r>
              <a:rPr lang="en-US" sz="2400" dirty="0"/>
              <a:t>Training &amp; Data Collection </a:t>
            </a:r>
          </a:p>
          <a:p>
            <a:pPr>
              <a:buFontTx/>
              <a:buChar char="-"/>
            </a:pPr>
            <a:r>
              <a:rPr lang="en-US" sz="2400" dirty="0"/>
              <a:t>Data Audited</a:t>
            </a:r>
          </a:p>
          <a:p>
            <a:pPr>
              <a:buFontTx/>
              <a:buChar char="-"/>
            </a:pPr>
            <a:r>
              <a:rPr lang="en-US" sz="2400" dirty="0"/>
              <a:t>Development of Preventative Maintenance Program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679349D-40C7-45A9-BF6D-5E15E7C6B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3597" r="-92" b="737"/>
          <a:stretch/>
        </p:blipFill>
        <p:spPr>
          <a:xfrm>
            <a:off x="5304183" y="1146188"/>
            <a:ext cx="3609958" cy="5257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108E32-D0B6-426F-A992-639D2DCD38C9}"/>
              </a:ext>
            </a:extLst>
          </p:cNvPr>
          <p:cNvSpPr txBox="1"/>
          <p:nvPr/>
        </p:nvSpPr>
        <p:spPr>
          <a:xfrm>
            <a:off x="4572000" y="6447789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hlinkClick r:id="rId3"/>
              </a:rPr>
              <a:t>https://fcs.</a:t>
            </a:r>
            <a:r>
              <a:rPr lang="en-US" sz="1000" dirty="0">
                <a:effectLst/>
                <a:latin typeface="Calibri" panose="020F0502020204030204" pitchFamily="34" charset="0"/>
                <a:hlinkClick r:id="rId3"/>
              </a:rPr>
              <a:t>cornell</a:t>
            </a:r>
            <a:r>
              <a:rPr lang="en-US" sz="1200" dirty="0">
                <a:effectLst/>
                <a:latin typeface="Calibri" panose="020F0502020204030204" pitchFamily="34" charset="0"/>
                <a:hlinkClick r:id="rId3"/>
              </a:rPr>
              <a:t>.edu/strategic-asset-management-program</a:t>
            </a:r>
            <a:endParaRPr lang="en-US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E372C-EED5-4AD1-8CB9-B165D1CB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0" y="525593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EAMP Foundation – </a:t>
            </a:r>
            <a:br>
              <a:rPr lang="en-US" dirty="0"/>
            </a:br>
            <a:r>
              <a:rPr lang="en-US" dirty="0"/>
              <a:t>Process: AMP Development, Data Collection &amp; </a:t>
            </a:r>
            <a:br>
              <a:rPr lang="en-US" dirty="0"/>
            </a:br>
            <a:r>
              <a:rPr lang="en-US" dirty="0"/>
              <a:t>PM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20457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2FEA00-0A52-424B-99E5-EF2D21883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an Asset?</a:t>
            </a:r>
          </a:p>
          <a:p>
            <a:r>
              <a:rPr lang="en-US" dirty="0"/>
              <a:t>What is Enterprise Asset Management?</a:t>
            </a:r>
          </a:p>
          <a:p>
            <a:r>
              <a:rPr lang="en-US" dirty="0"/>
              <a:t>Development of the Foundation of our Program</a:t>
            </a:r>
          </a:p>
          <a:p>
            <a:r>
              <a:rPr lang="en-US" dirty="0"/>
              <a:t>So What? </a:t>
            </a:r>
            <a:r>
              <a:rPr lang="en-US" sz="2800" i="1" dirty="0"/>
              <a:t>(Why does a Project Manager Care?)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1C3825-D526-41CE-8727-38907D11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C88A-8278-4E2F-AD1E-4C21CA93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18A3A-0017-424B-93BD-AC065235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812BA0-F3BB-4AE6-9A7A-D182A5411C50}"/>
              </a:ext>
            </a:extLst>
          </p:cNvPr>
          <p:cNvGrpSpPr/>
          <p:nvPr/>
        </p:nvGrpSpPr>
        <p:grpSpPr>
          <a:xfrm>
            <a:off x="228600" y="1412461"/>
            <a:ext cx="8253817" cy="4933950"/>
            <a:chOff x="432983" y="1543050"/>
            <a:chExt cx="6302553" cy="399233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1AB3AB-5415-408C-99BA-CC34BF7C0155}"/>
                </a:ext>
              </a:extLst>
            </p:cNvPr>
            <p:cNvSpPr/>
            <p:nvPr/>
          </p:nvSpPr>
          <p:spPr>
            <a:xfrm>
              <a:off x="1525143" y="1543050"/>
              <a:ext cx="5210393" cy="3992335"/>
            </a:xfrm>
            <a:prstGeom prst="ellipse">
              <a:avLst/>
            </a:prstGeom>
            <a:solidFill>
              <a:srgbClr val="ED7D31">
                <a:lumMod val="60000"/>
                <a:lumOff val="40000"/>
                <a:alpha val="48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2C1D1C-0ED7-48ED-884F-8F795A0B66C0}"/>
                </a:ext>
              </a:extLst>
            </p:cNvPr>
            <p:cNvSpPr/>
            <p:nvPr/>
          </p:nvSpPr>
          <p:spPr>
            <a:xfrm>
              <a:off x="1540907" y="2339974"/>
              <a:ext cx="2728097" cy="2557107"/>
            </a:xfrm>
            <a:prstGeom prst="ellipse">
              <a:avLst/>
            </a:prstGeom>
            <a:solidFill>
              <a:srgbClr val="5B9BD5">
                <a:alpha val="48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Land, Buildings, Building Systems and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Infrastructure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5B9730B-C666-41D4-AE6F-76D9D0330EFD}"/>
                </a:ext>
              </a:extLst>
            </p:cNvPr>
            <p:cNvSpPr/>
            <p:nvPr/>
          </p:nvSpPr>
          <p:spPr>
            <a:xfrm>
              <a:off x="4224366" y="2324771"/>
              <a:ext cx="2509864" cy="2572310"/>
            </a:xfrm>
            <a:prstGeom prst="ellipse">
              <a:avLst/>
            </a:prstGeom>
            <a:solidFill>
              <a:srgbClr val="5B9BD5">
                <a:alpha val="48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F49C3A-3E69-4999-96A4-53AC2B6A53BD}"/>
                </a:ext>
              </a:extLst>
            </p:cNvPr>
            <p:cNvSpPr/>
            <p:nvPr/>
          </p:nvSpPr>
          <p:spPr>
            <a:xfrm>
              <a:off x="2787926" y="2867493"/>
              <a:ext cx="1482384" cy="1520933"/>
            </a:xfrm>
            <a:prstGeom prst="ellipse">
              <a:avLst/>
            </a:prstGeom>
            <a:solidFill>
              <a:srgbClr val="4472C4">
                <a:alpha val="48000"/>
              </a:srgbClr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BC2E098-B9C8-4982-B44A-DB05DD33A013}"/>
                </a:ext>
              </a:extLst>
            </p:cNvPr>
            <p:cNvSpPr/>
            <p:nvPr/>
          </p:nvSpPr>
          <p:spPr>
            <a:xfrm>
              <a:off x="4223059" y="2852193"/>
              <a:ext cx="1150525" cy="1458796"/>
            </a:xfrm>
            <a:prstGeom prst="ellipse">
              <a:avLst/>
            </a:prstGeom>
            <a:solidFill>
              <a:srgbClr val="44546A">
                <a:alpha val="48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1">
              <a:extLst>
                <a:ext uri="{FF2B5EF4-FFF2-40B4-BE49-F238E27FC236}">
                  <a16:creationId xmlns:a16="http://schemas.microsoft.com/office/drawing/2014/main" id="{66F04286-476C-4739-8DD7-98AF6EEC879E}"/>
                </a:ext>
              </a:extLst>
            </p:cNvPr>
            <p:cNvSpPr txBox="1"/>
            <p:nvPr/>
          </p:nvSpPr>
          <p:spPr>
            <a:xfrm>
              <a:off x="4459765" y="3323749"/>
              <a:ext cx="947885" cy="477322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FCS Assigned CU Assets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FCS  Vehicles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FCS  Equipment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FCS  Supplies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3516FD7B-2917-4FE7-9E68-D15C1358AF76}"/>
                </a:ext>
              </a:extLst>
            </p:cNvPr>
            <p:cNvSpPr txBox="1"/>
            <p:nvPr/>
          </p:nvSpPr>
          <p:spPr>
            <a:xfrm>
              <a:off x="5239934" y="2448322"/>
              <a:ext cx="815634" cy="620024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People, Vehicles, Equipment, and Supplies</a:t>
              </a:r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63C7C487-C30A-49F3-B2A6-81EB87C908B6}"/>
                </a:ext>
              </a:extLst>
            </p:cNvPr>
            <p:cNvSpPr txBox="1"/>
            <p:nvPr/>
          </p:nvSpPr>
          <p:spPr>
            <a:xfrm>
              <a:off x="1688665" y="2965444"/>
              <a:ext cx="1213122" cy="147623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Water Power Development - Fall Creek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Industry Research Park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Farmlands and Woodlots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Cornell in Washington D.C.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Weill Cornell Medicine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- Cornell Tech Campus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Collegetown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East Ithaca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A2CEEC39-4DD7-4746-A562-91B4C1CC1E81}"/>
                </a:ext>
              </a:extLst>
            </p:cNvPr>
            <p:cNvSpPr txBox="1"/>
            <p:nvPr/>
          </p:nvSpPr>
          <p:spPr>
            <a:xfrm>
              <a:off x="2901787" y="3286491"/>
              <a:ext cx="1742272" cy="102449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FCS Stewards of CU  Assets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-Transportation Infrastructure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-Utility Distribution/Collection 	Systems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-Building Systems/Components</a:t>
              </a:r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35576F63-054B-433E-A6ED-6AA96BC824A6}"/>
                </a:ext>
              </a:extLst>
            </p:cNvPr>
            <p:cNvSpPr txBox="1"/>
            <p:nvPr/>
          </p:nvSpPr>
          <p:spPr>
            <a:xfrm>
              <a:off x="3774943" y="1568526"/>
              <a:ext cx="1415966" cy="131067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 CU Assets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Cash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Investments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Brand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License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Reputation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Leases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Intellectual Property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EB48E4-211E-4EE2-A19A-5492C1D57835}"/>
                </a:ext>
              </a:extLst>
            </p:cNvPr>
            <p:cNvCxnSpPr/>
            <p:nvPr/>
          </p:nvCxnSpPr>
          <p:spPr>
            <a:xfrm>
              <a:off x="1460301" y="2193995"/>
              <a:ext cx="1713046" cy="1155236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FB1C7E-5BA8-46BB-BB00-CED72D9C15FA}"/>
                </a:ext>
              </a:extLst>
            </p:cNvPr>
            <p:cNvSpPr txBox="1"/>
            <p:nvPr/>
          </p:nvSpPr>
          <p:spPr>
            <a:xfrm>
              <a:off x="432983" y="1709248"/>
              <a:ext cx="254133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Current Universe of FM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Strategic Asset Management Plan</a:t>
              </a:r>
            </a:p>
          </p:txBody>
        </p:sp>
      </p:grpSp>
      <p:sp>
        <p:nvSpPr>
          <p:cNvPr id="31" name="Title 2">
            <a:extLst>
              <a:ext uri="{FF2B5EF4-FFF2-40B4-BE49-F238E27FC236}">
                <a16:creationId xmlns:a16="http://schemas.microsoft.com/office/drawing/2014/main" id="{5BD22A8B-A6C9-42D1-AFAD-B402C1C08853}"/>
              </a:ext>
            </a:extLst>
          </p:cNvPr>
          <p:cNvSpPr txBox="1">
            <a:spLocks/>
          </p:cNvSpPr>
          <p:nvPr/>
        </p:nvSpPr>
        <p:spPr>
          <a:xfrm>
            <a:off x="228600" y="291847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What is an Asset? </a:t>
            </a:r>
          </a:p>
        </p:txBody>
      </p:sp>
    </p:spTree>
    <p:extLst>
      <p:ext uri="{BB962C8B-B14F-4D97-AF65-F5344CB8AC3E}">
        <p14:creationId xmlns:p14="http://schemas.microsoft.com/office/powerpoint/2010/main" val="13908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DD8C2B4-827F-4A9C-BC20-16935A27C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4" y="1823793"/>
            <a:ext cx="7924800" cy="43414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2A6D91-AE80-4F93-9720-8D6B7A85D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599" y="1143000"/>
            <a:ext cx="8678863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An asset is any item that has potential or actual value to Cornell…. “pick a thing”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6F6F5E3-8691-40C4-8D5E-EA66322799DB}"/>
              </a:ext>
            </a:extLst>
          </p:cNvPr>
          <p:cNvSpPr txBox="1">
            <a:spLocks/>
          </p:cNvSpPr>
          <p:nvPr/>
        </p:nvSpPr>
        <p:spPr>
          <a:xfrm>
            <a:off x="125076" y="381000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What is an Asset? </a:t>
            </a:r>
            <a:r>
              <a:rPr lang="en-US" sz="2800" dirty="0"/>
              <a:t>(within FM)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0290DF-2BC1-49B6-9286-85AB4924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59628-F492-43D2-8FDD-48D67F0958A0}"/>
              </a:ext>
            </a:extLst>
          </p:cNvPr>
          <p:cNvSpPr txBox="1"/>
          <p:nvPr/>
        </p:nvSpPr>
        <p:spPr>
          <a:xfrm>
            <a:off x="176817" y="5998770"/>
            <a:ext cx="879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“Over sixty-nine asset management programs have been identified…”</a:t>
            </a:r>
          </a:p>
        </p:txBody>
      </p:sp>
    </p:spTree>
    <p:extLst>
      <p:ext uri="{BB962C8B-B14F-4D97-AF65-F5344CB8AC3E}">
        <p14:creationId xmlns:p14="http://schemas.microsoft.com/office/powerpoint/2010/main" val="12686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5076" y="1397095"/>
            <a:ext cx="5804744" cy="340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Enterprise Asset Management:</a:t>
            </a:r>
          </a:p>
          <a:p>
            <a:r>
              <a:rPr lang="en-US" dirty="0"/>
              <a:t>Work Management</a:t>
            </a:r>
          </a:p>
          <a:p>
            <a:r>
              <a:rPr lang="en-US" dirty="0"/>
              <a:t>Asset Maintenance</a:t>
            </a:r>
          </a:p>
          <a:p>
            <a:r>
              <a:rPr lang="en-US" dirty="0"/>
              <a:t>Planning and Scheduling</a:t>
            </a:r>
          </a:p>
          <a:p>
            <a:r>
              <a:rPr lang="en-US" dirty="0"/>
              <a:t>Supply Chain Management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076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Enterprise Asset Management (EAM)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3DC5A-33D6-4346-B302-0873D5FCD6D7}"/>
              </a:ext>
            </a:extLst>
          </p:cNvPr>
          <p:cNvSpPr txBox="1"/>
          <p:nvPr/>
        </p:nvSpPr>
        <p:spPr>
          <a:xfrm>
            <a:off x="5489886" y="2362200"/>
            <a:ext cx="33492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“Through a combination of software, systems, and services,… </a:t>
            </a:r>
          </a:p>
          <a:p>
            <a:pPr marL="0" indent="0">
              <a:buNone/>
            </a:pPr>
            <a:endParaRPr lang="en-US" sz="24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… the intent is to optimize the quality and the utilization of assets throughout their lifecycle, increase productive uptime, and reduce operational costs”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FD78931-3D27-4E08-96F5-998B461A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0DE07-3FD9-44F6-A18C-15BDFD3FE808}"/>
              </a:ext>
            </a:extLst>
          </p:cNvPr>
          <p:cNvGrpSpPr/>
          <p:nvPr/>
        </p:nvGrpSpPr>
        <p:grpSpPr>
          <a:xfrm>
            <a:off x="685800" y="4953000"/>
            <a:ext cx="4038600" cy="1219200"/>
            <a:chOff x="685800" y="4953000"/>
            <a:chExt cx="4038600" cy="1219200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F03388A0-5388-46AC-B20A-8054BA550365}"/>
                </a:ext>
              </a:extLst>
            </p:cNvPr>
            <p:cNvSpPr/>
            <p:nvPr/>
          </p:nvSpPr>
          <p:spPr>
            <a:xfrm>
              <a:off x="685800" y="4953000"/>
              <a:ext cx="4038600" cy="1219200"/>
            </a:xfrm>
            <a:prstGeom prst="trapezoid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83F8FF-87F5-4052-A5BB-1BB58B43B3D8}"/>
                </a:ext>
              </a:extLst>
            </p:cNvPr>
            <p:cNvSpPr txBox="1"/>
            <p:nvPr/>
          </p:nvSpPr>
          <p:spPr>
            <a:xfrm>
              <a:off x="1143000" y="5136311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</a:rPr>
                <a:t>Program Foundational Development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1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8328" y="1213343"/>
            <a:ext cx="7176872" cy="3408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Program Foundation Development:  </a:t>
            </a:r>
            <a:endParaRPr lang="en-US" dirty="0"/>
          </a:p>
          <a:p>
            <a:r>
              <a:rPr lang="en-US" dirty="0"/>
              <a:t>Documentation</a:t>
            </a:r>
          </a:p>
          <a:p>
            <a:r>
              <a:rPr lang="en-US" dirty="0"/>
              <a:t>Standardization 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Organization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Roles &amp; Responsibilities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FD78931-3D27-4E08-96F5-998B461A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C6064C-E24A-49EF-BF42-E53632221F97}"/>
              </a:ext>
            </a:extLst>
          </p:cNvPr>
          <p:cNvSpPr txBox="1"/>
          <p:nvPr/>
        </p:nvSpPr>
        <p:spPr>
          <a:xfrm>
            <a:off x="838200" y="4622264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“To perform the tasks associated with EAM effectively, an organizational structure was defined...     </a:t>
            </a:r>
          </a:p>
          <a:p>
            <a:pPr marL="0" indent="0">
              <a:buNone/>
            </a:pPr>
            <a:endParaRPr lang="en-US" sz="24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… to consistently identify and classify of our assets.”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9F9DFC4-C157-4E71-B9E3-28A8FC1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" y="304800"/>
            <a:ext cx="9139429" cy="990600"/>
          </a:xfrm>
        </p:spPr>
        <p:txBody>
          <a:bodyPr>
            <a:normAutofit/>
          </a:bodyPr>
          <a:lstStyle/>
          <a:p>
            <a:r>
              <a:rPr lang="en-US" dirty="0"/>
              <a:t>Enterprise Asset Management Program 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FDDDE-E6BC-40DE-B3A4-75EBF9CCDEBE}"/>
              </a:ext>
            </a:extLst>
          </p:cNvPr>
          <p:cNvSpPr txBox="1"/>
          <p:nvPr/>
        </p:nvSpPr>
        <p:spPr>
          <a:xfrm>
            <a:off x="5829299" y="2315253"/>
            <a:ext cx="297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“In essence we are building the car while driving it…” </a:t>
            </a:r>
          </a:p>
        </p:txBody>
      </p:sp>
    </p:spTree>
    <p:extLst>
      <p:ext uri="{BB962C8B-B14F-4D97-AF65-F5344CB8AC3E}">
        <p14:creationId xmlns:p14="http://schemas.microsoft.com/office/powerpoint/2010/main" val="21994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ext, letter&#10;&#10;Description automatically generated">
            <a:extLst>
              <a:ext uri="{FF2B5EF4-FFF2-40B4-BE49-F238E27FC236}">
                <a16:creationId xmlns:a16="http://schemas.microsoft.com/office/drawing/2014/main" id="{7CA2B626-92BF-44BA-90FD-C412C1A1D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00" y="2186025"/>
            <a:ext cx="3117027" cy="4033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0C27CB-E0F2-4B8F-9552-AE0374E1E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0" y="1401417"/>
            <a:ext cx="5645682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/>
              <a:t>Strategic Asset Management Plan (SAMP)</a:t>
            </a:r>
          </a:p>
          <a:p>
            <a:pPr lvl="1" fontAlgn="base"/>
            <a:r>
              <a:rPr lang="en-US" b="0" i="0" dirty="0">
                <a:effectLst/>
              </a:rPr>
              <a:t>Accurate and complete data is required to effectively manage assets.  </a:t>
            </a:r>
          </a:p>
          <a:p>
            <a:pPr lvl="1" fontAlgn="base"/>
            <a:r>
              <a:rPr lang="en-US" u="sng" dirty="0"/>
              <a:t>E</a:t>
            </a:r>
            <a:r>
              <a:rPr lang="en-US" b="0" i="0" u="sng" dirty="0">
                <a:effectLst/>
              </a:rPr>
              <a:t>veryone involved with assets </a:t>
            </a:r>
            <a:r>
              <a:rPr lang="en-US" b="0" i="0" dirty="0">
                <a:effectLst/>
              </a:rPr>
              <a:t>to consider themselves a “data steward”</a:t>
            </a:r>
            <a:endParaRPr lang="en-US" sz="1000" b="0" i="0" dirty="0">
              <a:effectLst/>
            </a:endParaRPr>
          </a:p>
          <a:p>
            <a:pPr marL="0" indent="0" fontAlgn="base">
              <a:buNone/>
            </a:pPr>
            <a:r>
              <a:rPr lang="en-US" sz="3600" dirty="0"/>
              <a:t>Individual Asset Management Programs (AMPs) (</a:t>
            </a:r>
            <a:r>
              <a:rPr lang="en-US" sz="2800" dirty="0"/>
              <a:t>Template)</a:t>
            </a:r>
          </a:p>
          <a:p>
            <a:pPr lvl="1" fontAlgn="base"/>
            <a:r>
              <a:rPr lang="en-US" i="0" dirty="0">
                <a:effectLst/>
              </a:rPr>
              <a:t>Individual programs for asset classes</a:t>
            </a:r>
          </a:p>
          <a:p>
            <a:pPr lvl="2" fontAlgn="base"/>
            <a:r>
              <a:rPr lang="en-US" sz="2800" dirty="0"/>
              <a:t>Function </a:t>
            </a:r>
          </a:p>
          <a:p>
            <a:pPr lvl="2" fontAlgn="base"/>
            <a:r>
              <a:rPr lang="en-US" sz="2800" i="0" dirty="0">
                <a:effectLst/>
              </a:rPr>
              <a:t>Tier </a:t>
            </a:r>
          </a:p>
          <a:p>
            <a:pPr lvl="2" fontAlgn="base"/>
            <a:r>
              <a:rPr lang="en-US" sz="2800" dirty="0"/>
              <a:t>Classification (Uniformat II)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8B38D-AF68-4569-AD62-E32A337F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" y="304800"/>
            <a:ext cx="913942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EAMP Foundation – </a:t>
            </a:r>
            <a:br>
              <a:rPr lang="en-US" dirty="0"/>
            </a:br>
            <a:r>
              <a:rPr lang="en-US" dirty="0"/>
              <a:t>Documentation: Expectations &amp; Identification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A0B7-670C-49C4-B647-72BE02BF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  <p:pic>
        <p:nvPicPr>
          <p:cNvPr id="44" name="Picture 43" descr="Table&#10;&#10;Description automatically generated">
            <a:extLst>
              <a:ext uri="{FF2B5EF4-FFF2-40B4-BE49-F238E27FC236}">
                <a16:creationId xmlns:a16="http://schemas.microsoft.com/office/drawing/2014/main" id="{10BDC3BC-C9ED-4E08-AEBE-8D250B990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49500"/>
            <a:ext cx="3117027" cy="4033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Table&#10;&#10;Description automatically generated">
            <a:extLst>
              <a:ext uri="{FF2B5EF4-FFF2-40B4-BE49-F238E27FC236}">
                <a16:creationId xmlns:a16="http://schemas.microsoft.com/office/drawing/2014/main" id="{AE760F53-17DD-41D8-A49C-040A2FF5A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85" y="1912975"/>
            <a:ext cx="3117027" cy="4033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7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A480C-B5A9-444A-B254-B67D8BCC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9545D-E8CC-4538-9B64-4C254D36E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6" y="1659511"/>
            <a:ext cx="8678863" cy="3998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Uniformat II          			 Asset Flow Charts</a:t>
            </a:r>
          </a:p>
          <a:p>
            <a:pPr marL="0" indent="0">
              <a:buNone/>
            </a:pPr>
            <a:endParaRPr lang="en-US" sz="51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12543-8667-41B6-A211-2B5E09EE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34" y="593106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EAMP Foundation – </a:t>
            </a:r>
            <a:br>
              <a:rPr lang="en-US" dirty="0"/>
            </a:br>
            <a:r>
              <a:rPr lang="en-US" dirty="0"/>
              <a:t>Standardization: Identification of Asset Type (Examples of Format)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7E867-5149-4241-BF87-887923D9F0FE}"/>
              </a:ext>
            </a:extLst>
          </p:cNvPr>
          <p:cNvSpPr txBox="1"/>
          <p:nvPr/>
        </p:nvSpPr>
        <p:spPr>
          <a:xfrm>
            <a:off x="285750" y="5181600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Alpha Numeric in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represent UNIFORMAT II levels 1-4, Levels 5 and beyond are in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as defined by Cornell EAMP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470E28A-7AB1-4E42-AB02-876FDBEF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6"/>
          <a:stretch/>
        </p:blipFill>
        <p:spPr>
          <a:xfrm>
            <a:off x="242140" y="2183946"/>
            <a:ext cx="4329860" cy="2265184"/>
          </a:xfrm>
          <a:prstGeom prst="rect">
            <a:avLst/>
          </a:prstGeom>
        </p:spPr>
      </p:pic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4AEF32A1-72E2-45CD-8500-E2FEECD43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15" y="2261618"/>
            <a:ext cx="3634640" cy="39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imeline&#10;&#10;Description automatically generated">
            <a:extLst>
              <a:ext uri="{FF2B5EF4-FFF2-40B4-BE49-F238E27FC236}">
                <a16:creationId xmlns:a16="http://schemas.microsoft.com/office/drawing/2014/main" id="{46381BFE-824C-4493-8794-5B0614C2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620" b="1922"/>
          <a:stretch/>
        </p:blipFill>
        <p:spPr>
          <a:xfrm>
            <a:off x="4979452" y="1147763"/>
            <a:ext cx="3962400" cy="510007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3C082-AA4B-449C-823C-749219C62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149" y="1429543"/>
            <a:ext cx="4952948" cy="3998913"/>
          </a:xfrm>
        </p:spPr>
        <p:txBody>
          <a:bodyPr/>
          <a:lstStyle/>
          <a:p>
            <a:r>
              <a:rPr lang="en-US" dirty="0"/>
              <a:t>Program Author</a:t>
            </a:r>
          </a:p>
          <a:p>
            <a:r>
              <a:rPr lang="en-US" dirty="0"/>
              <a:t>Subject Matter Expert (SME)</a:t>
            </a:r>
          </a:p>
          <a:p>
            <a:r>
              <a:rPr lang="en-US" dirty="0"/>
              <a:t>Program Manager </a:t>
            </a:r>
          </a:p>
          <a:p>
            <a:r>
              <a:rPr lang="en-US" dirty="0"/>
              <a:t>Data Manager</a:t>
            </a:r>
          </a:p>
          <a:p>
            <a:r>
              <a:rPr lang="en-US" dirty="0"/>
              <a:t>Work Executors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4149B-C48E-47FE-9844-FD066B9C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2" y="461963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EAM Foundation – </a:t>
            </a:r>
            <a:br>
              <a:rPr lang="en-US" dirty="0"/>
            </a:br>
            <a:r>
              <a:rPr lang="en-US" dirty="0"/>
              <a:t>Roles &amp; Responsibilities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EC945-3ED7-4BB0-9EC9-11051BB64A1A}"/>
              </a:ext>
            </a:extLst>
          </p:cNvPr>
          <p:cNvSpPr txBox="1"/>
          <p:nvPr/>
        </p:nvSpPr>
        <p:spPr>
          <a:xfrm>
            <a:off x="5155096" y="6217850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hlinkClick r:id="rId4"/>
              </a:rPr>
              <a:t>https://fcs.</a:t>
            </a:r>
            <a:r>
              <a:rPr lang="en-US" sz="1000" dirty="0">
                <a:effectLst/>
                <a:latin typeface="Calibri" panose="020F0502020204030204" pitchFamily="34" charset="0"/>
                <a:hlinkClick r:id="rId4"/>
              </a:rPr>
              <a:t>cornell</a:t>
            </a:r>
            <a:r>
              <a:rPr lang="en-US" sz="1200" dirty="0">
                <a:effectLst/>
                <a:latin typeface="Calibri" panose="020F0502020204030204" pitchFamily="34" charset="0"/>
                <a:hlinkClick r:id="rId4"/>
              </a:rPr>
              <a:t>.edu/strategic-asset-management-program</a:t>
            </a:r>
            <a:endParaRPr lang="en-US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C7B29-A05E-44FD-9194-D788F2BC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8" ma:contentTypeDescription="Create a new document." ma:contentTypeScope="" ma:versionID="fe6efeea1490aa1ee28f65fea1d812c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0ce9f5d65df3377146351696ddd3efa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ce05-e5f0-4c81-a246-c4d1ac965303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1A3747-F4F9-4D72-83BF-DA346859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ece15c1f-51c3-484a-811e-5f7df647bd55"/>
    <ds:schemaRef ds:uri="e4c1ce05-e5f0-4c81-a246-c4d1ac9653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21985</TotalTime>
  <Words>1443</Words>
  <Application>Microsoft Office PowerPoint</Application>
  <PresentationFormat>On-screen Show (4:3)</PresentationFormat>
  <Paragraphs>289</Paragraphs>
  <Slides>16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</vt:lpstr>
      <vt:lpstr>IBM Plex Sans</vt:lpstr>
      <vt:lpstr>Palatino Linotype</vt:lpstr>
      <vt:lpstr>Roboto</vt:lpstr>
      <vt:lpstr>Times</vt:lpstr>
      <vt:lpstr>Office Theme</vt:lpstr>
      <vt:lpstr>Project Management –  Professional Development Series Enterprise Asset Management  </vt:lpstr>
      <vt:lpstr>Asset Management: </vt:lpstr>
      <vt:lpstr>PowerPoint Presentation</vt:lpstr>
      <vt:lpstr>PowerPoint Presentation</vt:lpstr>
      <vt:lpstr>Enterprise Asset Management (EAM) </vt:lpstr>
      <vt:lpstr>Enterprise Asset Management Program – </vt:lpstr>
      <vt:lpstr>EAMP Foundation –  Documentation: Expectations &amp; Identification</vt:lpstr>
      <vt:lpstr>EAMP Foundation –  Standardization: Identification of Asset Type (Examples of Format)</vt:lpstr>
      <vt:lpstr>EAM Foundation –  Roles &amp; Responsibilities </vt:lpstr>
      <vt:lpstr>So What? (Why should a PM Care?)</vt:lpstr>
      <vt:lpstr>So What? – (Why should a PM Care?)</vt:lpstr>
      <vt:lpstr>Project Management: How can PM’s Help? (Tools &amp; Guidance)</vt:lpstr>
      <vt:lpstr>Enterprise Asset Management (EAM) </vt:lpstr>
      <vt:lpstr>PowerPoint Presentation</vt:lpstr>
      <vt:lpstr>EAMP Foundation –  Standardization: Asset Classification (Tiers) </vt:lpstr>
      <vt:lpstr>EAMP Foundation –  Process: AMP Development, Data Collection &amp;  PM Program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611</cp:revision>
  <cp:lastPrinted>2019-09-26T15:38:16Z</cp:lastPrinted>
  <dcterms:created xsi:type="dcterms:W3CDTF">2014-05-07T13:58:10Z</dcterms:created>
  <dcterms:modified xsi:type="dcterms:W3CDTF">2021-10-21T18:18:33Z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