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sldIdLst>
    <p:sldId id="256" r:id="rId5"/>
    <p:sldId id="266" r:id="rId6"/>
    <p:sldId id="257" r:id="rId7"/>
    <p:sldId id="268" r:id="rId8"/>
    <p:sldId id="271" r:id="rId9"/>
    <p:sldId id="287" r:id="rId10"/>
    <p:sldId id="276" r:id="rId11"/>
    <p:sldId id="278" r:id="rId12"/>
    <p:sldId id="293" r:id="rId13"/>
    <p:sldId id="269" r:id="rId14"/>
    <p:sldId id="292" r:id="rId15"/>
    <p:sldId id="281" r:id="rId16"/>
    <p:sldId id="282" r:id="rId17"/>
    <p:sldId id="270" r:id="rId18"/>
    <p:sldId id="273" r:id="rId19"/>
    <p:sldId id="290" r:id="rId20"/>
    <p:sldId id="289" r:id="rId21"/>
    <p:sldId id="274" r:id="rId22"/>
    <p:sldId id="275" r:id="rId23"/>
    <p:sldId id="280" r:id="rId24"/>
    <p:sldId id="258" r:id="rId25"/>
    <p:sldId id="286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47B13A0-0229-419A-9366-EB0F3695C81F}">
          <p14:sldIdLst>
            <p14:sldId id="256"/>
            <p14:sldId id="266"/>
            <p14:sldId id="257"/>
            <p14:sldId id="268"/>
            <p14:sldId id="271"/>
            <p14:sldId id="287"/>
            <p14:sldId id="276"/>
            <p14:sldId id="278"/>
            <p14:sldId id="293"/>
            <p14:sldId id="269"/>
            <p14:sldId id="292"/>
            <p14:sldId id="281"/>
            <p14:sldId id="282"/>
            <p14:sldId id="270"/>
            <p14:sldId id="273"/>
            <p14:sldId id="290"/>
            <p14:sldId id="289"/>
            <p14:sldId id="274"/>
            <p14:sldId id="275"/>
            <p14:sldId id="280"/>
            <p14:sldId id="258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6B93"/>
    <a:srgbClr val="135E91"/>
    <a:srgbClr val="14659C"/>
    <a:srgbClr val="146E8E"/>
    <a:srgbClr val="127290"/>
    <a:srgbClr val="177799"/>
    <a:srgbClr val="176199"/>
    <a:srgbClr val="196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258" autoAdjust="0"/>
  </p:normalViewPr>
  <p:slideViewPr>
    <p:cSldViewPr snapToGrid="0">
      <p:cViewPr varScale="1">
        <p:scale>
          <a:sx n="66" d="100"/>
          <a:sy n="66" d="100"/>
        </p:scale>
        <p:origin x="78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9F6F91-9FE5-4E1F-A955-780F4E9D830E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CB874F8-DA02-4B67-A425-40C917E50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00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875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00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38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5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344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0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78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1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755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91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6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66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188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6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52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421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972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942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74F8-DA02-4B67-A425-40C917E50D1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93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35B32D-43B0-0843-9813-FC51E66333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19" y="429028"/>
            <a:ext cx="1510297" cy="1391064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9DB4501-E375-864B-A5A1-AF6828B91287}"/>
              </a:ext>
            </a:extLst>
          </p:cNvPr>
          <p:cNvSpPr txBox="1">
            <a:spLocks/>
          </p:cNvSpPr>
          <p:nvPr userDrawn="1"/>
        </p:nvSpPr>
        <p:spPr>
          <a:xfrm>
            <a:off x="0" y="2180492"/>
            <a:ext cx="12192000" cy="341035"/>
          </a:xfrm>
          <a:prstGeom prst="rect">
            <a:avLst/>
          </a:prstGeom>
          <a:solidFill>
            <a:srgbClr val="116B93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and Risk Services</a:t>
            </a:r>
            <a:endParaRPr lang="en-US" sz="1800" i="1" spc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view of a city&#10;&#10;Description automatically generated">
            <a:extLst>
              <a:ext uri="{FF2B5EF4-FFF2-40B4-BE49-F238E27FC236}">
                <a16:creationId xmlns:a16="http://schemas.microsoft.com/office/drawing/2014/main" id="{BBCFCC95-FBE4-2340-9B62-99EDA740AD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23914" b="37436"/>
          <a:stretch/>
        </p:blipFill>
        <p:spPr>
          <a:xfrm>
            <a:off x="0" y="3325791"/>
            <a:ext cx="12192000" cy="3392871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AA456F5-385F-2744-B364-594A2EC31F41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41402"/>
          </a:xfrm>
          <a:prstGeom prst="rect">
            <a:avLst/>
          </a:prstGeom>
          <a:solidFill>
            <a:srgbClr val="116B93"/>
          </a:solidFill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i="1" spc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5D18C69-0ABF-D24F-874C-A119F2810EEA}"/>
              </a:ext>
            </a:extLst>
          </p:cNvPr>
          <p:cNvSpPr txBox="1">
            <a:spLocks/>
          </p:cNvSpPr>
          <p:nvPr userDrawn="1"/>
        </p:nvSpPr>
        <p:spPr>
          <a:xfrm>
            <a:off x="0" y="6716598"/>
            <a:ext cx="12192000" cy="141402"/>
          </a:xfrm>
          <a:prstGeom prst="rect">
            <a:avLst/>
          </a:prstGeom>
          <a:solidFill>
            <a:srgbClr val="116B93"/>
          </a:solidFill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i="1" spc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B841C8-ECC3-1B45-94ED-9AD2BD0B597B}"/>
              </a:ext>
            </a:extLst>
          </p:cNvPr>
          <p:cNvSpPr txBox="1"/>
          <p:nvPr userDrawn="1"/>
        </p:nvSpPr>
        <p:spPr>
          <a:xfrm>
            <a:off x="2835965" y="1338000"/>
            <a:ext cx="6520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Environment, Health and Safety</a:t>
            </a:r>
          </a:p>
        </p:txBody>
      </p:sp>
    </p:spTree>
    <p:extLst>
      <p:ext uri="{BB962C8B-B14F-4D97-AF65-F5344CB8AC3E}">
        <p14:creationId xmlns:p14="http://schemas.microsoft.com/office/powerpoint/2010/main" val="1266721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C0E23-68AB-4272-AC9F-286AF407B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3C84D-0068-4216-B31E-9B452D0D0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84672C7-7296-1643-8922-7AEFCDDF27BF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116B9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spc="300" dirty="0">
                <a:solidFill>
                  <a:schemeClr val="bg1"/>
                </a:solidFill>
              </a:rPr>
              <a:t>Compliance and Risk Services </a:t>
            </a:r>
          </a:p>
        </p:txBody>
      </p:sp>
    </p:spTree>
    <p:extLst>
      <p:ext uri="{BB962C8B-B14F-4D97-AF65-F5344CB8AC3E}">
        <p14:creationId xmlns:p14="http://schemas.microsoft.com/office/powerpoint/2010/main" val="408604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A1C0B4-D9ED-4656-A280-EB39E51BD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5C6D8-BBFB-46C8-A79F-9594EBD1F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935FC19-34F9-A341-A54C-26B136B43021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116B9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spc="300" dirty="0">
                <a:solidFill>
                  <a:schemeClr val="bg1"/>
                </a:solidFill>
              </a:rPr>
              <a:t>Compliance and Risk Services </a:t>
            </a:r>
          </a:p>
        </p:txBody>
      </p:sp>
    </p:spTree>
    <p:extLst>
      <p:ext uri="{BB962C8B-B14F-4D97-AF65-F5344CB8AC3E}">
        <p14:creationId xmlns:p14="http://schemas.microsoft.com/office/powerpoint/2010/main" val="3484857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545D6C-92FC-5D4C-ABA9-21EFEB47E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48690"/>
            <a:ext cx="12192000" cy="4998720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68B41D1-243F-ED4A-9609-414CBD3CB152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41402"/>
          </a:xfrm>
          <a:prstGeom prst="rect">
            <a:avLst/>
          </a:prstGeom>
          <a:solidFill>
            <a:srgbClr val="116B93"/>
          </a:solidFill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i="1" spc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B8DC273F-63D7-5A4A-820B-70E58C0592D1}"/>
              </a:ext>
            </a:extLst>
          </p:cNvPr>
          <p:cNvSpPr txBox="1">
            <a:spLocks/>
          </p:cNvSpPr>
          <p:nvPr userDrawn="1"/>
        </p:nvSpPr>
        <p:spPr>
          <a:xfrm>
            <a:off x="0" y="6716598"/>
            <a:ext cx="12192000" cy="141402"/>
          </a:xfrm>
          <a:prstGeom prst="rect">
            <a:avLst/>
          </a:prstGeom>
          <a:solidFill>
            <a:srgbClr val="116B93"/>
          </a:solidFill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i="1" spc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5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9154-3FD0-48E0-AC3B-71BEF9761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F31F4-33EE-473D-BCA6-7E0C69E61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B950717-F934-094F-A03A-CB8EF3AF7586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116B9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spc="300" dirty="0">
                <a:solidFill>
                  <a:schemeClr val="bg1"/>
                </a:solidFill>
              </a:rPr>
              <a:t>Compliance and Risk Services 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06B1B12-4CCD-9346-9207-12D7DF39D52D}"/>
              </a:ext>
            </a:extLst>
          </p:cNvPr>
          <p:cNvSpPr txBox="1">
            <a:spLocks/>
          </p:cNvSpPr>
          <p:nvPr userDrawn="1"/>
        </p:nvSpPr>
        <p:spPr>
          <a:xfrm>
            <a:off x="11504022" y="6492875"/>
            <a:ext cx="241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93F4FC-CA50-4A9A-81E6-B7890B728F4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1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452D0-72D8-46C5-B370-7EAFAAC2D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E2EF6-F2F3-453B-B8A7-01E2D378F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1B5581D-EA64-CB4F-85A7-7419692170C9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116B9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spc="300" dirty="0">
                <a:solidFill>
                  <a:schemeClr val="bg1"/>
                </a:solidFill>
              </a:rPr>
              <a:t>Compliance and Risk Services </a:t>
            </a:r>
          </a:p>
        </p:txBody>
      </p:sp>
    </p:spTree>
    <p:extLst>
      <p:ext uri="{BB962C8B-B14F-4D97-AF65-F5344CB8AC3E}">
        <p14:creationId xmlns:p14="http://schemas.microsoft.com/office/powerpoint/2010/main" val="60502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C09C8-FF76-4A1E-98C6-1E4264BB3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19AD0-E1FF-4FE0-8777-DB347BD84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EF298-0D72-43A7-AE11-CAB42E55F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E3FC989-699E-3847-945F-B0B5394153F2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116B9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spc="300" dirty="0">
                <a:solidFill>
                  <a:schemeClr val="bg1"/>
                </a:solidFill>
              </a:rPr>
              <a:t>Compliance and Risk Services </a:t>
            </a:r>
          </a:p>
        </p:txBody>
      </p:sp>
    </p:spTree>
    <p:extLst>
      <p:ext uri="{BB962C8B-B14F-4D97-AF65-F5344CB8AC3E}">
        <p14:creationId xmlns:p14="http://schemas.microsoft.com/office/powerpoint/2010/main" val="6131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6C9F-484E-4F8E-BC29-D59FDD06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BC335-E1F2-459A-99A9-2D0EE963B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85300-2C93-4D8E-A8D0-48262F585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E9E7E-D185-4429-999B-0FF2C5B6C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278ED-AC4C-41A0-A12A-34C6B0290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B5FBD20-CE8A-664D-B556-3F8700871553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116B9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spc="300" dirty="0">
                <a:solidFill>
                  <a:schemeClr val="bg1"/>
                </a:solidFill>
              </a:rPr>
              <a:t>Compliance and Risk Services </a:t>
            </a:r>
          </a:p>
        </p:txBody>
      </p:sp>
    </p:spTree>
    <p:extLst>
      <p:ext uri="{BB962C8B-B14F-4D97-AF65-F5344CB8AC3E}">
        <p14:creationId xmlns:p14="http://schemas.microsoft.com/office/powerpoint/2010/main" val="252973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85120-FE21-4D22-A3F4-D1B74B43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6C2B0C8-6E00-3A48-8D00-B95806BDCFC5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116B9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spc="300" dirty="0">
                <a:solidFill>
                  <a:schemeClr val="bg1"/>
                </a:solidFill>
              </a:rPr>
              <a:t>Compliance and Risk Services </a:t>
            </a:r>
          </a:p>
        </p:txBody>
      </p:sp>
    </p:spTree>
    <p:extLst>
      <p:ext uri="{BB962C8B-B14F-4D97-AF65-F5344CB8AC3E}">
        <p14:creationId xmlns:p14="http://schemas.microsoft.com/office/powerpoint/2010/main" val="221743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1379976-7BFC-7946-95EB-F76BCDE5A179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116B9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spc="300" dirty="0">
                <a:solidFill>
                  <a:schemeClr val="bg1"/>
                </a:solidFill>
              </a:rPr>
              <a:t>Compliance and Risk Services </a:t>
            </a:r>
          </a:p>
        </p:txBody>
      </p:sp>
    </p:spTree>
    <p:extLst>
      <p:ext uri="{BB962C8B-B14F-4D97-AF65-F5344CB8AC3E}">
        <p14:creationId xmlns:p14="http://schemas.microsoft.com/office/powerpoint/2010/main" val="303187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A6D3-3195-4E77-AAB3-87AD0A51B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4267F-3820-4BC1-9352-A7FA8F0B5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FC407-C1F4-41DF-9F16-B199A07A3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B2DDE71-8E59-824B-B6D9-A0C3AC314876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116B9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spc="300" dirty="0">
                <a:solidFill>
                  <a:schemeClr val="bg1"/>
                </a:solidFill>
              </a:rPr>
              <a:t>Compliance and Risk Services </a:t>
            </a:r>
          </a:p>
        </p:txBody>
      </p:sp>
    </p:spTree>
    <p:extLst>
      <p:ext uri="{BB962C8B-B14F-4D97-AF65-F5344CB8AC3E}">
        <p14:creationId xmlns:p14="http://schemas.microsoft.com/office/powerpoint/2010/main" val="319958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D82C5-30DD-4EE9-BF7B-8DA7E51D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F6CF30-E051-4719-907A-EACFFFF81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9409A-7459-431B-B8B4-350FC2E0E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C812AA1-E862-8D40-AD33-E6B930FAC9D6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116B9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spc="300" dirty="0">
                <a:solidFill>
                  <a:schemeClr val="bg1"/>
                </a:solidFill>
              </a:rPr>
              <a:t>Compliance and Risk Services </a:t>
            </a:r>
          </a:p>
        </p:txBody>
      </p:sp>
    </p:spTree>
    <p:extLst>
      <p:ext uri="{BB962C8B-B14F-4D97-AF65-F5344CB8AC3E}">
        <p14:creationId xmlns:p14="http://schemas.microsoft.com/office/powerpoint/2010/main" val="221206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9D159-BAC3-463D-8040-A43081532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3C00A-D666-4A10-B7F5-F9075838D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843CC-9382-4EBF-985F-F3B1328B4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CAC29-66F3-4A32-8E2C-40AEA5E8CDF3}" type="datetime1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6C38C-9A95-493D-92DB-655BA0E1C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Compliance and Risk Services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C2E71-E69E-4319-8DC3-AC8511D6D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3F4FC-CA50-4A9A-81E6-B7890B728F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9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dte/outreach/construction/focus_four/" TargetMode="External"/><Relationship Id="rId7" Type="http://schemas.openxmlformats.org/officeDocument/2006/relationships/hyperlink" Target="https://www.osha.gov/dte/outreach/construction/focus_four/falls/falls_ig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ha.gov/dte/outreach/construction/focus_four/caught/caught_iorb_ig.pdf" TargetMode="External"/><Relationship Id="rId5" Type="http://schemas.openxmlformats.org/officeDocument/2006/relationships/hyperlink" Target="https://www.osha.gov/dte/outreach/construction/focus_four/electrocution/electr_ig.pdf" TargetMode="External"/><Relationship Id="rId4" Type="http://schemas.openxmlformats.org/officeDocument/2006/relationships/hyperlink" Target="https://www.osha.gov/dte/outreach/construction/focus_four/struckby/struckby_ig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47FB0-FDAC-4C96-A76F-463EBB755A57}"/>
              </a:ext>
            </a:extLst>
          </p:cNvPr>
          <p:cNvSpPr txBox="1"/>
          <p:nvPr/>
        </p:nvSpPr>
        <p:spPr>
          <a:xfrm>
            <a:off x="3001096" y="2578300"/>
            <a:ext cx="6189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OSHA Construction Focus Four</a:t>
            </a:r>
          </a:p>
        </p:txBody>
      </p:sp>
    </p:spTree>
    <p:extLst>
      <p:ext uri="{BB962C8B-B14F-4D97-AF65-F5344CB8AC3E}">
        <p14:creationId xmlns:p14="http://schemas.microsoft.com/office/powerpoint/2010/main" val="3285804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8FA54-F9FA-9840-8F4C-CFEF7AC1C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Produced by forcible contact or impact between the injured person and an object or piece of equipment (the impact alone creates the injury).</a:t>
            </a:r>
          </a:p>
          <a:p>
            <a:endParaRPr lang="en-US" dirty="0"/>
          </a:p>
          <a:p>
            <a:r>
              <a:rPr lang="en-US" dirty="0"/>
              <a:t>Types of struck-by hazards include:</a:t>
            </a:r>
          </a:p>
          <a:p>
            <a:pPr lvl="1"/>
            <a:r>
              <a:rPr lang="en-US" dirty="0"/>
              <a:t>Struck-by flying object</a:t>
            </a:r>
          </a:p>
          <a:p>
            <a:pPr lvl="1"/>
            <a:r>
              <a:rPr lang="en-US" dirty="0"/>
              <a:t>Struck-by falling object</a:t>
            </a:r>
          </a:p>
          <a:p>
            <a:pPr lvl="1"/>
            <a:r>
              <a:rPr lang="en-US" dirty="0"/>
              <a:t>Struck-by swinging object</a:t>
            </a:r>
          </a:p>
          <a:p>
            <a:pPr lvl="1"/>
            <a:r>
              <a:rPr lang="en-US" dirty="0"/>
              <a:t>Struck-by rolling object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Struck By Object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0823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80988"/>
            <a:ext cx="10515600" cy="92075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Struck By Object</a:t>
            </a:r>
            <a:endParaRPr lang="en-US" b="1" dirty="0"/>
          </a:p>
        </p:txBody>
      </p:sp>
      <p:pic>
        <p:nvPicPr>
          <p:cNvPr id="10" name="Picture 9" descr="A high angle view of cars in a parking lot&#10;&#10;Description automatically generated with low confidence">
            <a:extLst>
              <a:ext uri="{FF2B5EF4-FFF2-40B4-BE49-F238E27FC236}">
                <a16:creationId xmlns:a16="http://schemas.microsoft.com/office/drawing/2014/main" id="{56138AB8-6520-4CA4-8AE6-6AA4E3B05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78" y="674255"/>
            <a:ext cx="7480877" cy="56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40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7874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Struck By Object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67D937-A54A-452A-8400-9DD33E4E20AA}"/>
              </a:ext>
            </a:extLst>
          </p:cNvPr>
          <p:cNvGrpSpPr/>
          <p:nvPr/>
        </p:nvGrpSpPr>
        <p:grpSpPr>
          <a:xfrm>
            <a:off x="4858328" y="96718"/>
            <a:ext cx="3583089" cy="6336409"/>
            <a:chOff x="4858328" y="96718"/>
            <a:chExt cx="3583089" cy="6336409"/>
          </a:xfrm>
        </p:grpSpPr>
        <p:pic>
          <p:nvPicPr>
            <p:cNvPr id="5" name="Picture 4" descr="A picture containing building, outdoor&#10;&#10;Description automatically generated">
              <a:extLst>
                <a:ext uri="{FF2B5EF4-FFF2-40B4-BE49-F238E27FC236}">
                  <a16:creationId xmlns:a16="http://schemas.microsoft.com/office/drawing/2014/main" id="{E3DE050C-5591-4535-9859-E69C6CF86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328" y="96718"/>
              <a:ext cx="3583089" cy="6336409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41CD92B-06A7-484B-8155-E1AB4393D866}"/>
                </a:ext>
              </a:extLst>
            </p:cNvPr>
            <p:cNvSpPr/>
            <p:nvPr/>
          </p:nvSpPr>
          <p:spPr>
            <a:xfrm>
              <a:off x="5809673" y="3565236"/>
              <a:ext cx="378691" cy="3417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87347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75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Struck By Object</a:t>
            </a:r>
            <a:endParaRPr lang="en-US" b="1" dirty="0"/>
          </a:p>
        </p:txBody>
      </p:sp>
      <p:pic>
        <p:nvPicPr>
          <p:cNvPr id="3" name="Picture 2" descr="A picture containing text, sky, outdoor, orange&#10;&#10;Description automatically generated">
            <a:extLst>
              <a:ext uri="{FF2B5EF4-FFF2-40B4-BE49-F238E27FC236}">
                <a16:creationId xmlns:a16="http://schemas.microsoft.com/office/drawing/2014/main" id="{D267D47C-C671-4548-B89F-48C011E3D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236" y="124540"/>
            <a:ext cx="6264564" cy="6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34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8FA54-F9FA-9840-8F4C-CFEF7AC1C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Occurs when a person is exposed to a lethal amount of electrical energy.</a:t>
            </a:r>
          </a:p>
          <a:p>
            <a:endParaRPr lang="en-US" dirty="0"/>
          </a:p>
          <a:p>
            <a:r>
              <a:rPr lang="en-US" dirty="0"/>
              <a:t>Common types of electrocution hazards in include:</a:t>
            </a:r>
          </a:p>
          <a:p>
            <a:pPr lvl="1"/>
            <a:r>
              <a:rPr lang="en-US" dirty="0"/>
              <a:t>Contact with overhead power lines</a:t>
            </a:r>
          </a:p>
          <a:p>
            <a:pPr lvl="1"/>
            <a:r>
              <a:rPr lang="en-US" dirty="0"/>
              <a:t>Contact with energized sources (e.g., live parts, damaged or bare wires, defective equipment or tools)</a:t>
            </a:r>
          </a:p>
          <a:p>
            <a:pPr lvl="1"/>
            <a:r>
              <a:rPr lang="en-US" dirty="0"/>
              <a:t>Improper use of extension and flexible cords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Electrocutions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2279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43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Electrocutions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C410D-F6B2-42DA-BBC5-3211C9948E2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1046163"/>
            <a:ext cx="7696200" cy="51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120C53F2-5D12-48BD-87AF-5543A95F5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7" y="6133090"/>
            <a:ext cx="3140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800" dirty="0"/>
              <a:t>Source: OSHA</a:t>
            </a:r>
          </a:p>
        </p:txBody>
      </p:sp>
    </p:spTree>
    <p:extLst>
      <p:ext uri="{BB962C8B-B14F-4D97-AF65-F5344CB8AC3E}">
        <p14:creationId xmlns:p14="http://schemas.microsoft.com/office/powerpoint/2010/main" val="51328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43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Electrocutions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486D8-2477-4196-AE4B-9C0E10788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390" y="365126"/>
            <a:ext cx="5950815" cy="5787189"/>
          </a:xfrm>
          <a:prstGeom prst="rect">
            <a:avLst/>
          </a:prstGeom>
        </p:spPr>
      </p:pic>
      <p:pic>
        <p:nvPicPr>
          <p:cNvPr id="8" name="Picture 7" descr="A picture containing bean, basket, vegetable&#10;&#10;Description automatically generated">
            <a:extLst>
              <a:ext uri="{FF2B5EF4-FFF2-40B4-BE49-F238E27FC236}">
                <a16:creationId xmlns:a16="http://schemas.microsoft.com/office/drawing/2014/main" id="{91E78C9B-08F9-49FA-9FD5-065A9F99C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972" y="1785609"/>
            <a:ext cx="4696361" cy="35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64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3" y="374363"/>
            <a:ext cx="3509818" cy="83343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Electrocutions</a:t>
            </a:r>
            <a:endParaRPr lang="en-US" b="1" dirty="0"/>
          </a:p>
        </p:txBody>
      </p:sp>
      <p:pic>
        <p:nvPicPr>
          <p:cNvPr id="8" name="Picture 7" descr="A door in a brick wall&#10;&#10;Description automatically generated with low confidence">
            <a:extLst>
              <a:ext uri="{FF2B5EF4-FFF2-40B4-BE49-F238E27FC236}">
                <a16:creationId xmlns:a16="http://schemas.microsoft.com/office/drawing/2014/main" id="{30967872-EFC1-4A8A-8C5D-3410DB049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46" y="519981"/>
            <a:ext cx="7490690" cy="561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06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8FA54-F9FA-9840-8F4C-CFEF7AC1C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Injury is caused as a result of crushing between objects.</a:t>
            </a:r>
          </a:p>
          <a:p>
            <a:endParaRPr lang="en-US" dirty="0"/>
          </a:p>
          <a:p>
            <a:r>
              <a:rPr lang="en-US" dirty="0"/>
              <a:t>Examples include:</a:t>
            </a:r>
          </a:p>
          <a:p>
            <a:pPr lvl="1"/>
            <a:r>
              <a:rPr lang="en-US" dirty="0"/>
              <a:t>Cave-ins (trenching)</a:t>
            </a:r>
          </a:p>
          <a:p>
            <a:pPr lvl="1"/>
            <a:r>
              <a:rPr lang="en-US" dirty="0"/>
              <a:t>Being pulled into or caught in machinery and equipment </a:t>
            </a:r>
          </a:p>
          <a:p>
            <a:pPr lvl="1"/>
            <a:r>
              <a:rPr lang="en-US" dirty="0"/>
              <a:t>Being compressed or crushed between rolling, sliding, or shifting objects such as semi-trailers and a dock wall, or between a truck frame and a hydraulic bed that is lowering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Caught In/Between Objects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6689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155576"/>
            <a:ext cx="10515600" cy="87788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Caught In/Between Objects</a:t>
            </a:r>
            <a:endParaRPr lang="en-US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1AEE12-8CEE-4F53-AB15-7CAA2F1555E3}"/>
              </a:ext>
            </a:extLst>
          </p:cNvPr>
          <p:cNvGrpSpPr/>
          <p:nvPr/>
        </p:nvGrpSpPr>
        <p:grpSpPr>
          <a:xfrm>
            <a:off x="3223491" y="928253"/>
            <a:ext cx="7222836" cy="5403273"/>
            <a:chOff x="3223491" y="928253"/>
            <a:chExt cx="7222836" cy="5403273"/>
          </a:xfrm>
        </p:grpSpPr>
        <p:pic>
          <p:nvPicPr>
            <p:cNvPr id="3" name="Picture 2" descr="A group of people digging in the dirt&#10;&#10;Description automatically generated with low confidence">
              <a:extLst>
                <a:ext uri="{FF2B5EF4-FFF2-40B4-BE49-F238E27FC236}">
                  <a16:creationId xmlns:a16="http://schemas.microsoft.com/office/drawing/2014/main" id="{449D0132-59F7-466D-A6D6-D5AD1CE93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963" y="928253"/>
              <a:ext cx="7204364" cy="5403273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343AA6D-AAE9-4251-941C-987F4B854B85}"/>
                </a:ext>
              </a:extLst>
            </p:cNvPr>
            <p:cNvSpPr/>
            <p:nvPr/>
          </p:nvSpPr>
          <p:spPr>
            <a:xfrm>
              <a:off x="3223491" y="2817091"/>
              <a:ext cx="193964" cy="23090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9012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040D2-FA71-4D46-9BF9-8267B2F0F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Construction Industry’s Focus Four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2312-1C8E-7247-A3BA-EFAD794B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 the construction industry, the four leading causes of worker deaths are known as the “Focus Four”. </a:t>
            </a:r>
          </a:p>
          <a:p>
            <a:endParaRPr lang="en-US" sz="2400" dirty="0"/>
          </a:p>
          <a:p>
            <a:r>
              <a:rPr lang="en-US" sz="2400" dirty="0"/>
              <a:t>The Focus Four includes: </a:t>
            </a:r>
          </a:p>
          <a:p>
            <a:pPr lvl="1"/>
            <a:r>
              <a:rPr lang="en-US" sz="2400" dirty="0"/>
              <a:t>falls; </a:t>
            </a:r>
          </a:p>
          <a:p>
            <a:pPr lvl="1"/>
            <a:r>
              <a:rPr lang="en-US" sz="2400" dirty="0"/>
              <a:t>being struck by objects;  </a:t>
            </a:r>
          </a:p>
          <a:p>
            <a:pPr lvl="1"/>
            <a:r>
              <a:rPr lang="en-US" sz="2400" dirty="0"/>
              <a:t>electrocutions; and </a:t>
            </a:r>
          </a:p>
          <a:p>
            <a:pPr lvl="1"/>
            <a:r>
              <a:rPr lang="en-US" sz="2400" dirty="0"/>
              <a:t>getting caught in/between objects.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EB6E5E-954A-4A77-BB61-E4E2D964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81" y="5231362"/>
            <a:ext cx="8910638" cy="108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15302169-A4E5-4DB8-B632-7165A318F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890" y="6274666"/>
            <a:ext cx="8542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800" dirty="0"/>
              <a:t>Source: OSHA</a:t>
            </a:r>
          </a:p>
        </p:txBody>
      </p:sp>
    </p:spTree>
    <p:extLst>
      <p:ext uri="{BB962C8B-B14F-4D97-AF65-F5344CB8AC3E}">
        <p14:creationId xmlns:p14="http://schemas.microsoft.com/office/powerpoint/2010/main" val="4282623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155576"/>
            <a:ext cx="10515600" cy="87788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Caught In/Between Objects</a:t>
            </a:r>
            <a:endParaRPr lang="en-US" b="1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9688951-3233-470A-838F-8D1885E5A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643" y="6038419"/>
            <a:ext cx="32766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" dirty="0"/>
              <a:t>Source: OSHA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BC7C300-FC41-4E2A-A6B2-AEC7A6E549A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7" y="947738"/>
            <a:ext cx="7705725" cy="51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26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6F04-EBDE-4A41-AF0C-36EFA218FB5C}"/>
              </a:ext>
            </a:extLst>
          </p:cNvPr>
          <p:cNvSpPr txBox="1">
            <a:spLocks/>
          </p:cNvSpPr>
          <p:nvPr/>
        </p:nvSpPr>
        <p:spPr>
          <a:xfrm>
            <a:off x="4319588" y="2627312"/>
            <a:ext cx="3552824" cy="8778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cs typeface="Times New Roman" panose="02020603050405020304" pitchFamily="18" charset="0"/>
              </a:rPr>
              <a:t>Questions?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64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8FA54-F9FA-9840-8F4C-CFEF7AC1C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hlinkClick r:id="rId3"/>
              </a:rPr>
              <a:t>https://www.osha.gov/dte/outreach/construction/focus_four/</a:t>
            </a:r>
            <a:r>
              <a:rPr lang="en-US" sz="2000" dirty="0"/>
              <a:t> </a:t>
            </a:r>
          </a:p>
          <a:p>
            <a:r>
              <a:rPr lang="en-US" sz="2000" dirty="0">
                <a:hlinkClick r:id="rId4"/>
              </a:rPr>
              <a:t>https://www.osha.gov/oshstats/commonstats.html</a:t>
            </a:r>
          </a:p>
          <a:p>
            <a:r>
              <a:rPr lang="en-US" sz="2000" dirty="0">
                <a:hlinkClick r:id="rId4"/>
              </a:rPr>
              <a:t>https://www.osha.gov/dte/outreach/construction/focus_four/struckby/struckby_ig.pdf</a:t>
            </a:r>
            <a:r>
              <a:rPr lang="en-US" sz="2000" dirty="0"/>
              <a:t> </a:t>
            </a:r>
          </a:p>
          <a:p>
            <a:r>
              <a:rPr lang="en-US" sz="2000" dirty="0">
                <a:hlinkClick r:id="rId5"/>
              </a:rPr>
              <a:t>https://www.osha.gov/dte/outreach/construction/focus_four/electrocution/electr_ig.pdf</a:t>
            </a:r>
            <a:r>
              <a:rPr lang="en-US" sz="2000" dirty="0"/>
              <a:t> </a:t>
            </a:r>
          </a:p>
          <a:p>
            <a:r>
              <a:rPr lang="en-US" sz="2000" dirty="0">
                <a:hlinkClick r:id="rId6"/>
              </a:rPr>
              <a:t>https://www.osha.gov/dte/outreach/construction/focus_four/caught/caught_iorb_ig.pdf</a:t>
            </a:r>
            <a:endParaRPr lang="en-US" sz="2000" dirty="0"/>
          </a:p>
          <a:p>
            <a:r>
              <a:rPr lang="en-US" sz="2000" dirty="0">
                <a:hlinkClick r:id="rId7"/>
              </a:rPr>
              <a:t>https://www.osha.gov/dte/outreach/construction/focus_four/falls/falls_ig.pdf</a:t>
            </a:r>
            <a:r>
              <a:rPr lang="en-US" sz="200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Sources: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537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8FA54-F9FA-9840-8F4C-CFEF7AC1C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sz="2400" dirty="0"/>
              <a:t>There were 937 worker deaths in the construction industry in 2015 (1 out of 5 worker deaths).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Focus Four accounted for 602 (64%) worker deaths in 2015</a:t>
            </a:r>
          </a:p>
          <a:p>
            <a:pPr lvl="1"/>
            <a:r>
              <a:rPr lang="en-US" sz="2400" dirty="0"/>
              <a:t>Falls – 364 (38.8%) </a:t>
            </a:r>
          </a:p>
          <a:p>
            <a:pPr lvl="1"/>
            <a:r>
              <a:rPr lang="en-US" sz="2400" dirty="0"/>
              <a:t>Struck by Object – 90 (9.6%)</a:t>
            </a:r>
          </a:p>
          <a:p>
            <a:pPr lvl="1"/>
            <a:r>
              <a:rPr lang="en-US" sz="2400" dirty="0"/>
              <a:t>Electrocutions – 81 (8.6%)</a:t>
            </a:r>
          </a:p>
          <a:p>
            <a:pPr lvl="1"/>
            <a:r>
              <a:rPr lang="en-US" sz="2400" dirty="0"/>
              <a:t>Caught in/between – 67 (7.2%)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Construction Industry’s Focus Four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99371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8FA54-F9FA-9840-8F4C-CFEF7AC1C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253"/>
            <a:ext cx="10515600" cy="2395176"/>
          </a:xfrm>
        </p:spPr>
        <p:txBody>
          <a:bodyPr>
            <a:normAutofit/>
          </a:bodyPr>
          <a:lstStyle/>
          <a:p>
            <a:r>
              <a:rPr lang="en-US" dirty="0"/>
              <a:t>Anything at a worksite that could cause someone to lose their balance or lose bodily support resulting in a fall.</a:t>
            </a:r>
          </a:p>
          <a:p>
            <a:endParaRPr lang="en-US" sz="2000" dirty="0"/>
          </a:p>
          <a:p>
            <a:r>
              <a:rPr lang="en-US" dirty="0"/>
              <a:t>Fall Protection Requirements: 4’ – General Industry, 6’ – Construction, 10’ on scaffolding.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359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Falls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22BA90-3CF8-49EB-8F66-A24ABE1415A2}"/>
              </a:ext>
            </a:extLst>
          </p:cNvPr>
          <p:cNvSpPr txBox="1">
            <a:spLocks/>
          </p:cNvSpPr>
          <p:nvPr/>
        </p:nvSpPr>
        <p:spPr>
          <a:xfrm>
            <a:off x="838200" y="3669176"/>
            <a:ext cx="7561163" cy="2146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Examples: </a:t>
            </a:r>
          </a:p>
          <a:p>
            <a:pPr lvl="1"/>
            <a:r>
              <a:rPr lang="en-US" dirty="0"/>
              <a:t>Falls from elevation or ground level to lower levels</a:t>
            </a:r>
          </a:p>
          <a:p>
            <a:pPr lvl="1"/>
            <a:r>
              <a:rPr lang="en-US" dirty="0"/>
              <a:t>Falls through the floor or roof surface </a:t>
            </a:r>
          </a:p>
          <a:p>
            <a:pPr lvl="1"/>
            <a:r>
              <a:rPr lang="en-US" dirty="0"/>
              <a:t>Falls on same level </a:t>
            </a:r>
          </a:p>
        </p:txBody>
      </p:sp>
    </p:spTree>
    <p:extLst>
      <p:ext uri="{BB962C8B-B14F-4D97-AF65-F5344CB8AC3E}">
        <p14:creationId xmlns:p14="http://schemas.microsoft.com/office/powerpoint/2010/main" val="3456680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Falls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5E3D2B-874D-464A-9EDF-62DD733B08B3}"/>
              </a:ext>
            </a:extLst>
          </p:cNvPr>
          <p:cNvSpPr txBox="1">
            <a:spLocks/>
          </p:cNvSpPr>
          <p:nvPr/>
        </p:nvSpPr>
        <p:spPr>
          <a:xfrm>
            <a:off x="1059083" y="1690688"/>
            <a:ext cx="10073834" cy="281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Major types of fall hazards in construction include: </a:t>
            </a:r>
          </a:p>
          <a:p>
            <a:pPr lvl="1"/>
            <a:r>
              <a:rPr lang="en-US" sz="3200" dirty="0"/>
              <a:t>Unprotected roof edges, roof and floor openings, structural steel and leading edges, etc. </a:t>
            </a:r>
          </a:p>
          <a:p>
            <a:pPr lvl="1"/>
            <a:r>
              <a:rPr lang="en-US" sz="3200" dirty="0"/>
              <a:t>Improper scaffold construction </a:t>
            </a:r>
          </a:p>
          <a:p>
            <a:pPr lvl="1"/>
            <a:r>
              <a:rPr lang="en-US" sz="3200" dirty="0"/>
              <a:t>Unsafe portable ladders </a:t>
            </a:r>
          </a:p>
        </p:txBody>
      </p:sp>
    </p:spTree>
    <p:extLst>
      <p:ext uri="{BB962C8B-B14F-4D97-AF65-F5344CB8AC3E}">
        <p14:creationId xmlns:p14="http://schemas.microsoft.com/office/powerpoint/2010/main" val="3640945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27" y="19887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Falls</a:t>
            </a:r>
            <a:endParaRPr lang="en-US" b="1" dirty="0"/>
          </a:p>
        </p:txBody>
      </p:sp>
      <p:pic>
        <p:nvPicPr>
          <p:cNvPr id="3" name="Picture 2" descr="A high angle view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E1C441CE-BCBC-4333-9615-461119B6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528" y="365125"/>
            <a:ext cx="9770397" cy="58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8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Falls</a:t>
            </a:r>
            <a:endParaRPr lang="en-US" b="1" dirty="0"/>
          </a:p>
        </p:txBody>
      </p:sp>
      <p:pic>
        <p:nvPicPr>
          <p:cNvPr id="3" name="Picture 2" descr="A picture containing dirty, old, miller&#10;&#10;Description automatically generated">
            <a:extLst>
              <a:ext uri="{FF2B5EF4-FFF2-40B4-BE49-F238E27FC236}">
                <a16:creationId xmlns:a16="http://schemas.microsoft.com/office/drawing/2014/main" id="{90C84886-BF17-4F54-94FA-8F44A4B9F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4931" y="904713"/>
            <a:ext cx="6312911" cy="4734683"/>
          </a:xfrm>
          <a:prstGeom prst="rect">
            <a:avLst/>
          </a:prstGeom>
        </p:spPr>
      </p:pic>
      <p:pic>
        <p:nvPicPr>
          <p:cNvPr id="9" name="Picture 8" descr="A picture containing building, old, stone, dirty&#10;&#10;Description automatically generated">
            <a:extLst>
              <a:ext uri="{FF2B5EF4-FFF2-40B4-BE49-F238E27FC236}">
                <a16:creationId xmlns:a16="http://schemas.microsoft.com/office/drawing/2014/main" id="{F1C3957B-5CE9-43DE-A4B4-9996575FA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0277" y="904713"/>
            <a:ext cx="6312910" cy="473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79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46" y="374361"/>
            <a:ext cx="1406236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Falls</a:t>
            </a:r>
            <a:endParaRPr lang="en-US" b="1" dirty="0"/>
          </a:p>
        </p:txBody>
      </p:sp>
      <p:pic>
        <p:nvPicPr>
          <p:cNvPr id="9" name="Picture 8" descr="A high angle view of 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id="{92242399-DF4B-4DED-9345-E59AD5A57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692" y="664052"/>
            <a:ext cx="10041653" cy="552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402F75-5D4B-4369-A541-E8A187C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46" y="374361"/>
            <a:ext cx="1406236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Falls</a:t>
            </a:r>
            <a:endParaRPr lang="en-US" b="1" dirty="0"/>
          </a:p>
        </p:txBody>
      </p:sp>
      <p:pic>
        <p:nvPicPr>
          <p:cNvPr id="3" name="Picture 2" descr="A picture containing building, warehouse, roof, several&#10;&#10;Description automatically generated">
            <a:extLst>
              <a:ext uri="{FF2B5EF4-FFF2-40B4-BE49-F238E27FC236}">
                <a16:creationId xmlns:a16="http://schemas.microsoft.com/office/drawing/2014/main" id="{74227111-4C7D-4769-9710-321573231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7373" y="948170"/>
            <a:ext cx="6236855" cy="467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81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S2_LTV_TRN_LockTagVerify_4378_Rev 1" id="{0977ED98-00C2-43FF-A184-4B606E393589}" vid="{49F28FE5-18A6-48A2-826F-74FBA7D0BC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81670CCB6C364CBA71BAE516AFF0D9" ma:contentTypeVersion="20" ma:contentTypeDescription="Create a new document." ma:contentTypeScope="" ma:versionID="5e9ffc29cc26df482c389eb0b1677f5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6985063744053fb948bb8d412cb2ba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491675-5C10-4198-940D-8337623EAF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DC4B80-D8A6-4147-B569-91C3AB43D62A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CA2EEF1-A334-4447-8B2D-C3A0B8287F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EHS PPT Template</Template>
  <TotalTime>625</TotalTime>
  <Words>570</Words>
  <Application>Microsoft Office PowerPoint</Application>
  <PresentationFormat>Widescreen</PresentationFormat>
  <Paragraphs>94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Construction Industry’s Focus Four</vt:lpstr>
      <vt:lpstr>Construction Industry’s Focus Four</vt:lpstr>
      <vt:lpstr>Falls</vt:lpstr>
      <vt:lpstr>Falls</vt:lpstr>
      <vt:lpstr>Falls</vt:lpstr>
      <vt:lpstr>Falls</vt:lpstr>
      <vt:lpstr>Falls</vt:lpstr>
      <vt:lpstr>Falls</vt:lpstr>
      <vt:lpstr>Struck By Object</vt:lpstr>
      <vt:lpstr>Struck By Object</vt:lpstr>
      <vt:lpstr>Struck By Object</vt:lpstr>
      <vt:lpstr>Struck By Object</vt:lpstr>
      <vt:lpstr>Electrocutions</vt:lpstr>
      <vt:lpstr>Electrocutions</vt:lpstr>
      <vt:lpstr>Electrocutions</vt:lpstr>
      <vt:lpstr>Electrocutions</vt:lpstr>
      <vt:lpstr>Caught In/Between Objects</vt:lpstr>
      <vt:lpstr>Caught In/Between Objects</vt:lpstr>
      <vt:lpstr>Caught In/Between Objects</vt:lpstr>
      <vt:lpstr>PowerPoint Presentation</vt:lpstr>
      <vt:lpstr>Sources: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Patrick Genovese</dc:creator>
  <cp:lastModifiedBy>Taylor Thompson</cp:lastModifiedBy>
  <cp:revision>73</cp:revision>
  <cp:lastPrinted>2021-09-20T19:28:00Z</cp:lastPrinted>
  <dcterms:created xsi:type="dcterms:W3CDTF">2021-06-01T12:05:17Z</dcterms:created>
  <dcterms:modified xsi:type="dcterms:W3CDTF">2021-09-22T13:22:26Z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0x0101003C81670CCB6C364CBA71BAE516AFF0D9</vt:lpwstr>
  </property>
  <property fmtid="{D5CDD505-2E9C-101B-9397-08002B2CF9AE}" pid="3" name="File Status">
    <vt:lpwstr>Active</vt:lpwstr>
  </property>
  <property fmtid="{D5CDD505-2E9C-101B-9397-08002B2CF9AE}" pid="4" name="Applicable Department">
    <vt:lpwstr>152;#</vt:lpwstr>
  </property>
  <property fmtid="{D5CDD505-2E9C-101B-9397-08002B2CF9AE}" pid="5" name="Management Area">
    <vt:lpwstr>All Staff Presentations</vt:lpwstr>
  </property>
  <property fmtid="{D5CDD505-2E9C-101B-9397-08002B2CF9AE}" pid="6" name="Organization">
    <vt:lpwstr>223;#</vt:lpwstr>
  </property>
  <property fmtid="{D5CDD505-2E9C-101B-9397-08002B2CF9AE}" pid="7" name="Program">
    <vt:lpwstr>58;#</vt:lpwstr>
  </property>
</Properties>
</file>