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sldIdLst>
    <p:sldId id="266" r:id="rId5"/>
    <p:sldId id="278" r:id="rId6"/>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Anne Whittaker" initials="JAW" lastIdx="103" clrIdx="0">
    <p:extLst>
      <p:ext uri="{19B8F6BF-5375-455C-9EA6-DF929625EA0E}">
        <p15:presenceInfo xmlns:p15="http://schemas.microsoft.com/office/powerpoint/2012/main" userId="S::jaw549@cornell.edu::24260d1a-187f-446b-9031-9a3610aa7b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B93"/>
    <a:srgbClr val="135E91"/>
    <a:srgbClr val="14659C"/>
    <a:srgbClr val="146E8E"/>
    <a:srgbClr val="127290"/>
    <a:srgbClr val="177799"/>
    <a:srgbClr val="176199"/>
    <a:srgbClr val="1968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69448" autoAdjust="0"/>
  </p:normalViewPr>
  <p:slideViewPr>
    <p:cSldViewPr snapToGrid="0">
      <p:cViewPr varScale="1">
        <p:scale>
          <a:sx n="79" d="100"/>
          <a:sy n="79" d="100"/>
        </p:scale>
        <p:origin x="150" y="84"/>
      </p:cViewPr>
      <p:guideLst/>
    </p:cSldViewPr>
  </p:slideViewPr>
  <p:outlineViewPr>
    <p:cViewPr>
      <p:scale>
        <a:sx n="33" d="100"/>
        <a:sy n="33" d="100"/>
      </p:scale>
      <p:origin x="0" y="-498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439F6F91-9FE5-4E1F-A955-780F4E9D830E}" type="datetimeFigureOut">
              <a:rPr lang="en-US" smtClean="0"/>
              <a:t>9/22/2021</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8CB874F8-DA02-4B67-A425-40C917E50D1C}" type="slidenum">
              <a:rPr lang="en-US" smtClean="0"/>
              <a:t>‹#›</a:t>
            </a:fld>
            <a:endParaRPr lang="en-US" dirty="0"/>
          </a:p>
        </p:txBody>
      </p:sp>
    </p:spTree>
    <p:extLst>
      <p:ext uri="{BB962C8B-B14F-4D97-AF65-F5344CB8AC3E}">
        <p14:creationId xmlns:p14="http://schemas.microsoft.com/office/powerpoint/2010/main" val="972200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overnor.ny.gov/news/governor-kathy-hochul-announces-designation-covid-19-airborne-infectious-disease-under-new"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Proxima Nova"/>
              </a:rPr>
              <a:t>On May 5, 2021, the HERO Act was signed into law. This law mandates workplace health and safety protections in response to the COVID-19 pandemic and  is to protect employees against exposure and disease during a future airborne infectious disease outbreak.</a:t>
            </a:r>
          </a:p>
          <a:p>
            <a:endParaRPr lang="en-US" b="1" i="0" dirty="0">
              <a:solidFill>
                <a:srgbClr val="000000"/>
              </a:solidFill>
              <a:effectLst/>
              <a:latin typeface="Proxima Nova"/>
            </a:endParaRPr>
          </a:p>
          <a:p>
            <a:r>
              <a:rPr lang="en-US" b="1" i="0" dirty="0">
                <a:solidFill>
                  <a:srgbClr val="000000"/>
                </a:solidFill>
                <a:effectLst/>
                <a:latin typeface="Proxima Nova"/>
              </a:rPr>
              <a:t>September 6, 2021, Governor Kathy Hochul </a:t>
            </a:r>
            <a:r>
              <a:rPr lang="en-US" b="1" i="0" u="none" strike="noStrike" dirty="0">
                <a:solidFill>
                  <a:srgbClr val="007AC2"/>
                </a:solidFill>
                <a:effectLst/>
                <a:latin typeface="Proxima Nova"/>
                <a:hlinkClick r:id="rId3"/>
              </a:rPr>
              <a:t>announced the designation of COVID-19 as an airborne infectious disease</a:t>
            </a:r>
            <a:r>
              <a:rPr lang="en-US" b="1" i="0" dirty="0">
                <a:solidFill>
                  <a:srgbClr val="000000"/>
                </a:solidFill>
                <a:effectLst/>
                <a:latin typeface="Proxima Nova"/>
              </a:rPr>
              <a:t> under the HERO Act. This designation requires all New York State employers to implement their workplace safety plans and train employees on the minimum workplace requirements to combat the spread of COVID-19.  </a:t>
            </a:r>
            <a:endParaRPr lang="en-US" strike="noStrike" dirty="0">
              <a:cs typeface="Calibri"/>
            </a:endParaRPr>
          </a:p>
          <a:p>
            <a:endParaRPr lang="en-US" strike="noStrike" dirty="0">
              <a:cs typeface="Calibri"/>
            </a:endParaRPr>
          </a:p>
          <a:p>
            <a:r>
              <a:rPr lang="en-US" strike="noStrike" dirty="0">
                <a:cs typeface="Calibri"/>
              </a:rPr>
              <a:t>Many of these public health requirements have been in place since the start of the pandemic at Cornell.</a:t>
            </a:r>
          </a:p>
        </p:txBody>
      </p:sp>
      <p:sp>
        <p:nvSpPr>
          <p:cNvPr id="4" name="Slide Number Placeholder 3"/>
          <p:cNvSpPr>
            <a:spLocks noGrp="1"/>
          </p:cNvSpPr>
          <p:nvPr>
            <p:ph type="sldNum" sz="quarter" idx="5"/>
          </p:nvPr>
        </p:nvSpPr>
        <p:spPr/>
        <p:txBody>
          <a:bodyPr/>
          <a:lstStyle/>
          <a:p>
            <a:fld id="{8CB874F8-DA02-4B67-A425-40C917E50D1C}" type="slidenum">
              <a:rPr lang="en-US" smtClean="0"/>
              <a:t>1</a:t>
            </a:fld>
            <a:endParaRPr lang="en-US" dirty="0"/>
          </a:p>
        </p:txBody>
      </p:sp>
    </p:spTree>
    <p:extLst>
      <p:ext uri="{BB962C8B-B14F-4D97-AF65-F5344CB8AC3E}">
        <p14:creationId xmlns:p14="http://schemas.microsoft.com/office/powerpoint/2010/main" val="170963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panose="020F0502020204030204" pitchFamily="34" charset="0"/>
            </a:endParaRPr>
          </a:p>
          <a:p>
            <a:r>
              <a:rPr lang="en-US" b="0" i="0" dirty="0">
                <a:solidFill>
                  <a:srgbClr val="575757"/>
                </a:solidFill>
                <a:effectLst/>
                <a:latin typeface="Roboto" panose="02000000000000000000" pitchFamily="2" charset="0"/>
              </a:rPr>
              <a:t>EHS 2021 - HERO Act Designation of COVID-19 as an Airborne Infectious Disease Compliance Training</a:t>
            </a:r>
          </a:p>
          <a:p>
            <a:endParaRPr lang="en-US" dirty="0"/>
          </a:p>
        </p:txBody>
      </p:sp>
      <p:sp>
        <p:nvSpPr>
          <p:cNvPr id="4" name="Slide Number Placeholder 3"/>
          <p:cNvSpPr>
            <a:spLocks noGrp="1"/>
          </p:cNvSpPr>
          <p:nvPr>
            <p:ph type="sldNum" sz="quarter" idx="5"/>
          </p:nvPr>
        </p:nvSpPr>
        <p:spPr/>
        <p:txBody>
          <a:bodyPr/>
          <a:lstStyle/>
          <a:p>
            <a:fld id="{8CB874F8-DA02-4B67-A425-40C917E50D1C}" type="slidenum">
              <a:rPr lang="en-US" smtClean="0"/>
              <a:t>2</a:t>
            </a:fld>
            <a:endParaRPr lang="en-US" dirty="0"/>
          </a:p>
        </p:txBody>
      </p:sp>
    </p:spTree>
    <p:extLst>
      <p:ext uri="{BB962C8B-B14F-4D97-AF65-F5344CB8AC3E}">
        <p14:creationId xmlns:p14="http://schemas.microsoft.com/office/powerpoint/2010/main" val="362894724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35B32D-43B0-0843-9813-FC51E663339B}"/>
              </a:ext>
            </a:extLst>
          </p:cNvPr>
          <p:cNvPicPr preferRelativeResize="0">
            <a:picLocks noChangeAspect="1"/>
          </p:cNvPicPr>
          <p:nvPr userDrawn="1"/>
        </p:nvPicPr>
        <p:blipFill>
          <a:blip r:embed="rId2">
            <a:alphaModFix/>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27619" y="429028"/>
            <a:ext cx="1510297" cy="1391064"/>
          </a:xfrm>
          <a:prstGeom prst="rect">
            <a:avLst/>
          </a:prstGeom>
        </p:spPr>
      </p:pic>
      <p:sp>
        <p:nvSpPr>
          <p:cNvPr id="8" name="Text Placeholder 14">
            <a:extLst>
              <a:ext uri="{FF2B5EF4-FFF2-40B4-BE49-F238E27FC236}">
                <a16:creationId xmlns:a16="http://schemas.microsoft.com/office/drawing/2014/main" id="{79DB4501-E375-864B-A5A1-AF6828B91287}"/>
              </a:ext>
            </a:extLst>
          </p:cNvPr>
          <p:cNvSpPr txBox="1">
            <a:spLocks/>
          </p:cNvSpPr>
          <p:nvPr userDrawn="1"/>
        </p:nvSpPr>
        <p:spPr>
          <a:xfrm>
            <a:off x="0" y="2180492"/>
            <a:ext cx="12192000" cy="341035"/>
          </a:xfrm>
          <a:prstGeom prst="rect">
            <a:avLst/>
          </a:prstGeom>
          <a:solidFill>
            <a:srgbClr val="116B93"/>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spc="600" dirty="0">
                <a:solidFill>
                  <a:schemeClr val="bg1"/>
                </a:solidFill>
                <a:latin typeface="Arial" panose="020B0604020202020204" pitchFamily="34" charset="0"/>
                <a:cs typeface="Arial" panose="020B0604020202020204" pitchFamily="34" charset="0"/>
              </a:rPr>
              <a:t>Compliance and Risk Services</a:t>
            </a:r>
            <a:endParaRPr lang="en-US" sz="1800" i="1" spc="600" dirty="0">
              <a:solidFill>
                <a:schemeClr val="bg1"/>
              </a:solidFill>
              <a:latin typeface="Arial" panose="020B0604020202020204" pitchFamily="34" charset="0"/>
              <a:cs typeface="Arial" panose="020B0604020202020204" pitchFamily="34" charset="0"/>
            </a:endParaRPr>
          </a:p>
        </p:txBody>
      </p:sp>
      <p:pic>
        <p:nvPicPr>
          <p:cNvPr id="9" name="Picture 8" descr="A view of a city&#10;&#10;Description automatically generated">
            <a:extLst>
              <a:ext uri="{FF2B5EF4-FFF2-40B4-BE49-F238E27FC236}">
                <a16:creationId xmlns:a16="http://schemas.microsoft.com/office/drawing/2014/main" id="{BBCFCC95-FBE4-2340-9B62-99EDA740ADE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7410" t="23914" b="37436"/>
          <a:stretch/>
        </p:blipFill>
        <p:spPr>
          <a:xfrm>
            <a:off x="0" y="3325791"/>
            <a:ext cx="12192000" cy="3392871"/>
          </a:xfrm>
          <a:prstGeom prst="rect">
            <a:avLst/>
          </a:prstGeom>
        </p:spPr>
      </p:pic>
      <p:sp>
        <p:nvSpPr>
          <p:cNvPr id="10" name="Text Placeholder 14">
            <a:extLst>
              <a:ext uri="{FF2B5EF4-FFF2-40B4-BE49-F238E27FC236}">
                <a16:creationId xmlns:a16="http://schemas.microsoft.com/office/drawing/2014/main" id="{EAA456F5-385F-2744-B364-594A2EC31F41}"/>
              </a:ext>
            </a:extLst>
          </p:cNvPr>
          <p:cNvSpPr txBox="1">
            <a:spLocks/>
          </p:cNvSpPr>
          <p:nvPr userDrawn="1"/>
        </p:nvSpPr>
        <p:spPr>
          <a:xfrm>
            <a:off x="0" y="1"/>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11" name="Text Placeholder 14">
            <a:extLst>
              <a:ext uri="{FF2B5EF4-FFF2-40B4-BE49-F238E27FC236}">
                <a16:creationId xmlns:a16="http://schemas.microsoft.com/office/drawing/2014/main" id="{05D18C69-0ABF-D24F-874C-A119F2810EEA}"/>
              </a:ext>
            </a:extLst>
          </p:cNvPr>
          <p:cNvSpPr txBox="1">
            <a:spLocks/>
          </p:cNvSpPr>
          <p:nvPr userDrawn="1"/>
        </p:nvSpPr>
        <p:spPr>
          <a:xfrm>
            <a:off x="0" y="6716598"/>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7B841C8-ECC3-1B45-94ED-9AD2BD0B597B}"/>
              </a:ext>
            </a:extLst>
          </p:cNvPr>
          <p:cNvSpPr txBox="1"/>
          <p:nvPr userDrawn="1"/>
        </p:nvSpPr>
        <p:spPr>
          <a:xfrm>
            <a:off x="2835965" y="1338000"/>
            <a:ext cx="6520069" cy="584775"/>
          </a:xfrm>
          <a:prstGeom prst="rect">
            <a:avLst/>
          </a:prstGeom>
          <a:noFill/>
        </p:spPr>
        <p:txBody>
          <a:bodyPr wrap="square" rtlCol="0">
            <a:spAutoFit/>
          </a:bodyPr>
          <a:lstStyle/>
          <a:p>
            <a:pPr algn="ctr"/>
            <a:r>
              <a:rPr lang="en-US" sz="3200" b="0" dirty="0">
                <a:solidFill>
                  <a:schemeClr val="tx2">
                    <a:lumMod val="75000"/>
                  </a:schemeClr>
                </a:solidFill>
                <a:latin typeface="Arial" panose="020B0604020202020204" pitchFamily="34" charset="0"/>
                <a:cs typeface="Arial" panose="020B0604020202020204" pitchFamily="34" charset="0"/>
              </a:rPr>
              <a:t>Environment, Health and Safety</a:t>
            </a:r>
          </a:p>
        </p:txBody>
      </p:sp>
    </p:spTree>
    <p:extLst>
      <p:ext uri="{BB962C8B-B14F-4D97-AF65-F5344CB8AC3E}">
        <p14:creationId xmlns:p14="http://schemas.microsoft.com/office/powerpoint/2010/main" val="126672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0E23-68AB-4272-AC9F-286AF407B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63C84D-0068-4216-B31E-9B452D0D01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384672C7-7296-1643-8922-7AEFCDDF27BF}"/>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408604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A1C0B4-D9ED-4656-A280-EB39E51BD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D5C6D8-BBFB-46C8-A79F-9594EBD1FC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4935FC19-34F9-A341-A54C-26B136B43021}"/>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3484857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C545D6C-92FC-5D4C-ABA9-21EFEB47E767}"/>
              </a:ext>
            </a:extLst>
          </p:cNvPr>
          <p:cNvPicPr>
            <a:picLocks noChangeAspect="1"/>
          </p:cNvPicPr>
          <p:nvPr userDrawn="1"/>
        </p:nvPicPr>
        <p:blipFill>
          <a:blip r:embed="rId2"/>
          <a:stretch>
            <a:fillRect/>
          </a:stretch>
        </p:blipFill>
        <p:spPr>
          <a:xfrm>
            <a:off x="0" y="948690"/>
            <a:ext cx="12192000" cy="4998720"/>
          </a:xfrm>
          <a:prstGeom prst="rect">
            <a:avLst/>
          </a:prstGeom>
        </p:spPr>
      </p:pic>
      <p:sp>
        <p:nvSpPr>
          <p:cNvPr id="7" name="Text Placeholder 14">
            <a:extLst>
              <a:ext uri="{FF2B5EF4-FFF2-40B4-BE49-F238E27FC236}">
                <a16:creationId xmlns:a16="http://schemas.microsoft.com/office/drawing/2014/main" id="{568B41D1-243F-ED4A-9609-414CBD3CB152}"/>
              </a:ext>
            </a:extLst>
          </p:cNvPr>
          <p:cNvSpPr txBox="1">
            <a:spLocks/>
          </p:cNvSpPr>
          <p:nvPr userDrawn="1"/>
        </p:nvSpPr>
        <p:spPr>
          <a:xfrm>
            <a:off x="0" y="1"/>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
        <p:nvSpPr>
          <p:cNvPr id="8" name="Text Placeholder 14">
            <a:extLst>
              <a:ext uri="{FF2B5EF4-FFF2-40B4-BE49-F238E27FC236}">
                <a16:creationId xmlns:a16="http://schemas.microsoft.com/office/drawing/2014/main" id="{B8DC273F-63D7-5A4A-820B-70E58C0592D1}"/>
              </a:ext>
            </a:extLst>
          </p:cNvPr>
          <p:cNvSpPr txBox="1">
            <a:spLocks/>
          </p:cNvSpPr>
          <p:nvPr userDrawn="1"/>
        </p:nvSpPr>
        <p:spPr>
          <a:xfrm>
            <a:off x="0" y="6716598"/>
            <a:ext cx="12192000" cy="141402"/>
          </a:xfrm>
          <a:prstGeom prst="rect">
            <a:avLst/>
          </a:prstGeom>
          <a:solidFill>
            <a:srgbClr val="116B93"/>
          </a:solidFill>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i="1" spc="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75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9154-3FD0-48E0-AC3B-71BEF976178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C1F31F4-33EE-473D-BCA6-7E0C69E61A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8B950717-F934-094F-A03A-CB8EF3AF758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
        <p:nvSpPr>
          <p:cNvPr id="8" name="Slide Number Placeholder 4">
            <a:extLst>
              <a:ext uri="{FF2B5EF4-FFF2-40B4-BE49-F238E27FC236}">
                <a16:creationId xmlns:a16="http://schemas.microsoft.com/office/drawing/2014/main" id="{006B1B12-4CCD-9346-9207-12D7DF39D52D}"/>
              </a:ext>
            </a:extLst>
          </p:cNvPr>
          <p:cNvSpPr txBox="1">
            <a:spLocks/>
          </p:cNvSpPr>
          <p:nvPr userDrawn="1"/>
        </p:nvSpPr>
        <p:spPr>
          <a:xfrm>
            <a:off x="11504022" y="6492875"/>
            <a:ext cx="24166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93F4FC-CA50-4A9A-81E6-B7890B728F4E}"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27841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52D0-72D8-46C5-B370-7EAFAAC2DF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1E2EF6-F2F3-453B-B8A7-01E2D378F9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3">
            <a:extLst>
              <a:ext uri="{FF2B5EF4-FFF2-40B4-BE49-F238E27FC236}">
                <a16:creationId xmlns:a16="http://schemas.microsoft.com/office/drawing/2014/main" id="{71B5581D-EA64-CB4F-85A7-7419692170C9}"/>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6050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09C8-FF76-4A1E-98C6-1E4264BB3A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319AD0-E1FF-4FE0-8777-DB347BD84C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DEF298-0D72-43A7-AE11-CAB42E55F0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5E3FC989-699E-3847-945F-B0B5394153F2}"/>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6131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C6C9F-484E-4F8E-BC29-D59FDD0602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BC335-E1F2-459A-99A9-2D0EE963BC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685300-2C93-4D8E-A8D0-48262F585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0E9E7E-D185-4429-999B-0FF2C5B6C5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0278ED-AC4C-41A0-A12A-34C6B0290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3">
            <a:extLst>
              <a:ext uri="{FF2B5EF4-FFF2-40B4-BE49-F238E27FC236}">
                <a16:creationId xmlns:a16="http://schemas.microsoft.com/office/drawing/2014/main" id="{EB5FBD20-CE8A-664D-B556-3F8700871553}"/>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252973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85120-FE21-4D22-A3F4-D1B74B4353E5}"/>
              </a:ext>
            </a:extLst>
          </p:cNvPr>
          <p:cNvSpPr>
            <a:spLocks noGrp="1"/>
          </p:cNvSpPr>
          <p:nvPr>
            <p:ph type="title"/>
          </p:nvPr>
        </p:nvSpPr>
        <p:spPr/>
        <p:txBody>
          <a:bodyPr/>
          <a:lstStyle/>
          <a:p>
            <a:r>
              <a:rPr lang="en-US"/>
              <a:t>Click to edit Master title style</a:t>
            </a:r>
          </a:p>
        </p:txBody>
      </p:sp>
      <p:sp>
        <p:nvSpPr>
          <p:cNvPr id="6" name="Footer Placeholder 3">
            <a:extLst>
              <a:ext uri="{FF2B5EF4-FFF2-40B4-BE49-F238E27FC236}">
                <a16:creationId xmlns:a16="http://schemas.microsoft.com/office/drawing/2014/main" id="{16C2B0C8-6E00-3A48-8D00-B95806BDCFC5}"/>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221743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E1379976-7BFC-7946-95EB-F76BCDE5A179}"/>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303187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A6D3-3195-4E77-AAB3-87AD0A51B7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C4267F-3820-4BC1-9352-A7FA8F0B5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1FC407-C1F4-41DF-9F16-B199A07A3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3">
            <a:extLst>
              <a:ext uri="{FF2B5EF4-FFF2-40B4-BE49-F238E27FC236}">
                <a16:creationId xmlns:a16="http://schemas.microsoft.com/office/drawing/2014/main" id="{BB2DDE71-8E59-824B-B6D9-A0C3AC31487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319958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82C5-30DD-4EE9-BF7B-8DA7E51D5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F6CF30-E051-4719-907A-EACFFFF81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C89409A-7459-431B-B8B4-350FC2E0E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3">
            <a:extLst>
              <a:ext uri="{FF2B5EF4-FFF2-40B4-BE49-F238E27FC236}">
                <a16:creationId xmlns:a16="http://schemas.microsoft.com/office/drawing/2014/main" id="{8C812AA1-E862-8D40-AD33-E6B930FAC9D6}"/>
              </a:ext>
            </a:extLst>
          </p:cNvPr>
          <p:cNvSpPr txBox="1">
            <a:spLocks/>
          </p:cNvSpPr>
          <p:nvPr userDrawn="1"/>
        </p:nvSpPr>
        <p:spPr>
          <a:xfrm>
            <a:off x="0" y="6492875"/>
            <a:ext cx="12192000" cy="365125"/>
          </a:xfrm>
          <a:prstGeom prst="rect">
            <a:avLst/>
          </a:prstGeom>
          <a:solidFill>
            <a:srgbClr val="116B93"/>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spc="300" dirty="0">
                <a:solidFill>
                  <a:schemeClr val="bg1"/>
                </a:solidFill>
              </a:rPr>
              <a:t>Compliance and Risk Services </a:t>
            </a:r>
          </a:p>
        </p:txBody>
      </p:sp>
    </p:spTree>
    <p:extLst>
      <p:ext uri="{BB962C8B-B14F-4D97-AF65-F5344CB8AC3E}">
        <p14:creationId xmlns:p14="http://schemas.microsoft.com/office/powerpoint/2010/main" val="221206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99D159-BAC3-463D-8040-A43081532F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C3C00A-D666-4A10-B7F5-F9075838DF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843CC-9382-4EBF-985F-F3B1328B4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CAC29-66F3-4A32-8E2C-40AEA5E8CDF3}" type="datetime1">
              <a:rPr lang="en-US" smtClean="0"/>
              <a:t>9/22/2021</a:t>
            </a:fld>
            <a:endParaRPr lang="en-US" dirty="0"/>
          </a:p>
        </p:txBody>
      </p:sp>
      <p:sp>
        <p:nvSpPr>
          <p:cNvPr id="5" name="Footer Placeholder 4">
            <a:extLst>
              <a:ext uri="{FF2B5EF4-FFF2-40B4-BE49-F238E27FC236}">
                <a16:creationId xmlns:a16="http://schemas.microsoft.com/office/drawing/2014/main" id="{7F56C38C-9A95-493D-92DB-655BA0E1C6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Compliance and Risk Services </a:t>
            </a:r>
          </a:p>
        </p:txBody>
      </p:sp>
      <p:sp>
        <p:nvSpPr>
          <p:cNvPr id="6" name="Slide Number Placeholder 5">
            <a:extLst>
              <a:ext uri="{FF2B5EF4-FFF2-40B4-BE49-F238E27FC236}">
                <a16:creationId xmlns:a16="http://schemas.microsoft.com/office/drawing/2014/main" id="{B2AC2E71-E69E-4319-8DC3-AC8511D6D7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3F4FC-CA50-4A9A-81E6-B7890B728F4E}" type="slidenum">
              <a:rPr lang="en-US" smtClean="0"/>
              <a:t>‹#›</a:t>
            </a:fld>
            <a:endParaRPr lang="en-US" dirty="0"/>
          </a:p>
        </p:txBody>
      </p:sp>
    </p:spTree>
    <p:extLst>
      <p:ext uri="{BB962C8B-B14F-4D97-AF65-F5344CB8AC3E}">
        <p14:creationId xmlns:p14="http://schemas.microsoft.com/office/powerpoint/2010/main" val="234069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hr.cornell.edu/benefits-pay/leaves-disability/disability-accommodations" TargetMode="External"/><Relationship Id="rId3" Type="http://schemas.openxmlformats.org/officeDocument/2006/relationships/image" Target="../media/image4.png"/><Relationship Id="rId7" Type="http://schemas.openxmlformats.org/officeDocument/2006/relationships/hyperlink" Target="https://covid.cornell.edu/prevention/face-covering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ailycheck.cornell.edu/" TargetMode="External"/><Relationship Id="rId5" Type="http://schemas.openxmlformats.org/officeDocument/2006/relationships/hyperlink" Target="https://cornell.sabacloud.com/Saba/Web_spf/NA1PRD0089/app/me/learningeventdetail/cours000000000028920?regId=regdw000000000525005&amp;returnurl=common%2Fsearchresults%2FEHS%202021%2FLEARNINGEVENT,OFFERINGTEMPLATE,CERTIFICATION,CURRICULUM,OFFERING,PACKAGE,LXPCONTENT,LEARNINGPATHWAY"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E88102E-0360-4300-B420-2EF837AC9AC4}"/>
              </a:ext>
            </a:extLst>
          </p:cNvPr>
          <p:cNvSpPr>
            <a:spLocks noGrp="1"/>
          </p:cNvSpPr>
          <p:nvPr>
            <p:ph type="title"/>
          </p:nvPr>
        </p:nvSpPr>
        <p:spPr>
          <a:xfrm>
            <a:off x="831850" y="1709738"/>
            <a:ext cx="10515600" cy="2852737"/>
          </a:xfrm>
        </p:spPr>
        <p:txBody>
          <a:bodyPr>
            <a:normAutofit/>
          </a:bodyPr>
          <a:lstStyle/>
          <a:p>
            <a:r>
              <a:rPr lang="en-US" sz="5400" b="1" dirty="0"/>
              <a:t>HERO Act Designation of COVID-19 as an Airborne Infectious Disease Update</a:t>
            </a:r>
          </a:p>
        </p:txBody>
      </p:sp>
      <p:sp>
        <p:nvSpPr>
          <p:cNvPr id="9" name="Subtitle 2">
            <a:extLst>
              <a:ext uri="{FF2B5EF4-FFF2-40B4-BE49-F238E27FC236}">
                <a16:creationId xmlns:a16="http://schemas.microsoft.com/office/drawing/2014/main" id="{2FFA9467-09CC-4DB9-A620-6EEDC78D48F4}"/>
              </a:ext>
            </a:extLst>
          </p:cNvPr>
          <p:cNvSpPr txBox="1">
            <a:spLocks/>
          </p:cNvSpPr>
          <p:nvPr/>
        </p:nvSpPr>
        <p:spPr>
          <a:xfrm>
            <a:off x="831850" y="4589463"/>
            <a:ext cx="10515600" cy="150018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dirty="0"/>
              <a:t>Cornell University</a:t>
            </a:r>
          </a:p>
          <a:p>
            <a:pPr marL="0" indent="0">
              <a:buNone/>
            </a:pPr>
            <a:r>
              <a:rPr lang="en-US" altLang="en-US" dirty="0"/>
              <a:t>Environment, Health and Safety</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428262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descr="Visual of Daily Check website.">
            <a:extLst>
              <a:ext uri="{FF2B5EF4-FFF2-40B4-BE49-F238E27FC236}">
                <a16:creationId xmlns:a16="http://schemas.microsoft.com/office/drawing/2014/main" id="{BA39291D-2DDE-40DB-9A98-2C574303F647}"/>
              </a:ext>
            </a:extLst>
          </p:cNvPr>
          <p:cNvGrpSpPr/>
          <p:nvPr/>
        </p:nvGrpSpPr>
        <p:grpSpPr>
          <a:xfrm>
            <a:off x="5984488" y="542448"/>
            <a:ext cx="5501879" cy="4843744"/>
            <a:chOff x="3396520" y="698533"/>
            <a:chExt cx="5678501" cy="4387401"/>
          </a:xfrm>
        </p:grpSpPr>
        <p:pic>
          <p:nvPicPr>
            <p:cNvPr id="5" name="Picture 4">
              <a:extLst>
                <a:ext uri="{FF2B5EF4-FFF2-40B4-BE49-F238E27FC236}">
                  <a16:creationId xmlns:a16="http://schemas.microsoft.com/office/drawing/2014/main" id="{34980809-95B9-4F2D-AAD4-E712588E8063}"/>
                </a:ext>
              </a:extLst>
            </p:cNvPr>
            <p:cNvPicPr>
              <a:picLocks noChangeAspect="1"/>
            </p:cNvPicPr>
            <p:nvPr/>
          </p:nvPicPr>
          <p:blipFill>
            <a:blip r:embed="rId3"/>
            <a:stretch>
              <a:fillRect/>
            </a:stretch>
          </p:blipFill>
          <p:spPr>
            <a:xfrm>
              <a:off x="3396520" y="698533"/>
              <a:ext cx="5678501" cy="4387401"/>
            </a:xfrm>
            <a:prstGeom prst="rect">
              <a:avLst/>
            </a:prstGeom>
          </p:spPr>
        </p:pic>
        <p:pic>
          <p:nvPicPr>
            <p:cNvPr id="6" name="Picture 5">
              <a:extLst>
                <a:ext uri="{FF2B5EF4-FFF2-40B4-BE49-F238E27FC236}">
                  <a16:creationId xmlns:a16="http://schemas.microsoft.com/office/drawing/2014/main" id="{B8899116-6F21-4515-8B51-D48C013F8170}"/>
                </a:ext>
              </a:extLst>
            </p:cNvPr>
            <p:cNvPicPr>
              <a:picLocks noChangeAspect="1"/>
            </p:cNvPicPr>
            <p:nvPr/>
          </p:nvPicPr>
          <p:blipFill>
            <a:blip r:embed="rId4"/>
            <a:stretch>
              <a:fillRect/>
            </a:stretch>
          </p:blipFill>
          <p:spPr>
            <a:xfrm>
              <a:off x="3983750" y="1698075"/>
              <a:ext cx="1533129" cy="173755"/>
            </a:xfrm>
            <a:prstGeom prst="rect">
              <a:avLst/>
            </a:prstGeom>
          </p:spPr>
        </p:pic>
      </p:grpSp>
      <p:sp>
        <p:nvSpPr>
          <p:cNvPr id="3" name="TextBox 2">
            <a:extLst>
              <a:ext uri="{FF2B5EF4-FFF2-40B4-BE49-F238E27FC236}">
                <a16:creationId xmlns:a16="http://schemas.microsoft.com/office/drawing/2014/main" id="{7F8DE3BE-27DF-4BED-B27B-9D0DBF90058F}"/>
              </a:ext>
            </a:extLst>
          </p:cNvPr>
          <p:cNvSpPr txBox="1"/>
          <p:nvPr/>
        </p:nvSpPr>
        <p:spPr>
          <a:xfrm>
            <a:off x="390292" y="367990"/>
            <a:ext cx="5705707" cy="5801588"/>
          </a:xfrm>
          <a:prstGeom prst="rect">
            <a:avLst/>
          </a:prstGeom>
          <a:noFill/>
        </p:spPr>
        <p:txBody>
          <a:bodyPr wrap="square" rtlCol="0">
            <a:spAutoFit/>
          </a:bodyPr>
          <a:lstStyle/>
          <a:p>
            <a:r>
              <a:rPr lang="en-US" sz="3600" b="1" dirty="0"/>
              <a:t>What you need to know.</a:t>
            </a:r>
          </a:p>
          <a:p>
            <a:pPr marL="285750" indent="-285750">
              <a:buFont typeface="Arial" panose="020B0604020202020204" pitchFamily="34" charset="0"/>
              <a:buChar char="•"/>
            </a:pPr>
            <a:r>
              <a:rPr lang="en-US" sz="2800" dirty="0">
                <a:hlinkClick r:id="rId5"/>
              </a:rPr>
              <a:t>Employees training on agent/ disease</a:t>
            </a:r>
            <a:endParaRPr lang="en-US" sz="2800" dirty="0"/>
          </a:p>
          <a:p>
            <a:pPr marL="285750" indent="-285750">
              <a:spcAft>
                <a:spcPts val="1800"/>
              </a:spcAft>
              <a:buFont typeface="Arial" panose="020B0604020202020204" pitchFamily="34" charset="0"/>
              <a:buChar char="•"/>
            </a:pPr>
            <a:r>
              <a:rPr lang="en-US" sz="2800" dirty="0">
                <a:hlinkClick r:id="rId6"/>
              </a:rPr>
              <a:t>Health Screening</a:t>
            </a:r>
            <a:endParaRPr lang="en-US" sz="2800" b="1" dirty="0"/>
          </a:p>
          <a:p>
            <a:r>
              <a:rPr lang="en-US" sz="2800" b="1" dirty="0"/>
              <a:t>Other elements of the HERO Act which are NOT new to the Cornell.</a:t>
            </a:r>
          </a:p>
          <a:p>
            <a:pPr marL="742950" lvl="1" indent="-285750">
              <a:buFont typeface="Arial" panose="020B0604020202020204" pitchFamily="34" charset="0"/>
              <a:buChar char="•"/>
            </a:pPr>
            <a:r>
              <a:rPr lang="en-US" sz="2700" dirty="0">
                <a:hlinkClick r:id="rId7"/>
              </a:rPr>
              <a:t>Face Coverings and Masks</a:t>
            </a:r>
          </a:p>
          <a:p>
            <a:pPr marL="742950" lvl="1" indent="-285750">
              <a:buFont typeface="Arial" panose="020B0604020202020204" pitchFamily="34" charset="0"/>
              <a:buChar char="•"/>
            </a:pPr>
            <a:r>
              <a:rPr lang="en-US" sz="2700" dirty="0">
                <a:hlinkClick r:id="rId7"/>
              </a:rPr>
              <a:t>Physical Distancing</a:t>
            </a:r>
            <a:endParaRPr lang="en-US" sz="2700" dirty="0"/>
          </a:p>
          <a:p>
            <a:pPr marL="742950" lvl="1" indent="-285750">
              <a:buFont typeface="Arial" panose="020B0604020202020204" pitchFamily="34" charset="0"/>
              <a:buChar char="•"/>
            </a:pPr>
            <a:r>
              <a:rPr lang="en-US" sz="2700" dirty="0"/>
              <a:t>Cleaning Procedures</a:t>
            </a:r>
          </a:p>
          <a:p>
            <a:pPr marL="742950" lvl="1" indent="-285750">
              <a:buFont typeface="Arial" panose="020B0604020202020204" pitchFamily="34" charset="0"/>
              <a:buChar char="•"/>
            </a:pPr>
            <a:r>
              <a:rPr lang="en-US" sz="2700" dirty="0"/>
              <a:t>Hand, Cough, and Sneeze Hygiene</a:t>
            </a:r>
          </a:p>
          <a:p>
            <a:pPr marL="742950" lvl="1" indent="-285750">
              <a:buFont typeface="Arial" panose="020B0604020202020204" pitchFamily="34" charset="0"/>
              <a:buChar char="•"/>
            </a:pPr>
            <a:r>
              <a:rPr lang="en-US" sz="2700" dirty="0"/>
              <a:t>Personal Protective Equipment</a:t>
            </a:r>
          </a:p>
          <a:p>
            <a:pPr marL="742950" lvl="1" indent="-285750">
              <a:buFont typeface="Arial" panose="020B0604020202020204" pitchFamily="34" charset="0"/>
              <a:buChar char="•"/>
            </a:pPr>
            <a:r>
              <a:rPr lang="en-US" sz="2700" dirty="0">
                <a:hlinkClick r:id="rId8"/>
              </a:rPr>
              <a:t>Medical Accommodations</a:t>
            </a:r>
            <a:endParaRPr lang="en-US" sz="2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70802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raining_Document" ma:contentTypeID="0x010109001D415EFDF499AC4A9E2C2616AD69721D00B326966A352A304097CB30B3DFC77FD3" ma:contentTypeVersion="20" ma:contentTypeDescription="PowerPoint presentations used for all EH&amp;S presentations (i.e. Training, Program updates, etc.)." ma:contentTypeScope="" ma:versionID="f4ad6332508c3581328b580be871d3b5">
  <xsd:schema xmlns:xsd="http://www.w3.org/2001/XMLSchema" xmlns:xs="http://www.w3.org/2001/XMLSchema" xmlns:p="http://schemas.microsoft.com/office/2006/metadata/properties" xmlns:ns2="3b822313-182c-4a15-92e0-9ecf626848ba" xmlns:ns3="39d213d4-f79c-4fbb-ae15-645e0b56d982" targetNamespace="http://schemas.microsoft.com/office/2006/metadata/properties" ma:root="true" ma:fieldsID="84a06ee7d5f70697988ebc764c3e8aa5" ns2:_="" ns3:_="">
    <xsd:import namespace="3b822313-182c-4a15-92e0-9ecf626848ba"/>
    <xsd:import namespace="39d213d4-f79c-4fbb-ae15-645e0b56d982"/>
    <xsd:element name="properties">
      <xsd:complexType>
        <xsd:sequence>
          <xsd:element name="documentManagement">
            <xsd:complexType>
              <xsd:all>
                <xsd:element ref="ns2:Program" minOccurs="0"/>
                <xsd:element ref="ns2:Organization" minOccurs="0"/>
                <xsd:element ref="ns3:Applicable_x0020_Department" minOccurs="0"/>
                <xsd:element ref="ns2:Facility" minOccurs="0"/>
                <xsd:element ref="ns2:End_Date" minOccurs="0"/>
                <xsd:element ref="ns3:File_x0020_Status" minOccurs="0"/>
                <xsd:element ref="ns3:Notes1" minOccurs="0"/>
                <xsd:element ref="ns2:HSEMS_x0020_Ele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22313-182c-4a15-92e0-9ecf626848ba" elementFormDefault="qualified">
    <xsd:import namespace="http://schemas.microsoft.com/office/2006/documentManagement/types"/>
    <xsd:import namespace="http://schemas.microsoft.com/office/infopath/2007/PartnerControls"/>
    <xsd:element name="Program" ma:index="2" nillable="true" ma:displayName="Program" ma:description="Select the Program(s) this file is associated with. Use Ctrl to cherry-pick multiple Programs, or Shift to select a running set of Programs." ma:list="{fee3c894-2158-4e1e-94ca-821b753df957}" ma:internalName="Program0" ma:readOnly="false" ma:showField="Title" ma:web="39d213d4-f79c-4fbb-ae15-645e0b56d982" ma:requiredMultiChoice="true">
      <xsd:complexType>
        <xsd:complexContent>
          <xsd:extension base="dms:MultiChoiceLookup">
            <xsd:sequence>
              <xsd:element name="Value" type="dms:Lookup" maxOccurs="unbounded" minOccurs="0" nillable="true"/>
            </xsd:sequence>
          </xsd:extension>
        </xsd:complexContent>
      </xsd:complexType>
    </xsd:element>
    <xsd:element name="Organization" ma:index="3" nillable="true" ma:displayName="Organization" ma:description="To what Organization(s) does this file apply (e.g. who should read this file or follow the information in it)? If it applies to the entire University, select &quot;All of Cornell&quot;, and leave Department and Facility blank." ma:list="{45c4c63a-fe41-403a-9d90-f76c6b7a6043}" ma:internalName="Organization0" ma:readOnly="false" ma:showField="Title"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Facility" ma:index="5" nillable="true" ma:displayName="Facility" ma:description="To what facility(ies) does this file apply (e.g. who should read this file or follow the information in it)? If it applies to the entire University, Organization(s), or Department(s) to which this Facility belongs, leave this field blank. Look up facility codes here (use Shift+click to open it in a new window so you don't lose your metadata!): http://www.fs.cornell.edu/fs/fs_facilFind.cfm" ma:list="{2943bd01-ddf6-4cd5-9163-d02fe7144f63}" ma:internalName="Facility0" ma:readOnly="false" ma:showField="Facil_Cd"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End_Date" ma:index="6" nillable="true" ma:displayName="End_Date" ma:description="Enter if a review date, expiration date, etc. is required, e.g., for a compliance permit." ma:format="DateOnly" ma:internalName="End_Date0" ma:readOnly="false">
      <xsd:simpleType>
        <xsd:restriction base="dms:DateTime"/>
      </xsd:simpleType>
    </xsd:element>
    <xsd:element name="HSEMS_x0020_Element" ma:index="15" nillable="true" ma:displayName="HSEMS Element" ma:description="CMS Elements definitions are here (use Shift+click to open in a new window so you don't lose the metadata you have already entered): https://sharepoint.rmps.cornell.edu:8445/hse/HSE%20Documents/CMS_Elements.pdf" ma:hidden="true" ma:internalName="HSEMS_x0020_Element0" ma:readOnly="false">
      <xsd:complexType>
        <xsd:complexContent>
          <xsd:extension base="dms:MultiChoice">
            <xsd:sequence>
              <xsd:element name="Value" maxOccurs="unbounded" minOccurs="0" nillable="true">
                <xsd:simpleType>
                  <xsd:restriction base="dms:Choice">
                    <xsd:enumeration value="01 – Safety, Health and Environmental Policies"/>
                    <xsd:enumeration value="02 – Roles, Responsibilities and Accountabilities"/>
                    <xsd:enumeration value="03 – Safety, Health and Environmental Aspects and Impacts"/>
                    <xsd:enumeration value="04 – Safety, Health and Environmental Requirements"/>
                    <xsd:enumeration value="05 – Voluntary Initiatives"/>
                    <xsd:enumeration value="06 – Objectives and Targets"/>
                    <xsd:enumeration value="07 – Training, Awareness, Competence"/>
                    <xsd:enumeration value="08 – Internal and External Communication"/>
                    <xsd:enumeration value="09 – Operational Controls"/>
                    <xsd:enumeration value="10 – Documentation and Document Control"/>
                    <xsd:enumeration value="11 – Corrective and Preventative Action"/>
                    <xsd:enumeration value="12 – Emergency Preparedness and Response"/>
                    <xsd:enumeration value="13 – Monitoring and Measuring"/>
                    <xsd:enumeration value="14 – Record Control"/>
                    <xsd:enumeration value="15 – CMS Conformance Audits"/>
                    <xsd:enumeration value="16 – Continuous Improvement Review"/>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d213d4-f79c-4fbb-ae15-645e0b56d982" elementFormDefault="qualified">
    <xsd:import namespace="http://schemas.microsoft.com/office/2006/documentManagement/types"/>
    <xsd:import namespace="http://schemas.microsoft.com/office/infopath/2007/PartnerControls"/>
    <xsd:element name="Applicable_x0020_Department" ma:index="4" nillable="true" ma:displayName="Applicable Department" ma:description="To what department(s) does this file apply (e.g. who should read this file or follow the information in it)? If it applies to the entire University or Organization to which this Department belongs, leave this field blank." ma:list="{0abe07ac-1527-4e39-b85b-da6249f1c349}" ma:internalName="Applicable_x0020_Department" ma:readOnly="false" ma:showField="Title" ma:web="39d213d4-f79c-4fbb-ae15-645e0b56d982">
      <xsd:complexType>
        <xsd:complexContent>
          <xsd:extension base="dms:MultiChoiceLookup">
            <xsd:sequence>
              <xsd:element name="Value" type="dms:Lookup" maxOccurs="unbounded" minOccurs="0" nillable="true"/>
            </xsd:sequence>
          </xsd:extension>
        </xsd:complexContent>
      </xsd:complexType>
    </xsd:element>
    <xsd:element name="File_x0020_Status" ma:index="7" nillable="true" ma:displayName="File Status" ma:description="Status indicates if a file is still being used under current operational conditions, as opposed to its version (whether a document is draft or final)." ma:format="RadioButtons" ma:indexed="true" ma:internalName="File_x0020_Status" ma:readOnly="false">
      <xsd:simpleType>
        <xsd:restriction base="dms:Choice">
          <xsd:enumeration value="Active"/>
          <xsd:enumeration value="Archive"/>
        </xsd:restriction>
      </xsd:simpleType>
    </xsd:element>
    <xsd:element name="Notes1" ma:index="8" nillable="true" ma:displayName="Notes" ma:description="Enter any additional relevant information about this file that is not captured in the other metadata fields. For example, is there a key external stakeholder or owner, an Effective Date that is different than the default file upload or modification date, e.g., for a compliance permit, or sent date for a deliverable,  if the file of record exists as a hard copy (e.g. a permit) include its hard copy location, etc." ma:internalName="Notes1"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rganization xmlns="3b822313-182c-4a15-92e0-9ecf626848ba"/>
    <File_x0020_Status xmlns="39d213d4-f79c-4fbb-ae15-645e0b56d982">Active</File_x0020_Status>
    <Applicable_x0020_Department xmlns="39d213d4-f79c-4fbb-ae15-645e0b56d982">
      <Value>152</Value>
    </Applicable_x0020_Department>
    <End_Date xmlns="3b822313-182c-4a15-92e0-9ecf626848ba" xsi:nil="true"/>
    <Facility xmlns="3b822313-182c-4a15-92e0-9ecf626848ba"/>
    <Program xmlns="3b822313-182c-4a15-92e0-9ecf626848ba">
      <Value>136</Value>
    </Program>
    <Notes1 xmlns="39d213d4-f79c-4fbb-ae15-645e0b56d982">Update as of 8/16/21</Notes1>
    <HSEMS_x0020_Element xmlns="3b822313-182c-4a15-92e0-9ecf626848ba"/>
  </documentManagement>
</p:properties>
</file>

<file path=customXml/itemProps1.xml><?xml version="1.0" encoding="utf-8"?>
<ds:datastoreItem xmlns:ds="http://schemas.openxmlformats.org/officeDocument/2006/customXml" ds:itemID="{E9491675-5C10-4198-940D-8337623EAF0F}">
  <ds:schemaRefs>
    <ds:schemaRef ds:uri="http://schemas.microsoft.com/sharepoint/v3/contenttype/forms"/>
  </ds:schemaRefs>
</ds:datastoreItem>
</file>

<file path=customXml/itemProps2.xml><?xml version="1.0" encoding="utf-8"?>
<ds:datastoreItem xmlns:ds="http://schemas.openxmlformats.org/officeDocument/2006/customXml" ds:itemID="{B4B3BEEE-1E38-441F-8E1C-9F69B6B09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22313-182c-4a15-92e0-9ecf626848ba"/>
    <ds:schemaRef ds:uri="39d213d4-f79c-4fbb-ae15-645e0b56d9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DC4B80-D8A6-4147-B569-91C3AB43D62A}">
  <ds:schemaRefs>
    <ds:schemaRef ds:uri="http://schemas.microsoft.com/office/2006/documentManagement/types"/>
    <ds:schemaRef ds:uri="http://purl.org/dc/elements/1.1/"/>
    <ds:schemaRef ds:uri="3b822313-182c-4a15-92e0-9ecf626848ba"/>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39d213d4-f79c-4fbb-ae15-645e0b56d982"/>
  </ds:schemaRefs>
</ds:datastoreItem>
</file>

<file path=docProps/app.xml><?xml version="1.0" encoding="utf-8"?>
<Properties xmlns="http://schemas.openxmlformats.org/officeDocument/2006/extended-properties" xmlns:vt="http://schemas.openxmlformats.org/officeDocument/2006/docPropsVTypes">
  <TotalTime>3015</TotalTime>
  <Words>199</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Proxima Nova</vt:lpstr>
      <vt:lpstr>Roboto</vt:lpstr>
      <vt:lpstr>Office Theme</vt:lpstr>
      <vt:lpstr>HERO Act Designation of COVID-19 as an Airborne Infectious Disease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EHS2019 - Return to Campus Health and Safety Training for COVID-19 - 8-16-21 Update</dc:title>
  <dc:creator>Lindsay LaLonde</dc:creator>
  <cp:lastModifiedBy>Taylor Thompson</cp:lastModifiedBy>
  <cp:revision>111</cp:revision>
  <cp:lastPrinted>2021-05-27T19:05:53Z</cp:lastPrinted>
  <dcterms:created xsi:type="dcterms:W3CDTF">2020-07-01T14:25:03Z</dcterms:created>
  <dcterms:modified xsi:type="dcterms:W3CDTF">2021-09-23T13:19:52Z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0x010109001D415EFDF499AC4A9E2C2616AD69721D00B326966A352A304097CB30B3DFC77FD3</vt:lpwstr>
  </property>
  <property fmtid="{D5CDD505-2E9C-101B-9397-08002B2CF9AE}" pid="3" name="File Status">
    <vt:lpwstr>Active</vt:lpwstr>
  </property>
  <property fmtid="{D5CDD505-2E9C-101B-9397-08002B2CF9AE}" pid="4" name="Applicable Department">
    <vt:lpwstr>152;#</vt:lpwstr>
  </property>
  <property fmtid="{D5CDD505-2E9C-101B-9397-08002B2CF9AE}" pid="5" name="Management Area">
    <vt:lpwstr>All Staff Presentations</vt:lpwstr>
  </property>
  <property fmtid="{D5CDD505-2E9C-101B-9397-08002B2CF9AE}" pid="6" name="Organization">
    <vt:lpwstr>223;#</vt:lpwstr>
  </property>
  <property fmtid="{D5CDD505-2E9C-101B-9397-08002B2CF9AE}" pid="7" name="Program">
    <vt:lpwstr>58;#</vt:lpwstr>
  </property>
</Properties>
</file>