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50A542-53A3-8745-8FD5-F071E5D07A12}" v="12" dt="2021-08-23T18:37:17.3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327"/>
  </p:normalViewPr>
  <p:slideViewPr>
    <p:cSldViewPr>
      <p:cViewPr varScale="1">
        <p:scale>
          <a:sx n="150" d="100"/>
          <a:sy n="150" d="100"/>
        </p:scale>
        <p:origin x="48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0C50C-F46C-8A4B-8A41-6A6FBB958D92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3D443-CBAC-934A-8506-FB4DF260D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8">
            <a:extLst>
              <a:ext uri="{FF2B5EF4-FFF2-40B4-BE49-F238E27FC236}">
                <a16:creationId xmlns:a16="http://schemas.microsoft.com/office/drawing/2014/main" id="{DC0A9285-546C-824E-BB82-80DD4A7E5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272" y="2561844"/>
            <a:ext cx="4777596" cy="829533"/>
          </a:xfrm>
          <a:noFill/>
        </p:spPr>
        <p:txBody>
          <a:bodyPr lIns="182880" tIns="182880" rIns="182880" anchor="t">
            <a:norm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A6C757-F494-C249-B435-958A389BF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117" y="590550"/>
            <a:ext cx="994225" cy="999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703C8E5-147E-4644-A094-238B240D41BF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70F22-3D51-8D47-9BDC-3F4D49D359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486150"/>
            <a:ext cx="4776788" cy="762000"/>
          </a:xfrm>
        </p:spPr>
        <p:txBody>
          <a:bodyPr lIns="182880" tIns="0" rIns="182880" bIns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315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985433"/>
            <a:ext cx="9144000" cy="149172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0" name="Picture 9" descr="cu screen b31b1b.psd">
            <a:extLst>
              <a:ext uri="{FF2B5EF4-FFF2-40B4-BE49-F238E27FC236}">
                <a16:creationId xmlns:a16="http://schemas.microsoft.com/office/drawing/2014/main" id="{2F0129F0-F30E-CA46-95D8-485C2699B0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74"/>
          <a:stretch/>
        </p:blipFill>
        <p:spPr>
          <a:xfrm>
            <a:off x="182033" y="402168"/>
            <a:ext cx="1113367" cy="101980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C174D41-7CC7-7D41-8BF1-2412C5E93533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E059B75-688C-714C-A731-B1FA0FCA36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276350"/>
            <a:ext cx="9144000" cy="685800"/>
          </a:xfrm>
        </p:spPr>
        <p:txBody>
          <a:bodyPr anchor="ctr">
            <a:noAutofit/>
          </a:bodyPr>
          <a:lstStyle>
            <a:lvl1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2pPr>
            <a:lvl3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3pPr>
            <a:lvl4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4pPr>
            <a:lvl5pPr marL="0" indent="0" algn="ctr" defTabSz="914377" rtl="0" eaLnBrk="1" latinLnBrk="0" hangingPunct="1">
              <a:spcBef>
                <a:spcPct val="0"/>
              </a:spcBef>
              <a:buNone/>
              <a:defRPr lang="en-US" sz="3200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4029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85753" y="1428750"/>
            <a:ext cx="8678863" cy="2884887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add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285750" y="800100"/>
            <a:ext cx="8677656" cy="514350"/>
          </a:xfrm>
        </p:spPr>
        <p:txBody>
          <a:bodyPr>
            <a:noAutofit/>
          </a:bodyPr>
          <a:lstStyle>
            <a:lvl1pPr algn="l">
              <a:defRPr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3ACDC8-27DC-0145-A868-75822BC87982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cu white lrg.psd">
            <a:extLst>
              <a:ext uri="{FF2B5EF4-FFF2-40B4-BE49-F238E27FC236}">
                <a16:creationId xmlns:a16="http://schemas.microsoft.com/office/drawing/2014/main" id="{6E01EECD-840D-AC48-AFCC-03304D0069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3" r="-704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38726" y="3567547"/>
            <a:ext cx="825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>
                <a:solidFill>
                  <a:schemeClr val="bg1"/>
                </a:solidFill>
                <a:latin typeface="Helvetica"/>
                <a:cs typeface="Helvetica"/>
              </a:rPr>
              <a:t>Photos, illustrations, graphics here.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287899" y="461820"/>
            <a:ext cx="8534400" cy="64633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9405" y="1200150"/>
            <a:ext cx="8534400" cy="1600200"/>
          </a:xfrm>
        </p:spPr>
        <p:txBody>
          <a:bodyPr numCol="2"/>
          <a:lstStyle/>
          <a:p>
            <a:pPr lvl="0"/>
            <a:r>
              <a:rPr lang="en-US" dirty="0"/>
              <a:t>Click to edit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75926-5564-7F41-982B-2CA540DB949F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cu white lrg.psd">
            <a:extLst>
              <a:ext uri="{FF2B5EF4-FFF2-40B4-BE49-F238E27FC236}">
                <a16:creationId xmlns:a16="http://schemas.microsoft.com/office/drawing/2014/main" id="{FDCB217E-A06D-974D-8E3A-ED42CE06B2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3" r="-704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CB0402-D9EA-C84A-BBAD-7D05BA74691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87338" y="2876550"/>
            <a:ext cx="8535987" cy="1752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Graphic</a:t>
            </a:r>
          </a:p>
        </p:txBody>
      </p:sp>
    </p:spTree>
    <p:extLst>
      <p:ext uri="{BB962C8B-B14F-4D97-AF65-F5344CB8AC3E}">
        <p14:creationId xmlns:p14="http://schemas.microsoft.com/office/powerpoint/2010/main" val="10923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38726" y="3567547"/>
            <a:ext cx="825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>
                <a:solidFill>
                  <a:schemeClr val="bg1"/>
                </a:solidFill>
                <a:latin typeface="Helvetica"/>
                <a:cs typeface="Helvetica"/>
              </a:rPr>
              <a:t>Photos, illustrations, graphics here.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800605" y="1085850"/>
            <a:ext cx="4050507" cy="36576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Graphic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287899" y="461818"/>
            <a:ext cx="6554707" cy="45258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89410" y="1085850"/>
            <a:ext cx="4358795" cy="3657600"/>
          </a:xfrm>
        </p:spPr>
        <p:txBody>
          <a:bodyPr numCol="1"/>
          <a:lstStyle/>
          <a:p>
            <a:pPr lvl="0"/>
            <a:r>
              <a:rPr lang="en-US" dirty="0"/>
              <a:t>Click to add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9335A-E71C-3044-BC65-4FC387DA27B6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cu white lrg.psd">
            <a:extLst>
              <a:ext uri="{FF2B5EF4-FFF2-40B4-BE49-F238E27FC236}">
                <a16:creationId xmlns:a16="http://schemas.microsoft.com/office/drawing/2014/main" id="{497F341F-F847-2445-8EF5-47EF63BEE8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3" r="-704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1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69785"/>
            <a:ext cx="7467600" cy="403957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838200" y="1123950"/>
            <a:ext cx="7467600" cy="344805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Graphic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D4C3B8-C72A-234F-801D-62CC4EFC1473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cu white lrg.psd">
            <a:extLst>
              <a:ext uri="{FF2B5EF4-FFF2-40B4-BE49-F238E27FC236}">
                <a16:creationId xmlns:a16="http://schemas.microsoft.com/office/drawing/2014/main" id="{0424A742-A864-314F-80E6-E197D7DB73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3" r="-704"/>
          <a:stretch/>
        </p:blipFill>
        <p:spPr>
          <a:xfrm>
            <a:off x="4103639" y="-95250"/>
            <a:ext cx="929024" cy="35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0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7E419631-6A90-1D4B-9AC3-E03C8AA89D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6286" y="2197058"/>
            <a:ext cx="2498725" cy="679492"/>
          </a:xfrm>
          <a:noFill/>
        </p:spPr>
        <p:txBody>
          <a:bodyPr lIns="182880" tIns="91440" rIns="182880"/>
          <a:lstStyle>
            <a:lvl1pPr marL="0" indent="0">
              <a:buNone/>
              <a:defRPr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464510-7A77-DB43-9098-69BAB51723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627" y="590550"/>
            <a:ext cx="1019218" cy="102472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306357B-88AF-5E41-A0F9-506D230E0D01}"/>
              </a:ext>
            </a:extLst>
          </p:cNvPr>
          <p:cNvSpPr/>
          <p:nvPr userDrawn="1"/>
        </p:nvSpPr>
        <p:spPr>
          <a:xfrm>
            <a:off x="0" y="0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1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01E4-3F87-485E-BCF1-0932C51EED9D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554C-9387-4378-80C2-5F7076CAC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65" r:id="rId5"/>
    <p:sldLayoutId id="2147483657" r:id="rId6"/>
    <p:sldLayoutId id="214748366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377" rtl="0" eaLnBrk="1" latinLnBrk="0" hangingPunct="1"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c232@cornell.edu" TargetMode="External"/><Relationship Id="rId2" Type="http://schemas.openxmlformats.org/officeDocument/2006/relationships/hyperlink" Target="mailto:jlb222@cornell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t.cornell.edu/wifi/internet-things-iot-best-practic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8222-19D0-724D-83A3-A844F7B54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6750"/>
            <a:ext cx="9144000" cy="829533"/>
          </a:xfrm>
        </p:spPr>
        <p:txBody>
          <a:bodyPr/>
          <a:lstStyle/>
          <a:p>
            <a:pPr algn="ctr"/>
            <a:r>
              <a:rPr lang="en-US" dirty="0"/>
              <a:t>CIT Team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63A8D-1263-B245-AE05-A24CAD1B7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2190750"/>
            <a:ext cx="9144000" cy="1066800"/>
          </a:xfrm>
        </p:spPr>
        <p:txBody>
          <a:bodyPr/>
          <a:lstStyle/>
          <a:p>
            <a:pPr algn="ctr"/>
            <a:r>
              <a:rPr lang="en-US" dirty="0">
                <a:latin typeface="+mj-lt"/>
              </a:rPr>
              <a:t>Joe Blasz (</a:t>
            </a:r>
            <a:r>
              <a:rPr lang="en-US" dirty="0">
                <a:latin typeface="+mj-lt"/>
                <a:hlinkClick r:id="rId2"/>
              </a:rPr>
              <a:t>jlb222@cornell.edu</a:t>
            </a:r>
            <a:r>
              <a:rPr lang="en-US" dirty="0">
                <a:latin typeface="+mj-lt"/>
              </a:rPr>
              <a:t>)</a:t>
            </a:r>
          </a:p>
          <a:p>
            <a:pPr algn="ctr"/>
            <a:r>
              <a:rPr lang="en-US" dirty="0">
                <a:latin typeface="+mj-lt"/>
              </a:rPr>
              <a:t>Senior Infrastructure Engineer – CIT Network Services</a:t>
            </a:r>
          </a:p>
          <a:p>
            <a:pPr algn="ctr"/>
            <a:endParaRPr lang="en-US" dirty="0">
              <a:latin typeface="+mj-lt"/>
            </a:endParaRPr>
          </a:p>
          <a:p>
            <a:pPr algn="ctr"/>
            <a:r>
              <a:rPr lang="en-US" dirty="0">
                <a:latin typeface="+mj-lt"/>
              </a:rPr>
              <a:t>Eric Cronise (</a:t>
            </a:r>
            <a:r>
              <a:rPr lang="en-US" dirty="0">
                <a:latin typeface="+mj-lt"/>
                <a:hlinkClick r:id="rId3"/>
              </a:rPr>
              <a:t>emc232@cornell.edu</a:t>
            </a:r>
            <a:r>
              <a:rPr lang="en-US" dirty="0">
                <a:latin typeface="+mj-lt"/>
              </a:rPr>
              <a:t>)</a:t>
            </a:r>
          </a:p>
          <a:p>
            <a:pPr algn="ctr"/>
            <a:r>
              <a:rPr lang="en-US" dirty="0">
                <a:latin typeface="+mj-lt"/>
              </a:rPr>
              <a:t>Assistant Director – CIT Network Services</a:t>
            </a:r>
          </a:p>
        </p:txBody>
      </p:sp>
    </p:spTree>
    <p:extLst>
      <p:ext uri="{BB962C8B-B14F-4D97-AF65-F5344CB8AC3E}">
        <p14:creationId xmlns:p14="http://schemas.microsoft.com/office/powerpoint/2010/main" val="79195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EA2893-C434-9243-8350-8B0431BEE7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657350"/>
            <a:ext cx="9144000" cy="3333750"/>
          </a:xfrm>
        </p:spPr>
        <p:txBody>
          <a:bodyPr/>
          <a:lstStyle/>
          <a:p>
            <a:pPr marL="285750" indent="-285750" algn="l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Significantly improve the relationship between Facilities &amp; CIT</a:t>
            </a:r>
          </a:p>
          <a:p>
            <a:pPr algn="l" fontAlgn="ctr"/>
            <a:endParaRPr lang="en-US" sz="1600" dirty="0">
              <a:latin typeface="+mj-lt"/>
            </a:endParaRPr>
          </a:p>
          <a:p>
            <a:pPr marL="285750" indent="-285750" algn="l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Provide accessibility and responsiveness in exchange for inclusion and engagement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Act as an extension of your group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Offer a </a:t>
            </a:r>
            <a:r>
              <a:rPr lang="en-US" sz="1600" b="1" dirty="0">
                <a:latin typeface="+mj-lt"/>
              </a:rPr>
              <a:t>single point</a:t>
            </a:r>
            <a:r>
              <a:rPr lang="en-US" sz="1600" dirty="0">
                <a:latin typeface="+mj-lt"/>
              </a:rPr>
              <a:t> of contact to engage appropriate resources within CIT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Review and update PM process templates with respect to CIT / AV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Identify &amp; document opportunities for relationship improvement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Review &amp; discuss these on a quarterly basis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endParaRPr lang="en-US" sz="1600" dirty="0">
              <a:latin typeface="+mj-lt"/>
            </a:endParaRPr>
          </a:p>
          <a:p>
            <a:pPr marL="285750" indent="-285750" algn="l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CIT would like to request inclusion on all submittal reviews.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CC4FA-6AFE-4342-9F7F-B105976A2A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1" y="590550"/>
            <a:ext cx="9144000" cy="6858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Purpose of Attendance (Review)</a:t>
            </a:r>
          </a:p>
        </p:txBody>
      </p:sp>
    </p:spTree>
    <p:extLst>
      <p:ext uri="{BB962C8B-B14F-4D97-AF65-F5344CB8AC3E}">
        <p14:creationId xmlns:p14="http://schemas.microsoft.com/office/powerpoint/2010/main" val="179383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EA2893-C434-9243-8350-8B0431BEE7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32525" y="1428750"/>
            <a:ext cx="9231351" cy="3714750"/>
          </a:xfrm>
        </p:spPr>
        <p:txBody>
          <a:bodyPr/>
          <a:lstStyle/>
          <a:p>
            <a:pPr marL="285750" indent="-285750" algn="l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 complimentary effort between Facilities &amp; CIT focused on IoT connected to the Cornell network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Both wired and wireless “Smart Building” components (e.g. NCRE lighting system)</a:t>
            </a:r>
          </a:p>
          <a:p>
            <a:pPr lvl="1" indent="0" fontAlgn="ctr">
              <a:buNone/>
            </a:pPr>
            <a:endParaRPr lang="en-US" sz="1600" dirty="0">
              <a:latin typeface="+mj-lt"/>
            </a:endParaRPr>
          </a:p>
          <a:p>
            <a:pPr marL="285750" indent="-285750" algn="l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Develop a mutually beneficial framework for Facilities and CIT to collaborate: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Gain a deeper understanding of the changing landscape of “Smart Building” technologies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Provide technical insight and feedback on proposed deployments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Develop best practices to protect the interests of Facilities &amp; CIT</a:t>
            </a:r>
          </a:p>
          <a:p>
            <a:pPr marL="1028682" lvl="1" indent="-285750" fontAlgn="ctr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Develop strategies to </a:t>
            </a:r>
            <a:r>
              <a:rPr lang="en-US" sz="1600">
                <a:latin typeface="+mj-lt"/>
              </a:rPr>
              <a:t>address concerns </a:t>
            </a:r>
            <a:r>
              <a:rPr lang="en-US" sz="1600" dirty="0">
                <a:latin typeface="+mj-lt"/>
              </a:rPr>
              <a:t>from the IT Security Office (separate group)</a:t>
            </a:r>
          </a:p>
          <a:p>
            <a:pPr algn="l" fontAlgn="ctr"/>
            <a:endParaRPr lang="en-US" sz="1600" dirty="0">
              <a:latin typeface="+mj-lt"/>
            </a:endParaRPr>
          </a:p>
          <a:p>
            <a:pPr algn="l" fontAlgn="ctr"/>
            <a:r>
              <a:rPr lang="en-US" sz="1600" dirty="0">
                <a:latin typeface="+mj-lt"/>
              </a:rPr>
              <a:t>Example of best practices aimed at wireless IoT deployments: </a:t>
            </a:r>
          </a:p>
          <a:p>
            <a:pPr algn="l" fontAlgn="ctr"/>
            <a:r>
              <a:rPr lang="en-US" sz="1600" dirty="0">
                <a:latin typeface="+mj-lt"/>
              </a:rPr>
              <a:t>Best Practices for wireless IoT: </a:t>
            </a:r>
            <a:r>
              <a:rPr lang="en-US" sz="1600" dirty="0">
                <a:solidFill>
                  <a:srgbClr val="0070C0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https://it.cornell.edu/wifi/internet-things-iot-best-practices</a:t>
            </a:r>
            <a:endParaRPr lang="en-US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CC4FA-6AFE-4342-9F7F-B105976A2A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1" y="590550"/>
            <a:ext cx="9144000" cy="685800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Internet of Things (IoT) Goals</a:t>
            </a:r>
          </a:p>
        </p:txBody>
      </p:sp>
    </p:spTree>
    <p:extLst>
      <p:ext uri="{BB962C8B-B14F-4D97-AF65-F5344CB8AC3E}">
        <p14:creationId xmlns:p14="http://schemas.microsoft.com/office/powerpoint/2010/main" val="11360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B31B1B"/>
      </a:accent1>
      <a:accent2>
        <a:srgbClr val="4D4F53"/>
      </a:accent2>
      <a:accent3>
        <a:srgbClr val="A2998B"/>
      </a:accent3>
      <a:accent4>
        <a:srgbClr val="EF9595"/>
      </a:accent4>
      <a:accent5>
        <a:srgbClr val="7D7364"/>
      </a:accent5>
      <a:accent6>
        <a:srgbClr val="A8B1C4"/>
      </a:accent6>
      <a:hlink>
        <a:srgbClr val="3B4558"/>
      </a:hlink>
      <a:folHlink>
        <a:srgbClr val="596784"/>
      </a:folHlink>
    </a:clrScheme>
    <a:fontScheme name="Custom 2">
      <a:majorFont>
        <a:latin typeface="Helvetic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9102808-967D-7C45-B952-F50DCD98AF33}" vid="{CF8696D2-C8CE-2B49-849F-4350B18504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48E5D017E1E4BAC6C235E437E8B81" ma:contentTypeVersion="1" ma:contentTypeDescription="Create a new document." ma:contentTypeScope="" ma:versionID="3614ce1bb16ec63bf293f189bde7aefe">
  <xsd:schema xmlns:xsd="http://www.w3.org/2001/XMLSchema" xmlns:xs="http://www.w3.org/2001/XMLSchema" xmlns:p="http://schemas.microsoft.com/office/2006/metadata/properties" xmlns:ns3="e4c1ce05-e5f0-4c81-a246-c4d1ac965303" targetNamespace="http://schemas.microsoft.com/office/2006/metadata/properties" ma:root="true" ma:fieldsID="4f49565d3251dd9cea50611ca027943f" ns3:_="">
    <xsd:import namespace="e4c1ce05-e5f0-4c81-a246-c4d1ac96530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1ce05-e5f0-4c81-a246-c4d1ac9653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111076-6C93-404C-A722-C485E711B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c1ce05-e5f0-4c81-a246-c4d1ac9653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769373-594B-497F-B29F-9AD96F02CA37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e4c1ce05-e5f0-4c81-a246-c4d1ac9653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241</Words>
  <Application>Microsoft Office PowerPoint</Application>
  <PresentationFormat>On-screen Show (16:9)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Times</vt:lpstr>
      <vt:lpstr>Office Theme</vt:lpstr>
      <vt:lpstr>CIT Team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D. Howard</dc:creator>
  <cp:lastModifiedBy>Taylor Thompson</cp:lastModifiedBy>
  <cp:revision>20</cp:revision>
  <dcterms:created xsi:type="dcterms:W3CDTF">2020-01-14T16:59:52Z</dcterms:created>
  <dcterms:modified xsi:type="dcterms:W3CDTF">2021-08-23T21:37:59Z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0x010100E4E48E5D017E1E4BAC6C235E437E8B81</vt:lpwstr>
  </property>
</Properties>
</file>