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1" r:id="rId5"/>
    <p:sldId id="263" r:id="rId6"/>
    <p:sldId id="288" r:id="rId7"/>
    <p:sldId id="284" r:id="rId8"/>
    <p:sldId id="286" r:id="rId9"/>
    <p:sldId id="285" r:id="rId10"/>
    <p:sldId id="287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7A458-8C36-FF4D-A5DC-4CA04EA72FF5}" v="1" dt="2021-08-23T19:43:0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 autoAdjust="0"/>
    <p:restoredTop sz="66939" autoAdjust="0"/>
  </p:normalViewPr>
  <p:slideViewPr>
    <p:cSldViewPr>
      <p:cViewPr varScale="1">
        <p:scale>
          <a:sx n="76" d="100"/>
          <a:sy n="76" d="100"/>
        </p:scale>
        <p:origin x="22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5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7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8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91344" y="4953000"/>
            <a:ext cx="6476999" cy="1524000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August 2021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Facilities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5240" y="381000"/>
            <a:ext cx="6305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Ithaca Energy Code Supplement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Guidance Document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524000"/>
            <a:ext cx="8020050" cy="4343400"/>
          </a:xfrm>
        </p:spPr>
        <p:txBody>
          <a:bodyPr>
            <a:noAutofit/>
          </a:bodyPr>
          <a:lstStyle/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by both Town and City of Ithaca</a:t>
            </a:r>
          </a:p>
          <a:p>
            <a:pPr marL="857250" lvl="1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– August 4, 2021</a:t>
            </a:r>
          </a:p>
          <a:p>
            <a:pPr marL="857250" lvl="1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 - September 13, 2021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Encourages electrification of building heating/cooling as a means to lower greenhouse gas emissions resulting from fossil fuel usage.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have pathways to compliance, but project teams need to strategize early.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Difficulty ratchets over time (2021 – 2023 – 2026)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457200"/>
            <a:ext cx="8858250" cy="762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Summary - Ithaca Energy Code Supplement</a:t>
            </a:r>
          </a:p>
        </p:txBody>
      </p:sp>
    </p:spTree>
    <p:extLst>
      <p:ext uri="{BB962C8B-B14F-4D97-AF65-F5344CB8AC3E}">
        <p14:creationId xmlns:p14="http://schemas.microsoft.com/office/powerpoint/2010/main" val="25997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335" y="1752600"/>
            <a:ext cx="8020050" cy="4340790"/>
          </a:xfrm>
        </p:spPr>
        <p:txBody>
          <a:bodyPr>
            <a:noAutofit/>
          </a:bodyPr>
          <a:lstStyle/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have prepared a guidance document which has been linked within the PM Checklists (D3b Municipal Approvals, Cornell owned) – resources section.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Compiled information and interpretations from CU stakeholders involved in the crafting of the code language (FE, E&amp;S, Counsel).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Prepared for PMs and Project Designers to provide a summary of the full code document, and our interpretation of the most achievable pathways to compliance.  </a:t>
            </a:r>
          </a:p>
          <a:p>
            <a:pPr marL="457200">
              <a:lnSpc>
                <a:spcPct val="150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This is a living document – please share your experiences in working through this new local code so we can revise!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335" y="609600"/>
            <a:ext cx="8858250" cy="762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Ithaca Energy Code Supplement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Applicability and Project Compliance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Guidance Document v1.1</a:t>
            </a:r>
          </a:p>
        </p:txBody>
      </p:sp>
    </p:spTree>
    <p:extLst>
      <p:ext uri="{BB962C8B-B14F-4D97-AF65-F5344CB8AC3E}">
        <p14:creationId xmlns:p14="http://schemas.microsoft.com/office/powerpoint/2010/main" val="12171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5574" y="914400"/>
            <a:ext cx="8439825" cy="57150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IECS applies to projects within City (or Town once adopted) of Ithaca that meet any one of the following conditions: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1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new construction</a:t>
            </a:r>
            <a:r>
              <a:rPr lang="en-U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excluding additions and renovations that are not specified below.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additions 500 square feet or larger to single or two-family dwellings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1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additions 1,000 square feet or larger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buildings other than single or two family dwellings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1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MAJOR RENOVATIONS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defined as the following: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MAJOR RENOVATION – Any construction or renovation to an existing structure other than a repair or addition, where (1) the WORK AREA exceeds </a:t>
            </a:r>
            <a:r>
              <a:rPr lang="en-US" sz="21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 percent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FLOOR AREA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21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two or more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following occur: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Replacement or new installation of a 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heating plant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system (e.g. boiler, furnace, or other major system). Changes to ventilation and air conditioning systems are not considered renovations of the heating system.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Construction that involves disassembly of greater than 50% of the area of the above-grade portion(s) of the 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BUILDING THERMAL ENVELOPE 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building.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Changes to </a:t>
            </a:r>
            <a:r>
              <a:rPr lang="en-US" sz="2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lighting,</a:t>
            </a:r>
            <a:r>
              <a:rPr lang="en-U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including but not limited to new installation, replacement, relocation, or removal, of lamps, lighting, or other illumination fixtures in greater than 50% of the building FLOOR AREA. 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EXCEPTIONS: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IECS does not apply to construction within unheated spaces</a:t>
            </a:r>
          </a:p>
          <a:p>
            <a:pPr>
              <a:spcBef>
                <a:spcPts val="0"/>
              </a:spcBef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IECS only applies to projects seeking a building permit within the City (and soon Town) of Ithaca (SUNY/Campus Let projects do not fall in this category).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IECS does not apply to modular construction certified by NYS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054" y="0"/>
            <a:ext cx="8678863" cy="10093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IECS Applicability</a:t>
            </a:r>
          </a:p>
        </p:txBody>
      </p:sp>
    </p:spTree>
    <p:extLst>
      <p:ext uri="{BB962C8B-B14F-4D97-AF65-F5344CB8AC3E}">
        <p14:creationId xmlns:p14="http://schemas.microsoft.com/office/powerpoint/2010/main" val="14767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5572" y="1329348"/>
            <a:ext cx="8439825" cy="53000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Cornell Collaboration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Guidance Document and provide to design team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Matt Kozlowski (mdk39) for guidance as early as possible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strategy and collaborate with the FE and E&amp;S SMEs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 to AHJ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Plan due at time of building permit application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verification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division required review for final Certificate of Occupancy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paths require third party verification (Energy modeling, LEED or Passive House)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Recordkeeping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credits tracked for 15 years! (By E&amp;S)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054" y="381000"/>
            <a:ext cx="8678863" cy="10093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Submission and Verification</a:t>
            </a:r>
          </a:p>
        </p:txBody>
      </p:sp>
    </p:spTree>
    <p:extLst>
      <p:ext uri="{BB962C8B-B14F-4D97-AF65-F5344CB8AC3E}">
        <p14:creationId xmlns:p14="http://schemas.microsoft.com/office/powerpoint/2010/main" val="14167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5572" y="1143000"/>
            <a:ext cx="8439825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2021-2023 (Step 1) minimum 6 points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2023-2026 (Step 2) minimum 12 points</a:t>
            </a:r>
          </a:p>
          <a:p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054" y="381000"/>
            <a:ext cx="8678863" cy="10093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Easy Path Compliance 2021/2023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D5B9C-9517-4488-A1CA-5BDB6F1C7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5" y="2281079"/>
            <a:ext cx="7703350" cy="44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711" y="1219200"/>
            <a:ext cx="8439825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Whole Building Path Options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 or Energy Modeling Path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Achieve 17 LEED energy points between optimize energy performance and renewable energy credits (Possible)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Provide third-party reviewed ECB energy model showing &gt;40% reduction (80% in 2023) (Possible – but an additional model)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 House Path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all standards and achieve precertification or certification (Possible – but never pursued on campus)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Greenhouse Gas Accounting Path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GHG accounting calculation based on grid and CHP emissions rates.  (Possible, but not probable in 2021 depending on energy mix.) 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054" y="381000"/>
            <a:ext cx="8678863" cy="10093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Whole Building Compliance Pathways</a:t>
            </a:r>
          </a:p>
        </p:txBody>
      </p:sp>
    </p:spTree>
    <p:extLst>
      <p:ext uri="{BB962C8B-B14F-4D97-AF65-F5344CB8AC3E}">
        <p14:creationId xmlns:p14="http://schemas.microsoft.com/office/powerpoint/2010/main" val="11756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1268" y="1306286"/>
            <a:ext cx="832485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Easy Path if possible!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Matt Kozlowski (MDK39) early in the project to review scope and applicability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 are key to compliance – but not our easy button.  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268" y="5334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Key Take-Away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09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5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ba638347-5c04-42d2-a1c3-b7f28622775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9724</TotalTime>
  <Words>746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Symbol</vt:lpstr>
      <vt:lpstr>Times</vt:lpstr>
      <vt:lpstr>Office Theme</vt:lpstr>
      <vt:lpstr>Ithaca Energy Code Supplement Guidance Document </vt:lpstr>
      <vt:lpstr>Summary - Ithaca Energy Code Supplement</vt:lpstr>
      <vt:lpstr>Ithaca Energy Code Supplement Applicability and Project Compliance  Guidance Document v1.1</vt:lpstr>
      <vt:lpstr>IECS Applicability</vt:lpstr>
      <vt:lpstr>Submission and Verification</vt:lpstr>
      <vt:lpstr>Easy Path Compliance 2021/2023</vt:lpstr>
      <vt:lpstr>Whole Building Compliance Pathways</vt:lpstr>
      <vt:lpstr>Key Take-Away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306</cp:revision>
  <cp:lastPrinted>2019-05-22T12:56:24Z</cp:lastPrinted>
  <dcterms:created xsi:type="dcterms:W3CDTF">2014-05-07T13:58:10Z</dcterms:created>
  <dcterms:modified xsi:type="dcterms:W3CDTF">2021-08-31T12:13:43Z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