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95" r:id="rId2"/>
  </p:sldMasterIdLst>
  <p:notesMasterIdLst>
    <p:notesMasterId r:id="rId7"/>
  </p:notesMasterIdLst>
  <p:sldIdLst>
    <p:sldId id="257" r:id="rId3"/>
    <p:sldId id="557" r:id="rId4"/>
    <p:sldId id="569" r:id="rId5"/>
    <p:sldId id="570" r:id="rId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837" autoAdjust="0"/>
  </p:normalViewPr>
  <p:slideViewPr>
    <p:cSldViewPr>
      <p:cViewPr varScale="1">
        <p:scale>
          <a:sx n="105" d="100"/>
          <a:sy n="105" d="100"/>
        </p:scale>
        <p:origin x="18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Moment of silence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CRP’s, CO’s, CAA’s, TA’s, - etc. need to have all of the backup attached to the process including how they requested the pricing, ASI’s, RFI’s the actual proposals, etc. The analogy I use is when you had math tests and you had to “show your work”, Contracts need to see the work without having to search for it. 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73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r>
              <a:rPr lang="en-US"/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r>
              <a:rPr lang="en-US"/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2"/>
            <a:ext cx="8678863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492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5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70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65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2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57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24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447800"/>
            <a:ext cx="6336029" cy="457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672" lvl="1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Monthly Updates</a:t>
            </a:r>
          </a:p>
          <a:p>
            <a:pPr marL="1257300" lvl="2" indent="-342900" fontAlgn="base">
              <a:lnSpc>
                <a:spcPct val="150000"/>
              </a:lnSpc>
              <a:spcBef>
                <a:spcPts val="10"/>
              </a:spcBef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Magré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Based Metrics Dashboard </a:t>
            </a:r>
            <a:endParaRPr lang="en-US" sz="2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Paul Stemkoski, Donna Sutliff, and Taylor Thompson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Budget Mechanics Presentation </a:t>
            </a:r>
            <a:endParaRPr lang="en-US" sz="2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Jessie Dimick,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Paul Stemkoski, and Donna Sutliff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Ithaca Energy Code Supplement Presentation </a:t>
            </a:r>
            <a:endParaRPr lang="en-US" sz="2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 Kozlowski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946F3-AC6E-A441-B71A-79414DB808B7}"/>
              </a:ext>
            </a:extLst>
          </p:cNvPr>
          <p:cNvSpPr txBox="1"/>
          <p:nvPr/>
        </p:nvSpPr>
        <p:spPr>
          <a:xfrm>
            <a:off x="685800" y="1442229"/>
            <a:ext cx="6019800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Work Update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92150" marR="0" lvl="1" indent="-2349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COVID-19 update, contractors and consultants still required to wear face coverings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 Reminder</a:t>
            </a:r>
          </a:p>
          <a:p>
            <a:pPr marL="800100" lvl="1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Friendly reminder, as we go into summer please utilize the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C6 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Zone Checklist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C7 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Pre-Installation Checklist </a:t>
            </a:r>
          </a:p>
          <a:p>
            <a:pPr marL="800100" lvl="1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to search for a specific Checklist or resource? Try the command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ctrl+F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to search the page.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B12F1-8F9C-485D-A069-929FFC744BD6}"/>
              </a:ext>
            </a:extLst>
          </p:cNvPr>
          <p:cNvSpPr txBox="1"/>
          <p:nvPr/>
        </p:nvSpPr>
        <p:spPr>
          <a:xfrm>
            <a:off x="2736512" y="382835"/>
            <a:ext cx="367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FEE78-0361-2846-B6B2-64B48BFB9BC1}"/>
              </a:ext>
            </a:extLst>
          </p:cNvPr>
          <p:cNvSpPr txBox="1"/>
          <p:nvPr/>
        </p:nvSpPr>
        <p:spPr>
          <a:xfrm>
            <a:off x="219919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ACA27-47ED-4946-A8FC-FB03C7E0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09559E-D271-4171-BEED-71D55F3F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2388916"/>
            <a:ext cx="1645920" cy="21359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B88E8-2624-4036-A46A-C8115591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594" y="3746613"/>
            <a:ext cx="1645920" cy="21359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9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946F3-AC6E-A441-B71A-79414DB808B7}"/>
              </a:ext>
            </a:extLst>
          </p:cNvPr>
          <p:cNvSpPr txBox="1"/>
          <p:nvPr/>
        </p:nvSpPr>
        <p:spPr>
          <a:xfrm>
            <a:off x="685800" y="967610"/>
            <a:ext cx="8001000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Contracts Office’s Reminder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92150" lvl="1" indent="-2349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CRP’s, CO’s, CAA’s, TA’s, - 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your work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funded construction projects</a:t>
            </a:r>
          </a:p>
          <a:p>
            <a:pPr marL="692150" lvl="1" indent="-23495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Pre-Bid Meetings are now approved by AVP of E&amp;PM and you will still need to submit your email request to the AVP. Please copy Jessie Dimick.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Fiscal Year End Reminder</a:t>
            </a:r>
          </a:p>
          <a:p>
            <a:pPr marL="692150" lvl="1" indent="-234950" defTabSz="6858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pay applications or other financial processes that are open or lingering, make sure you approve or reject them</a:t>
            </a:r>
          </a:p>
          <a:p>
            <a:pPr marL="692150" lvl="1" indent="-234950" defTabSz="6858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would like to see expenses invoiced on the correct year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B12F1-8F9C-485D-A069-929FFC744BD6}"/>
              </a:ext>
            </a:extLst>
          </p:cNvPr>
          <p:cNvSpPr txBox="1"/>
          <p:nvPr/>
        </p:nvSpPr>
        <p:spPr>
          <a:xfrm>
            <a:off x="2736512" y="382835"/>
            <a:ext cx="367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FEE78-0361-2846-B6B2-64B48BFB9BC1}"/>
              </a:ext>
            </a:extLst>
          </p:cNvPr>
          <p:cNvSpPr txBox="1"/>
          <p:nvPr/>
        </p:nvSpPr>
        <p:spPr>
          <a:xfrm>
            <a:off x="219919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22E78-8787-468A-9E6E-2A9DF610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946F3-AC6E-A441-B71A-79414DB808B7}"/>
              </a:ext>
            </a:extLst>
          </p:cNvPr>
          <p:cNvSpPr txBox="1"/>
          <p:nvPr/>
        </p:nvSpPr>
        <p:spPr>
          <a:xfrm>
            <a:off x="685800" y="1143000"/>
            <a:ext cx="8001000" cy="290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Endorsement Review</a:t>
            </a:r>
          </a:p>
          <a:p>
            <a:pPr marL="692150" lvl="1" indent="-234950" defTabSz="6858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review will be during June’s CF&amp;PC but we will continue to do a modified version of the review</a:t>
            </a:r>
          </a:p>
          <a:p>
            <a:pPr marL="0" lvl="1" defTabSz="685800" fontAlgn="base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Based Dashboard</a:t>
            </a:r>
          </a:p>
          <a:p>
            <a:pPr marL="692150" lvl="1" indent="-234950" defTabSz="6858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coming soon!</a:t>
            </a:r>
          </a:p>
          <a:p>
            <a:pPr lvl="1" defTabSz="685800" fontAlgn="base">
              <a:lnSpc>
                <a:spcPct val="150000"/>
              </a:lnSpc>
              <a:defRPr/>
            </a:pP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B12F1-8F9C-485D-A069-929FFC744BD6}"/>
              </a:ext>
            </a:extLst>
          </p:cNvPr>
          <p:cNvSpPr txBox="1"/>
          <p:nvPr/>
        </p:nvSpPr>
        <p:spPr>
          <a:xfrm>
            <a:off x="2736512" y="382835"/>
            <a:ext cx="367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FEE78-0361-2846-B6B2-64B48BFB9BC1}"/>
              </a:ext>
            </a:extLst>
          </p:cNvPr>
          <p:cNvSpPr txBox="1"/>
          <p:nvPr/>
        </p:nvSpPr>
        <p:spPr>
          <a:xfrm>
            <a:off x="219919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22E78-8787-468A-9E6E-2A9DF610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FA5D6-5B29-4365-8D96-CCE28B042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213" y="3880936"/>
            <a:ext cx="4297588" cy="22751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9E8002-FC1E-4AE1-9CFF-C14F6F889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34" y="3886200"/>
            <a:ext cx="2904281" cy="2262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406E3D-EAAA-7948-8E98-D4BF28D958DB}"/>
              </a:ext>
            </a:extLst>
          </p:cNvPr>
          <p:cNvSpPr txBox="1"/>
          <p:nvPr/>
        </p:nvSpPr>
        <p:spPr>
          <a:xfrm>
            <a:off x="685800" y="6167388"/>
            <a:ext cx="2510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PP Dashboard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4CD98-C251-FD49-B283-F50BE6EB44E3}"/>
              </a:ext>
            </a:extLst>
          </p:cNvPr>
          <p:cNvSpPr txBox="1"/>
          <p:nvPr/>
        </p:nvSpPr>
        <p:spPr>
          <a:xfrm>
            <a:off x="3954926" y="6192927"/>
            <a:ext cx="2510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Tableau Dashboard</a:t>
            </a:r>
          </a:p>
        </p:txBody>
      </p:sp>
    </p:spTree>
    <p:extLst>
      <p:ext uri="{BB962C8B-B14F-4D97-AF65-F5344CB8AC3E}">
        <p14:creationId xmlns:p14="http://schemas.microsoft.com/office/powerpoint/2010/main" val="39752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63830</TotalTime>
  <Words>310</Words>
  <Application>Microsoft Office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1_Office Theme</vt:lpstr>
      <vt:lpstr>Today’s Agenda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202</cp:revision>
  <dcterms:created xsi:type="dcterms:W3CDTF">2020-02-13T14:27:06Z</dcterms:created>
  <dcterms:modified xsi:type="dcterms:W3CDTF">2021-06-14T17:51:13Z</dcterms:modified>
</cp:coreProperties>
</file>