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61" r:id="rId5"/>
    <p:sldId id="263" r:id="rId6"/>
    <p:sldId id="284" r:id="rId7"/>
    <p:sldId id="286" r:id="rId8"/>
    <p:sldId id="285" r:id="rId9"/>
    <p:sldId id="287" r:id="rId10"/>
    <p:sldId id="266" r:id="rId11"/>
    <p:sldId id="265" r:id="rId12"/>
    <p:sldId id="282"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8FB888-567D-F44A-9DE6-D4478ECCEC03}" v="1" dt="2021-06-11T18:25:33.2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14"/>
    <p:restoredTop sz="83488" autoAdjust="0"/>
  </p:normalViewPr>
  <p:slideViewPr>
    <p:cSldViewPr>
      <p:cViewPr varScale="1">
        <p:scale>
          <a:sx n="34" d="100"/>
          <a:sy n="34" d="100"/>
        </p:scale>
        <p:origin x="1592" y="4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0C50C-F46C-8A4B-8A41-6A6FBB958D92}" type="datetimeFigureOut">
              <a:rPr lang="en-US" smtClean="0"/>
              <a:t>6/17/2021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53D443-CBAC-934A-8506-FB4DF260D863}" type="slidenum">
              <a:rPr lang="en-US" smtClean="0"/>
              <a:t>‹#›</a:t>
            </a:fld>
            <a:endParaRPr lang="en-US" dirty="0"/>
          </a:p>
        </p:txBody>
      </p:sp>
    </p:spTree>
    <p:extLst>
      <p:ext uri="{BB962C8B-B14F-4D97-AF65-F5344CB8AC3E}">
        <p14:creationId xmlns:p14="http://schemas.microsoft.com/office/powerpoint/2010/main" val="756898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1</a:t>
            </a:fld>
            <a:endParaRPr lang="en-US" dirty="0"/>
          </a:p>
        </p:txBody>
      </p:sp>
    </p:spTree>
    <p:extLst>
      <p:ext uri="{BB962C8B-B14F-4D97-AF65-F5344CB8AC3E}">
        <p14:creationId xmlns:p14="http://schemas.microsoft.com/office/powerpoint/2010/main" val="934155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10</a:t>
            </a:fld>
            <a:endParaRPr lang="en-US" dirty="0"/>
          </a:p>
        </p:txBody>
      </p:sp>
    </p:spTree>
    <p:extLst>
      <p:ext uri="{BB962C8B-B14F-4D97-AF65-F5344CB8AC3E}">
        <p14:creationId xmlns:p14="http://schemas.microsoft.com/office/powerpoint/2010/main" val="2358151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2</a:t>
            </a:fld>
            <a:endParaRPr lang="en-US" dirty="0"/>
          </a:p>
        </p:txBody>
      </p:sp>
    </p:spTree>
    <p:extLst>
      <p:ext uri="{BB962C8B-B14F-4D97-AF65-F5344CB8AC3E}">
        <p14:creationId xmlns:p14="http://schemas.microsoft.com/office/powerpoint/2010/main" val="3802197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3</a:t>
            </a:fld>
            <a:endParaRPr lang="en-US" dirty="0"/>
          </a:p>
        </p:txBody>
      </p:sp>
    </p:spTree>
    <p:extLst>
      <p:ext uri="{BB962C8B-B14F-4D97-AF65-F5344CB8AC3E}">
        <p14:creationId xmlns:p14="http://schemas.microsoft.com/office/powerpoint/2010/main" val="1188972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4</a:t>
            </a:fld>
            <a:endParaRPr lang="en-US" dirty="0"/>
          </a:p>
        </p:txBody>
      </p:sp>
    </p:spTree>
    <p:extLst>
      <p:ext uri="{BB962C8B-B14F-4D97-AF65-F5344CB8AC3E}">
        <p14:creationId xmlns:p14="http://schemas.microsoft.com/office/powerpoint/2010/main" val="337509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5</a:t>
            </a:fld>
            <a:endParaRPr lang="en-US" dirty="0"/>
          </a:p>
        </p:txBody>
      </p:sp>
    </p:spTree>
    <p:extLst>
      <p:ext uri="{BB962C8B-B14F-4D97-AF65-F5344CB8AC3E}">
        <p14:creationId xmlns:p14="http://schemas.microsoft.com/office/powerpoint/2010/main" val="1319674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6</a:t>
            </a:fld>
            <a:endParaRPr lang="en-US" dirty="0"/>
          </a:p>
        </p:txBody>
      </p:sp>
    </p:spTree>
    <p:extLst>
      <p:ext uri="{BB962C8B-B14F-4D97-AF65-F5344CB8AC3E}">
        <p14:creationId xmlns:p14="http://schemas.microsoft.com/office/powerpoint/2010/main" val="4052970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7</a:t>
            </a:fld>
            <a:endParaRPr lang="en-US" dirty="0"/>
          </a:p>
        </p:txBody>
      </p:sp>
    </p:spTree>
    <p:extLst>
      <p:ext uri="{BB962C8B-B14F-4D97-AF65-F5344CB8AC3E}">
        <p14:creationId xmlns:p14="http://schemas.microsoft.com/office/powerpoint/2010/main" val="2773929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8</a:t>
            </a:fld>
            <a:endParaRPr lang="en-US" dirty="0"/>
          </a:p>
        </p:txBody>
      </p:sp>
    </p:spTree>
    <p:extLst>
      <p:ext uri="{BB962C8B-B14F-4D97-AF65-F5344CB8AC3E}">
        <p14:creationId xmlns:p14="http://schemas.microsoft.com/office/powerpoint/2010/main" val="1280088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9</a:t>
            </a:fld>
            <a:endParaRPr lang="en-US" dirty="0"/>
          </a:p>
        </p:txBody>
      </p:sp>
    </p:spTree>
    <p:extLst>
      <p:ext uri="{BB962C8B-B14F-4D97-AF65-F5344CB8AC3E}">
        <p14:creationId xmlns:p14="http://schemas.microsoft.com/office/powerpoint/2010/main" val="2038809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0889_10_C_lr.jpg"/>
          <p:cNvPicPr>
            <a:picLocks noChangeAspect="1"/>
          </p:cNvPicPr>
          <p:nvPr userDrawn="1"/>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840601E4-3F87-485E-BCF1-0932C51EED9D}" type="datetimeFigureOut">
              <a:rPr lang="en-US" smtClean="0"/>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dirty="0"/>
          </a:p>
        </p:txBody>
      </p:sp>
      <p:pic>
        <p:nvPicPr>
          <p:cNvPr id="8" name="Picture 7" descr="cu white lrg.psd"/>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9" name="Rectangle 8"/>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18"/>
          <p:cNvSpPr>
            <a:spLocks noGrp="1"/>
          </p:cNvSpPr>
          <p:nvPr>
            <p:ph type="title"/>
          </p:nvPr>
        </p:nvSpPr>
        <p:spPr>
          <a:xfrm>
            <a:off x="328085" y="1828800"/>
            <a:ext cx="4777596" cy="1143000"/>
          </a:xfrm>
        </p:spPr>
        <p:txBody>
          <a:bodyPr anchor="t">
            <a:normAutofit/>
          </a:bodyPr>
          <a:lstStyle>
            <a:lvl1pPr algn="l">
              <a:defRPr sz="3200" baseline="0">
                <a:solidFill>
                  <a:schemeClr val="bg1"/>
                </a:solidFill>
              </a:defRPr>
            </a:lvl1pPr>
          </a:lstStyle>
          <a:p>
            <a:endParaRPr lang="en-US" dirty="0"/>
          </a:p>
        </p:txBody>
      </p:sp>
      <p:sp>
        <p:nvSpPr>
          <p:cNvPr id="21" name="Text Placeholder 20"/>
          <p:cNvSpPr>
            <a:spLocks noGrp="1"/>
          </p:cNvSpPr>
          <p:nvPr>
            <p:ph type="body" sz="quarter" idx="13"/>
          </p:nvPr>
        </p:nvSpPr>
        <p:spPr>
          <a:xfrm>
            <a:off x="328613" y="3200422"/>
            <a:ext cx="4137025" cy="10668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solidFill>
                <a:srgbClr val="FFFFFF"/>
              </a:solidFill>
              <a:latin typeface="+mn-lt"/>
              <a:cs typeface="Times"/>
            </a:endParaRPr>
          </a:p>
        </p:txBody>
      </p:sp>
    </p:spTree>
    <p:extLst>
      <p:ext uri="{BB962C8B-B14F-4D97-AF65-F5344CB8AC3E}">
        <p14:creationId xmlns:p14="http://schemas.microsoft.com/office/powerpoint/2010/main" val="243152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0601E4-3F87-485E-BCF1-0932C51EED9D}" type="datetimeFigureOut">
              <a:rPr lang="en-US" smtClean="0"/>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dirty="0"/>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4" name="Text Placeholder 13"/>
          <p:cNvSpPr>
            <a:spLocks noGrp="1"/>
          </p:cNvSpPr>
          <p:nvPr>
            <p:ph type="body" sz="quarter" idx="13"/>
          </p:nvPr>
        </p:nvSpPr>
        <p:spPr>
          <a:xfrm>
            <a:off x="0" y="2438400"/>
            <a:ext cx="9144000" cy="2406650"/>
          </a:xfrm>
        </p:spPr>
        <p:txBody>
          <a:bodyPr/>
          <a:lstStyle>
            <a:lvl1pPr marL="0" indent="0" algn="ctr">
              <a:buNone/>
              <a:defRPr sz="3200">
                <a:solidFill>
                  <a:schemeClr val="accent2"/>
                </a:solidFill>
              </a:defRPr>
            </a:lvl1pPr>
          </a:lstStyle>
          <a:p>
            <a:pPr lvl="0"/>
            <a:endParaRPr lang="en-US" dirty="0"/>
          </a:p>
        </p:txBody>
      </p:sp>
      <p:sp>
        <p:nvSpPr>
          <p:cNvPr id="16" name="Title 15"/>
          <p:cNvSpPr>
            <a:spLocks noGrp="1"/>
          </p:cNvSpPr>
          <p:nvPr>
            <p:ph type="title"/>
          </p:nvPr>
        </p:nvSpPr>
        <p:spPr>
          <a:xfrm>
            <a:off x="0" y="1828800"/>
            <a:ext cx="9144000" cy="609600"/>
          </a:xfrm>
        </p:spPr>
        <p:txBody>
          <a:bodyPr>
            <a:normAutofit/>
          </a:bodyPr>
          <a:lstStyle>
            <a:lvl1pPr>
              <a:defRPr sz="2800" b="0">
                <a:solidFill>
                  <a:schemeClr val="accent3"/>
                </a:solidFill>
                <a:latin typeface="+mj-lt"/>
              </a:defRPr>
            </a:lvl1pPr>
          </a:lstStyle>
          <a:p>
            <a:endParaRPr lang="en-US" sz="2800" dirty="0">
              <a:solidFill>
                <a:srgbClr val="A7998B"/>
              </a:solidFill>
              <a:latin typeface="+mj-lt"/>
              <a:cs typeface="Helvetica"/>
            </a:endParaRPr>
          </a:p>
        </p:txBody>
      </p:sp>
    </p:spTree>
    <p:extLst>
      <p:ext uri="{BB962C8B-B14F-4D97-AF65-F5344CB8AC3E}">
        <p14:creationId xmlns:p14="http://schemas.microsoft.com/office/powerpoint/2010/main" val="54029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6/17/2021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dirty="0"/>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pic>
        <p:nvPicPr>
          <p:cNvPr id="9" name="Picture 8" descr="campus.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813844"/>
            <a:ext cx="9144000" cy="3044156"/>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endParaRPr lang="en-US" dirty="0"/>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endParaRPr lang="en-US" sz="2800" dirty="0">
              <a:solidFill>
                <a:srgbClr val="A7998B"/>
              </a:solidFill>
              <a:latin typeface="+mj-lt"/>
              <a:cs typeface="Helvetica"/>
            </a:endParaRPr>
          </a:p>
        </p:txBody>
      </p:sp>
    </p:spTree>
    <p:extLst>
      <p:ext uri="{BB962C8B-B14F-4D97-AF65-F5344CB8AC3E}">
        <p14:creationId xmlns:p14="http://schemas.microsoft.com/office/powerpoint/2010/main" val="254504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6/17/2021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dirty="0"/>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endParaRPr lang="en-US" dirty="0"/>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endParaRPr lang="en-US" sz="2800" dirty="0">
              <a:solidFill>
                <a:srgbClr val="A7998B"/>
              </a:solidFill>
              <a:latin typeface="+mj-lt"/>
              <a:cs typeface="Helvetica"/>
            </a:endParaRPr>
          </a:p>
        </p:txBody>
      </p:sp>
      <p:sp>
        <p:nvSpPr>
          <p:cNvPr id="12" name="Picture Placeholder 11"/>
          <p:cNvSpPr>
            <a:spLocks noGrp="1"/>
          </p:cNvSpPr>
          <p:nvPr>
            <p:ph type="pic" sz="quarter" idx="14"/>
          </p:nvPr>
        </p:nvSpPr>
        <p:spPr>
          <a:xfrm>
            <a:off x="0" y="3804549"/>
            <a:ext cx="9144000" cy="3044825"/>
          </a:xfrm>
          <a:solidFill>
            <a:schemeClr val="bg2">
              <a:lumMod val="90000"/>
            </a:schemeClr>
          </a:solidFill>
        </p:spPr>
        <p:txBody>
          <a:bodyPr/>
          <a:lstStyle/>
          <a:p>
            <a:endParaRPr lang="en-US" dirty="0"/>
          </a:p>
        </p:txBody>
      </p:sp>
    </p:spTree>
    <p:extLst>
      <p:ext uri="{BB962C8B-B14F-4D97-AF65-F5344CB8AC3E}">
        <p14:creationId xmlns:p14="http://schemas.microsoft.com/office/powerpoint/2010/main" val="253694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0601E4-3F87-485E-BCF1-0932C51EED9D}" type="datetimeFigureOut">
              <a:rPr lang="en-US" smtClean="0"/>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dirty="0"/>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3" name="Text Placeholder 2"/>
          <p:cNvSpPr>
            <a:spLocks noGrp="1"/>
          </p:cNvSpPr>
          <p:nvPr>
            <p:ph type="body" sz="quarter" idx="13"/>
          </p:nvPr>
        </p:nvSpPr>
        <p:spPr>
          <a:xfrm>
            <a:off x="285750" y="1752600"/>
            <a:ext cx="8678863" cy="39989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85750" y="1066800"/>
            <a:ext cx="8677656" cy="68580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48127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6/17/2021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dirty="0"/>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userDrawn="1"/>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292894" y="3877558"/>
            <a:ext cx="8558213" cy="2782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861774"/>
          </a:xfrm>
        </p:spPr>
        <p:txBody>
          <a:bodyPr/>
          <a:lstStyle>
            <a:lvl1pPr algn="l">
              <a:defRPr/>
            </a:lvl1pPr>
          </a:lstStyle>
          <a:p>
            <a:r>
              <a:rPr lang="en-US" dirty="0"/>
              <a:t>Click to edit Master title style</a:t>
            </a:r>
          </a:p>
        </p:txBody>
      </p:sp>
      <p:sp>
        <p:nvSpPr>
          <p:cNvPr id="16" name="Text Placeholder 15"/>
          <p:cNvSpPr>
            <a:spLocks noGrp="1"/>
          </p:cNvSpPr>
          <p:nvPr>
            <p:ph type="body" sz="quarter" idx="14"/>
          </p:nvPr>
        </p:nvSpPr>
        <p:spPr>
          <a:xfrm>
            <a:off x="289405" y="1524000"/>
            <a:ext cx="8534400" cy="22098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238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6/17/2021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dirty="0"/>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userDrawn="1"/>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4800600" y="1447800"/>
            <a:ext cx="4050507"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603442"/>
          </a:xfrm>
        </p:spPr>
        <p:txBody>
          <a:bodyPr/>
          <a:lstStyle>
            <a:lvl1pPr algn="l">
              <a:defRPr/>
            </a:lvl1pPr>
          </a:lstStyle>
          <a:p>
            <a:r>
              <a:rPr lang="en-US" dirty="0"/>
              <a:t>Click to edit Master title style</a:t>
            </a:r>
          </a:p>
        </p:txBody>
      </p:sp>
      <p:sp>
        <p:nvSpPr>
          <p:cNvPr id="16" name="Text Placeholder 15"/>
          <p:cNvSpPr>
            <a:spLocks noGrp="1"/>
          </p:cNvSpPr>
          <p:nvPr>
            <p:ph type="body" sz="quarter" idx="14"/>
          </p:nvPr>
        </p:nvSpPr>
        <p:spPr>
          <a:xfrm>
            <a:off x="289405" y="1447800"/>
            <a:ext cx="4358795" cy="4876800"/>
          </a:xfrm>
        </p:spPr>
        <p:txBody>
          <a:bodyPr numCol="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311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0601E4-3F87-485E-BCF1-0932C51EED9D}" type="datetimeFigureOut">
              <a:rPr lang="en-US" smtClean="0"/>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15554C-9387-4378-80C2-5F7076CAC952}" type="slidenum">
              <a:rPr lang="en-US" smtClean="0"/>
              <a:t>‹#›</a:t>
            </a:fld>
            <a:endParaRPr lang="en-US" dirty="0"/>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2" name="Title 1"/>
          <p:cNvSpPr>
            <a:spLocks noGrp="1"/>
          </p:cNvSpPr>
          <p:nvPr>
            <p:ph type="title"/>
          </p:nvPr>
        </p:nvSpPr>
        <p:spPr>
          <a:xfrm>
            <a:off x="0" y="759710"/>
            <a:ext cx="9144000" cy="538609"/>
          </a:xfrm>
        </p:spPr>
        <p:txBody>
          <a:bodyPr/>
          <a:lstStyle/>
          <a:p>
            <a:r>
              <a:rPr lang="en-US"/>
              <a:t>Click to edit Master title style</a:t>
            </a:r>
          </a:p>
        </p:txBody>
      </p:sp>
      <p:sp>
        <p:nvSpPr>
          <p:cNvPr id="4" name="Text Placeholder 3"/>
          <p:cNvSpPr>
            <a:spLocks noGrp="1"/>
          </p:cNvSpPr>
          <p:nvPr>
            <p:ph type="body" sz="quarter" idx="13"/>
          </p:nvPr>
        </p:nvSpPr>
        <p:spPr>
          <a:xfrm>
            <a:off x="0" y="1298575"/>
            <a:ext cx="9144000" cy="538163"/>
          </a:xfrm>
        </p:spPr>
        <p:txBody>
          <a:bodyPr/>
          <a:lstStyle/>
          <a:p>
            <a:pPr lvl="0"/>
            <a:r>
              <a:rPr lang="en-US" dirty="0"/>
              <a:t>Click to edit Master text styles</a:t>
            </a:r>
          </a:p>
        </p:txBody>
      </p:sp>
      <p:sp>
        <p:nvSpPr>
          <p:cNvPr id="13" name="Content Placeholder 12"/>
          <p:cNvSpPr>
            <a:spLocks noGrp="1"/>
          </p:cNvSpPr>
          <p:nvPr>
            <p:ph sz="quarter" idx="14"/>
          </p:nvPr>
        </p:nvSpPr>
        <p:spPr>
          <a:xfrm>
            <a:off x="838200" y="2057400"/>
            <a:ext cx="7467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150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6/17/2021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dirty="0"/>
          </a:p>
        </p:txBody>
      </p:sp>
      <p:pic>
        <p:nvPicPr>
          <p:cNvPr id="6" name="Picture 5" descr="0889_10_C_lr.jpg"/>
          <p:cNvPicPr>
            <a:picLocks noChangeAspect="1"/>
          </p:cNvPicPr>
          <p:nvPr userDrawn="1"/>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pic>
        <p:nvPicPr>
          <p:cNvPr id="7" name="Picture 6" descr="cu white lrg.psd"/>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8" name="Rectangle 7"/>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3" hasCustomPrompt="1"/>
          </p:nvPr>
        </p:nvSpPr>
        <p:spPr>
          <a:xfrm>
            <a:off x="285750" y="1828800"/>
            <a:ext cx="4692650" cy="584200"/>
          </a:xfrm>
        </p:spPr>
        <p:txBody>
          <a:bodyPr/>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Tree>
    <p:extLst>
      <p:ext uri="{BB962C8B-B14F-4D97-AF65-F5344CB8AC3E}">
        <p14:creationId xmlns:p14="http://schemas.microsoft.com/office/powerpoint/2010/main" val="325641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0601E4-3F87-485E-BCF1-0932C51EED9D}" type="datetimeFigureOut">
              <a:rPr lang="en-US" smtClean="0"/>
              <a:t>6/17/2021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15554C-9387-4378-80C2-5F7076CAC952}" type="slidenum">
              <a:rPr lang="en-US" smtClean="0"/>
              <a:t>‹#›</a:t>
            </a:fld>
            <a:endParaRPr lang="en-US" dirty="0"/>
          </a:p>
        </p:txBody>
      </p:sp>
    </p:spTree>
    <p:extLst>
      <p:ext uri="{BB962C8B-B14F-4D97-AF65-F5344CB8AC3E}">
        <p14:creationId xmlns:p14="http://schemas.microsoft.com/office/powerpoint/2010/main" val="145900525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4" r:id="rId4"/>
    <p:sldLayoutId id="2147483650" r:id="rId5"/>
    <p:sldLayoutId id="2147483661" r:id="rId6"/>
    <p:sldLayoutId id="2147483665" r:id="rId7"/>
    <p:sldLayoutId id="2147483657" r:id="rId8"/>
    <p:sldLayoutId id="214748365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3200" kern="1200">
          <a:solidFill>
            <a:schemeClr val="accent3"/>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503487" y="1524000"/>
            <a:ext cx="4137025" cy="457200"/>
          </a:xfrm>
        </p:spPr>
        <p:txBody>
          <a:bodyPr/>
          <a:lstStyle/>
          <a:p>
            <a:pPr algn="ctr"/>
            <a:r>
              <a:rPr lang="en-US" sz="2400" dirty="0">
                <a:latin typeface="Calibri" panose="020F0502020204030204" pitchFamily="34" charset="0"/>
                <a:cs typeface="Calibri" panose="020F0502020204030204" pitchFamily="34" charset="0"/>
              </a:rPr>
              <a:t>June 2021</a:t>
            </a:r>
          </a:p>
        </p:txBody>
      </p:sp>
      <p:sp>
        <p:nvSpPr>
          <p:cNvPr id="5" name="Title 4"/>
          <p:cNvSpPr>
            <a:spLocks noGrp="1"/>
          </p:cNvSpPr>
          <p:nvPr>
            <p:ph type="title"/>
          </p:nvPr>
        </p:nvSpPr>
        <p:spPr>
          <a:xfrm>
            <a:off x="1695240" y="381000"/>
            <a:ext cx="6305760" cy="1143000"/>
          </a:xfrm>
        </p:spPr>
        <p:txBody>
          <a:bodyPr>
            <a:normAutofit fontScale="90000"/>
          </a:bodyPr>
          <a:lstStyle/>
          <a:p>
            <a:pPr algn="ctr"/>
            <a:r>
              <a:rPr lang="en" sz="4000" dirty="0">
                <a:latin typeface="Calibri"/>
                <a:ea typeface="Calibri"/>
                <a:cs typeface="Calibri"/>
                <a:sym typeface="Calibri"/>
              </a:rPr>
              <a:t>Ithaca Energy Code Supplement</a:t>
            </a:r>
            <a:br>
              <a:rPr lang="en" dirty="0">
                <a:latin typeface="Calibri"/>
                <a:ea typeface="Calibri"/>
                <a:cs typeface="Calibri"/>
                <a:sym typeface="Calibri"/>
              </a:rPr>
            </a:br>
            <a:r>
              <a:rPr lang="en-US" sz="2700" dirty="0">
                <a:latin typeface="Calibri"/>
                <a:ea typeface="Calibri"/>
                <a:cs typeface="Calibri"/>
                <a:sym typeface="Calibri"/>
              </a:rPr>
              <a:t>and the Impact to Cornell University Projects</a:t>
            </a:r>
            <a:br>
              <a:rPr lang="en-US" dirty="0">
                <a:latin typeface="Calibri"/>
                <a:ea typeface="Calibri"/>
                <a:cs typeface="Calibri"/>
                <a:sym typeface="Calibri"/>
              </a:rPr>
            </a:br>
            <a:endParaRPr lang="en-US" dirty="0"/>
          </a:p>
        </p:txBody>
      </p:sp>
    </p:spTree>
    <p:extLst>
      <p:ext uri="{BB962C8B-B14F-4D97-AF65-F5344CB8AC3E}">
        <p14:creationId xmlns:p14="http://schemas.microsoft.com/office/powerpoint/2010/main" val="402078189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63"/>
          <p:cNvSpPr txBox="1">
            <a:spLocks/>
          </p:cNvSpPr>
          <p:nvPr/>
        </p:nvSpPr>
        <p:spPr>
          <a:xfrm>
            <a:off x="1171100" y="1562100"/>
            <a:ext cx="6801800" cy="3733800"/>
          </a:xfrm>
          <a:prstGeom prst="rect">
            <a:avLst/>
          </a:prstGeom>
        </p:spPr>
        <p:txBody>
          <a:bodyPr spcFirstLastPara="1" vert="horz" wrap="square" lIns="121900" tIns="121900" rIns="121900" bIns="121900" rtlCol="0" anchor="t" anchorCtr="0">
            <a:no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pPr algn="ctr">
              <a:spcBef>
                <a:spcPts val="0"/>
              </a:spcBef>
            </a:pPr>
            <a:r>
              <a:rPr lang="en-US" sz="4400" dirty="0">
                <a:solidFill>
                  <a:schemeClr val="tx1"/>
                </a:solidFill>
                <a:latin typeface="Calibri"/>
                <a:ea typeface="Calibri"/>
                <a:cs typeface="Calibri"/>
                <a:sym typeface="Calibri"/>
              </a:rPr>
              <a:t> </a:t>
            </a:r>
          </a:p>
          <a:p>
            <a:pPr algn="ctr">
              <a:spcBef>
                <a:spcPts val="0"/>
              </a:spcBef>
            </a:pPr>
            <a:r>
              <a:rPr lang="en-US" sz="5400" dirty="0">
                <a:solidFill>
                  <a:schemeClr val="tx1"/>
                </a:solidFill>
                <a:latin typeface="Calibri"/>
                <a:ea typeface="Calibri"/>
                <a:cs typeface="Calibri"/>
                <a:sym typeface="Calibri"/>
              </a:rPr>
              <a:t>Questions?</a:t>
            </a:r>
          </a:p>
        </p:txBody>
      </p:sp>
    </p:spTree>
    <p:extLst>
      <p:ext uri="{BB962C8B-B14F-4D97-AF65-F5344CB8AC3E}">
        <p14:creationId xmlns:p14="http://schemas.microsoft.com/office/powerpoint/2010/main" val="418500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85750" y="1524000"/>
            <a:ext cx="8020050" cy="5633582"/>
          </a:xfrm>
        </p:spPr>
        <p:txBody>
          <a:bodyPr>
            <a:noAutofit/>
          </a:bodyPr>
          <a:lstStyle/>
          <a:p>
            <a:pPr marL="457200">
              <a:lnSpc>
                <a:spcPct val="150000"/>
              </a:lnSpc>
              <a:buSzPts val="1800"/>
              <a:buFont typeface="Arial" panose="020B0604020202020204" pitchFamily="34" charset="0"/>
              <a:buChar char="●"/>
            </a:pPr>
            <a:r>
              <a:rPr lang="en-US" sz="2000" b="1" dirty="0">
                <a:solidFill>
                  <a:schemeClr val="tx1"/>
                </a:solidFill>
                <a:latin typeface="Calibri" panose="020F0502020204030204" pitchFamily="34" charset="0"/>
                <a:cs typeface="Calibri" panose="020F0502020204030204" pitchFamily="34" charset="0"/>
              </a:rPr>
              <a:t>Adopted by CITY of Ithaca May 5</a:t>
            </a:r>
            <a:r>
              <a:rPr lang="en-US" sz="2000" b="1" baseline="30000" dirty="0">
                <a:solidFill>
                  <a:schemeClr val="tx1"/>
                </a:solidFill>
                <a:latin typeface="Calibri" panose="020F0502020204030204" pitchFamily="34" charset="0"/>
                <a:cs typeface="Calibri" panose="020F0502020204030204" pitchFamily="34" charset="0"/>
              </a:rPr>
              <a:t>th</a:t>
            </a:r>
            <a:r>
              <a:rPr lang="en-US" sz="2000" b="1" dirty="0">
                <a:solidFill>
                  <a:schemeClr val="tx1"/>
                </a:solidFill>
                <a:latin typeface="Calibri" panose="020F0502020204030204" pitchFamily="34" charset="0"/>
                <a:cs typeface="Calibri" panose="020F0502020204030204" pitchFamily="34" charset="0"/>
              </a:rPr>
              <a:t>, Applies to projects seeking building permit beginning August 4</a:t>
            </a:r>
            <a:r>
              <a:rPr lang="en-US" sz="2000" b="1" baseline="30000" dirty="0">
                <a:solidFill>
                  <a:schemeClr val="tx1"/>
                </a:solidFill>
                <a:latin typeface="Calibri" panose="020F0502020204030204" pitchFamily="34" charset="0"/>
                <a:cs typeface="Calibri" panose="020F0502020204030204" pitchFamily="34" charset="0"/>
              </a:rPr>
              <a:t>th</a:t>
            </a:r>
            <a:r>
              <a:rPr lang="en-US" sz="2000" b="1" dirty="0">
                <a:solidFill>
                  <a:schemeClr val="tx1"/>
                </a:solidFill>
                <a:latin typeface="Calibri" panose="020F0502020204030204" pitchFamily="34" charset="0"/>
                <a:cs typeface="Calibri" panose="020F0502020204030204" pitchFamily="34" charset="0"/>
              </a:rPr>
              <a:t>.</a:t>
            </a:r>
          </a:p>
          <a:p>
            <a:pPr marL="457200">
              <a:lnSpc>
                <a:spcPct val="150000"/>
              </a:lnSpc>
              <a:buSzPts val="1800"/>
              <a:buFont typeface="Arial" panose="020B0604020202020204" pitchFamily="34" charset="0"/>
              <a:buChar char="●"/>
            </a:pPr>
            <a:r>
              <a:rPr lang="en-US" sz="2000" b="1" dirty="0">
                <a:solidFill>
                  <a:schemeClr val="tx1"/>
                </a:solidFill>
                <a:latin typeface="Calibri" panose="020F0502020204030204" pitchFamily="34" charset="0"/>
                <a:ea typeface="Calibri"/>
                <a:cs typeface="Calibri" panose="020F0502020204030204" pitchFamily="34" charset="0"/>
                <a:sym typeface="Calibri"/>
              </a:rPr>
              <a:t>TOWN of Ithaca has not yet adopted, but all indications are that it will be adopted soon.</a:t>
            </a:r>
          </a:p>
          <a:p>
            <a:pPr marL="457200">
              <a:lnSpc>
                <a:spcPct val="150000"/>
              </a:lnSpc>
              <a:buSzPts val="1800"/>
              <a:buFont typeface="Arial" panose="020B0604020202020204" pitchFamily="34" charset="0"/>
              <a:buChar char="●"/>
            </a:pPr>
            <a:r>
              <a:rPr lang="en-US" sz="2000" b="1" dirty="0">
                <a:solidFill>
                  <a:schemeClr val="tx1"/>
                </a:solidFill>
                <a:latin typeface="Calibri" panose="020F0502020204030204" pitchFamily="34" charset="0"/>
                <a:ea typeface="Calibri"/>
                <a:cs typeface="Calibri" panose="020F0502020204030204" pitchFamily="34" charset="0"/>
                <a:sym typeface="Calibri"/>
              </a:rPr>
              <a:t>Encourages electrification of building heating/cooling as a means to lower greenhouse gas emissions resulting from fossil fuel usage.</a:t>
            </a:r>
          </a:p>
          <a:p>
            <a:pPr marL="457200">
              <a:lnSpc>
                <a:spcPct val="150000"/>
              </a:lnSpc>
              <a:buSzPts val="1800"/>
              <a:buFont typeface="Arial" panose="020B0604020202020204" pitchFamily="34" charset="0"/>
              <a:buChar char="●"/>
            </a:pPr>
            <a:r>
              <a:rPr lang="en-US" sz="2000" b="1" dirty="0">
                <a:solidFill>
                  <a:schemeClr val="tx1"/>
                </a:solidFill>
                <a:latin typeface="Calibri" panose="020F0502020204030204" pitchFamily="34" charset="0"/>
                <a:ea typeface="Calibri"/>
                <a:cs typeface="Calibri" panose="020F0502020204030204" pitchFamily="34" charset="0"/>
                <a:sym typeface="Calibri"/>
              </a:rPr>
              <a:t>We have pathways to compliance, but project teams need to strategize early.</a:t>
            </a:r>
          </a:p>
          <a:p>
            <a:pPr marL="457200">
              <a:lnSpc>
                <a:spcPct val="150000"/>
              </a:lnSpc>
              <a:buSzPts val="1800"/>
              <a:buFont typeface="Arial" panose="020B0604020202020204" pitchFamily="34" charset="0"/>
              <a:buChar char="●"/>
            </a:pPr>
            <a:r>
              <a:rPr lang="en-US" sz="2000" b="1" dirty="0">
                <a:solidFill>
                  <a:schemeClr val="tx1"/>
                </a:solidFill>
                <a:latin typeface="Calibri" panose="020F0502020204030204" pitchFamily="34" charset="0"/>
                <a:ea typeface="Calibri"/>
                <a:cs typeface="Calibri" panose="020F0502020204030204" pitchFamily="34" charset="0"/>
                <a:sym typeface="Calibri"/>
              </a:rPr>
              <a:t>Difficulty ratchets over time (2021 – 2023 – 2026)</a:t>
            </a:r>
          </a:p>
          <a:p>
            <a:pPr marL="457200">
              <a:lnSpc>
                <a:spcPct val="150000"/>
              </a:lnSpc>
              <a:buSzPts val="1800"/>
              <a:buFont typeface="Arial" panose="020B0604020202020204" pitchFamily="34" charset="0"/>
              <a:buChar char="●"/>
            </a:pPr>
            <a:endParaRPr lang="en-US" sz="2400" b="1" dirty="0">
              <a:solidFill>
                <a:schemeClr val="tx1"/>
              </a:solidFill>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a:xfrm>
            <a:off x="285750" y="457200"/>
            <a:ext cx="8858250" cy="762000"/>
          </a:xfrm>
        </p:spPr>
        <p:txBody>
          <a:bodyPr>
            <a:normAutofit fontScale="90000"/>
          </a:bodyPr>
          <a:lstStyle/>
          <a:p>
            <a:r>
              <a:rPr lang="en-US" sz="3600" dirty="0">
                <a:solidFill>
                  <a:schemeClr val="tx1"/>
                </a:solidFill>
              </a:rPr>
              <a:t>Summary - Ithaca Energy Code Supplement</a:t>
            </a:r>
          </a:p>
        </p:txBody>
      </p:sp>
    </p:spTree>
    <p:extLst>
      <p:ext uri="{BB962C8B-B14F-4D97-AF65-F5344CB8AC3E}">
        <p14:creationId xmlns:p14="http://schemas.microsoft.com/office/powerpoint/2010/main" val="259979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75574" y="914400"/>
            <a:ext cx="8439825" cy="5334000"/>
          </a:xfrm>
        </p:spPr>
        <p:txBody>
          <a:bodyPr>
            <a:normAutofit fontScale="70000" lnSpcReduction="20000"/>
          </a:bodyPr>
          <a:lstStyle/>
          <a:p>
            <a:pPr marL="0" marR="0" indent="0">
              <a:spcBef>
                <a:spcPts val="0"/>
              </a:spcBef>
              <a:spcAft>
                <a:spcPts val="0"/>
              </a:spcAft>
              <a:buNone/>
            </a:pPr>
            <a:r>
              <a:rPr lang="en-US" sz="2100" dirty="0">
                <a:effectLst/>
                <a:latin typeface="Calibri" panose="020F0502020204030204" pitchFamily="34" charset="0"/>
                <a:ea typeface="Times New Roman" panose="02020603050405020304" pitchFamily="18" charset="0"/>
                <a:cs typeface="Calibri" panose="020F0502020204030204" pitchFamily="34" charset="0"/>
              </a:rPr>
              <a:t>The IECS applies to projects within City (or Town once adopted) of Ithaca that meet any one of the following conditions:</a:t>
            </a:r>
          </a:p>
          <a:p>
            <a:pPr marL="0" marR="0" indent="0">
              <a:spcBef>
                <a:spcPts val="0"/>
              </a:spcBef>
              <a:spcAft>
                <a:spcPts val="0"/>
              </a:spcAft>
              <a:buNone/>
            </a:pPr>
            <a:endParaRPr lang="en-US" sz="21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mj-lt"/>
              <a:buAutoNum type="alphaUcPeriod"/>
            </a:pPr>
            <a:r>
              <a:rPr lang="en-US" sz="21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All new construction</a:t>
            </a:r>
            <a:r>
              <a:rPr lang="en-US" sz="2100" b="1" dirty="0">
                <a:effectLst/>
                <a:latin typeface="Calibri" panose="020F0502020204030204" pitchFamily="34" charset="0"/>
                <a:ea typeface="Times New Roman" panose="02020603050405020304" pitchFamily="18" charset="0"/>
                <a:cs typeface="Calibri" panose="020F0502020204030204" pitchFamily="34" charset="0"/>
              </a:rPr>
              <a:t>, </a:t>
            </a:r>
            <a:r>
              <a:rPr lang="en-US" sz="2100" dirty="0">
                <a:effectLst/>
                <a:latin typeface="Calibri" panose="020F0502020204030204" pitchFamily="34" charset="0"/>
                <a:ea typeface="Times New Roman" panose="02020603050405020304" pitchFamily="18" charset="0"/>
                <a:cs typeface="Calibri" panose="020F0502020204030204" pitchFamily="34" charset="0"/>
              </a:rPr>
              <a:t>excluding additions and renovations that are not specified below.</a:t>
            </a:r>
          </a:p>
          <a:p>
            <a:pPr marL="342900" marR="0" lvl="0" indent="-342900">
              <a:spcBef>
                <a:spcPts val="0"/>
              </a:spcBef>
              <a:spcAft>
                <a:spcPts val="0"/>
              </a:spcAft>
              <a:buFont typeface="+mj-lt"/>
              <a:buAutoNum type="alphaUcPeriod"/>
            </a:pPr>
            <a:r>
              <a:rPr lang="en-US" sz="2100" dirty="0">
                <a:effectLst/>
                <a:latin typeface="Calibri" panose="020F0502020204030204" pitchFamily="34" charset="0"/>
                <a:ea typeface="Times New Roman" panose="02020603050405020304" pitchFamily="18" charset="0"/>
                <a:cs typeface="Calibri" panose="020F0502020204030204" pitchFamily="34" charset="0"/>
              </a:rPr>
              <a:t>All additions 500 square feet or larger to single or two-family dwellings</a:t>
            </a:r>
          </a:p>
          <a:p>
            <a:pPr marL="342900" marR="0" lvl="0" indent="-342900">
              <a:spcBef>
                <a:spcPts val="0"/>
              </a:spcBef>
              <a:spcAft>
                <a:spcPts val="0"/>
              </a:spcAft>
              <a:buFont typeface="+mj-lt"/>
              <a:buAutoNum type="alphaUcPeriod"/>
            </a:pPr>
            <a:r>
              <a:rPr lang="en-US" sz="21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All additions 1,000 square feet or larger</a:t>
            </a:r>
            <a:r>
              <a:rPr lang="en-US" sz="21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a:t>
            </a:r>
            <a:r>
              <a:rPr lang="en-US" sz="2100" dirty="0">
                <a:effectLst/>
                <a:latin typeface="Calibri" panose="020F0502020204030204" pitchFamily="34" charset="0"/>
                <a:ea typeface="Times New Roman" panose="02020603050405020304" pitchFamily="18" charset="0"/>
                <a:cs typeface="Calibri" panose="020F0502020204030204" pitchFamily="34" charset="0"/>
              </a:rPr>
              <a:t>to buildings other than single or two family dwellings</a:t>
            </a:r>
          </a:p>
          <a:p>
            <a:pPr marL="342900" marR="0" lvl="0" indent="-342900">
              <a:spcBef>
                <a:spcPts val="0"/>
              </a:spcBef>
              <a:spcAft>
                <a:spcPts val="0"/>
              </a:spcAft>
              <a:buFont typeface="+mj-lt"/>
              <a:buAutoNum type="alphaUcPeriod"/>
            </a:pPr>
            <a:r>
              <a:rPr lang="en-US" sz="21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All MAJOR RENOVATIONS</a:t>
            </a:r>
            <a:r>
              <a:rPr lang="en-US" sz="2100" dirty="0">
                <a:effectLst/>
                <a:latin typeface="Calibri" panose="020F0502020204030204" pitchFamily="34" charset="0"/>
                <a:ea typeface="Times New Roman" panose="02020603050405020304" pitchFamily="18" charset="0"/>
                <a:cs typeface="Calibri" panose="020F0502020204030204" pitchFamily="34" charset="0"/>
              </a:rPr>
              <a:t>, defined as the following:</a:t>
            </a:r>
          </a:p>
          <a:p>
            <a:pPr marL="0" marR="0" indent="0">
              <a:spcBef>
                <a:spcPts val="0"/>
              </a:spcBef>
              <a:spcAft>
                <a:spcPts val="0"/>
              </a:spcAft>
              <a:buNone/>
            </a:pPr>
            <a:r>
              <a:rPr lang="en-US" sz="2100" dirty="0">
                <a:effectLst/>
                <a:latin typeface="Calibri" panose="020F0502020204030204" pitchFamily="34" charset="0"/>
                <a:ea typeface="Times New Roman" panose="02020603050405020304" pitchFamily="18" charset="0"/>
                <a:cs typeface="Calibri" panose="020F0502020204030204" pitchFamily="34" charset="0"/>
              </a:rPr>
              <a:t> </a:t>
            </a:r>
          </a:p>
          <a:p>
            <a:pPr marL="457200" marR="0">
              <a:spcBef>
                <a:spcPts val="0"/>
              </a:spcBef>
              <a:spcAft>
                <a:spcPts val="0"/>
              </a:spcAft>
            </a:pPr>
            <a:r>
              <a:rPr lang="en-US" sz="2100" dirty="0">
                <a:effectLst/>
                <a:latin typeface="Calibri" panose="020F0502020204030204" pitchFamily="34" charset="0"/>
                <a:ea typeface="Times New Roman" panose="02020603050405020304" pitchFamily="18" charset="0"/>
                <a:cs typeface="Calibri" panose="020F0502020204030204" pitchFamily="34" charset="0"/>
              </a:rPr>
              <a:t>MAJOR RENOVATION – Any construction or renovation to an existing structure other than a repair or addition, where (1) the WORK AREA exceeds </a:t>
            </a:r>
            <a:r>
              <a:rPr lang="en-US" sz="21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75 percent</a:t>
            </a:r>
            <a:r>
              <a:rPr lang="en-US" sz="21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a:t>
            </a:r>
            <a:r>
              <a:rPr lang="en-US" sz="2100" dirty="0">
                <a:effectLst/>
                <a:latin typeface="Calibri" panose="020F0502020204030204" pitchFamily="34" charset="0"/>
                <a:ea typeface="Times New Roman" panose="02020603050405020304" pitchFamily="18" charset="0"/>
                <a:cs typeface="Calibri" panose="020F0502020204030204" pitchFamily="34" charset="0"/>
              </a:rPr>
              <a:t>of the FLOOR AREA and </a:t>
            </a:r>
            <a:r>
              <a:rPr lang="en-US" sz="21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(2) two or more </a:t>
            </a:r>
            <a:r>
              <a:rPr lang="en-US" sz="2100" dirty="0">
                <a:effectLst/>
                <a:latin typeface="Calibri" panose="020F0502020204030204" pitchFamily="34" charset="0"/>
                <a:ea typeface="Times New Roman" panose="02020603050405020304" pitchFamily="18" charset="0"/>
                <a:cs typeface="Calibri" panose="020F0502020204030204" pitchFamily="34" charset="0"/>
              </a:rPr>
              <a:t>of the following occur:</a:t>
            </a:r>
          </a:p>
          <a:p>
            <a:pPr marL="114300" marR="0" indent="0">
              <a:spcBef>
                <a:spcPts val="0"/>
              </a:spcBef>
              <a:spcAft>
                <a:spcPts val="0"/>
              </a:spcAft>
              <a:buNone/>
            </a:pPr>
            <a:r>
              <a:rPr lang="en-US" sz="2100" dirty="0">
                <a:effectLst/>
                <a:latin typeface="Calibri" panose="020F0502020204030204" pitchFamily="34" charset="0"/>
                <a:ea typeface="Times New Roman" panose="02020603050405020304" pitchFamily="18" charset="0"/>
                <a:cs typeface="Calibri" panose="020F0502020204030204" pitchFamily="34" charset="0"/>
              </a:rPr>
              <a:t> </a:t>
            </a:r>
          </a:p>
          <a:p>
            <a:pPr lvl="1" indent="-342900">
              <a:spcBef>
                <a:spcPts val="0"/>
              </a:spcBef>
              <a:buFont typeface="Symbol" panose="05050102010706020507" pitchFamily="18" charset="2"/>
              <a:buChar char=""/>
            </a:pPr>
            <a:r>
              <a:rPr lang="en-US" sz="2100" dirty="0">
                <a:effectLst/>
                <a:latin typeface="Calibri" panose="020F0502020204030204" pitchFamily="34" charset="0"/>
                <a:ea typeface="Times New Roman" panose="02020603050405020304" pitchFamily="18" charset="0"/>
                <a:cs typeface="Calibri" panose="020F0502020204030204" pitchFamily="34" charset="0"/>
              </a:rPr>
              <a:t>Replacement or new installation of a </a:t>
            </a:r>
            <a:r>
              <a:rPr lang="en-US" sz="21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heating plant </a:t>
            </a:r>
            <a:r>
              <a:rPr lang="en-US" sz="2100" dirty="0">
                <a:effectLst/>
                <a:latin typeface="Calibri" panose="020F0502020204030204" pitchFamily="34" charset="0"/>
                <a:ea typeface="Times New Roman" panose="02020603050405020304" pitchFamily="18" charset="0"/>
                <a:cs typeface="Calibri" panose="020F0502020204030204" pitchFamily="34" charset="0"/>
              </a:rPr>
              <a:t>or system (e.g. boiler, furnace, or other major system). Changes to ventilation and air conditioning systems are not considered renovations of the heating system.</a:t>
            </a:r>
          </a:p>
          <a:p>
            <a:pPr marL="0" marR="0" lvl="0" indent="0">
              <a:spcBef>
                <a:spcPts val="0"/>
              </a:spcBef>
              <a:spcAft>
                <a:spcPts val="0"/>
              </a:spcAft>
              <a:buNone/>
            </a:pPr>
            <a:endParaRPr lang="en-US" sz="2100" dirty="0">
              <a:effectLst/>
              <a:latin typeface="Calibri" panose="020F0502020204030204" pitchFamily="34" charset="0"/>
              <a:ea typeface="Times New Roman" panose="02020603050405020304" pitchFamily="18" charset="0"/>
              <a:cs typeface="Calibri" panose="020F0502020204030204" pitchFamily="34" charset="0"/>
            </a:endParaRPr>
          </a:p>
          <a:p>
            <a:pPr lvl="1" indent="-342900">
              <a:spcBef>
                <a:spcPts val="0"/>
              </a:spcBef>
              <a:buFont typeface="Symbol" panose="05050102010706020507" pitchFamily="18" charset="2"/>
              <a:buChar char=""/>
            </a:pPr>
            <a:r>
              <a:rPr lang="en-US" sz="2100" dirty="0">
                <a:effectLst/>
                <a:latin typeface="Calibri" panose="020F0502020204030204" pitchFamily="34" charset="0"/>
                <a:ea typeface="Times New Roman" panose="02020603050405020304" pitchFamily="18" charset="0"/>
                <a:cs typeface="Calibri" panose="020F0502020204030204" pitchFamily="34" charset="0"/>
              </a:rPr>
              <a:t>Construction that involves disassembly of greater than 50% of the area of the above-grade portion(s) of the </a:t>
            </a:r>
            <a:r>
              <a:rPr lang="en-US" sz="21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BUILDING THERMAL ENVELOPE </a:t>
            </a:r>
            <a:r>
              <a:rPr lang="en-US" sz="2100" dirty="0">
                <a:effectLst/>
                <a:latin typeface="Calibri" panose="020F0502020204030204" pitchFamily="34" charset="0"/>
                <a:ea typeface="Times New Roman" panose="02020603050405020304" pitchFamily="18" charset="0"/>
                <a:cs typeface="Calibri" panose="020F0502020204030204" pitchFamily="34" charset="0"/>
              </a:rPr>
              <a:t>in the building.</a:t>
            </a:r>
          </a:p>
          <a:p>
            <a:pPr marL="342900" marR="0" lvl="0" indent="-342900">
              <a:spcBef>
                <a:spcPts val="0"/>
              </a:spcBef>
              <a:spcAft>
                <a:spcPts val="0"/>
              </a:spcAft>
              <a:buFont typeface="Symbol" panose="05050102010706020507" pitchFamily="18" charset="2"/>
              <a:buChar char=""/>
            </a:pPr>
            <a:endParaRPr lang="en-US" sz="2100" dirty="0">
              <a:effectLst/>
              <a:latin typeface="Calibri" panose="020F0502020204030204" pitchFamily="34" charset="0"/>
              <a:ea typeface="Times New Roman" panose="02020603050405020304" pitchFamily="18" charset="0"/>
              <a:cs typeface="Calibri" panose="020F0502020204030204" pitchFamily="34" charset="0"/>
            </a:endParaRPr>
          </a:p>
          <a:p>
            <a:pPr lvl="1" indent="-342900">
              <a:spcBef>
                <a:spcPts val="0"/>
              </a:spcBef>
              <a:buFont typeface="Symbol" panose="05050102010706020507" pitchFamily="18" charset="2"/>
              <a:buChar char=""/>
            </a:pPr>
            <a:r>
              <a:rPr lang="en-US" sz="2100" dirty="0">
                <a:effectLst/>
                <a:latin typeface="Calibri" panose="020F0502020204030204" pitchFamily="34" charset="0"/>
                <a:ea typeface="Times New Roman" panose="02020603050405020304" pitchFamily="18" charset="0"/>
                <a:cs typeface="Calibri" panose="020F0502020204030204" pitchFamily="34" charset="0"/>
              </a:rPr>
              <a:t>Changes to </a:t>
            </a:r>
            <a:r>
              <a:rPr lang="en-US" sz="21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lighting,</a:t>
            </a:r>
            <a:r>
              <a:rPr lang="en-US" sz="2100" dirty="0">
                <a:effectLst/>
                <a:latin typeface="Calibri" panose="020F0502020204030204" pitchFamily="34" charset="0"/>
                <a:ea typeface="Times New Roman" panose="02020603050405020304" pitchFamily="18" charset="0"/>
                <a:cs typeface="Calibri" panose="020F0502020204030204" pitchFamily="34" charset="0"/>
              </a:rPr>
              <a:t> including but not limited to new installation, replacement, relocation, or removal, of lamps, lighting, or other illumination fixtures in greater than 50% of the building FLOOR AREA. </a:t>
            </a:r>
          </a:p>
          <a:p>
            <a:pPr marL="0" indent="0">
              <a:spcBef>
                <a:spcPts val="0"/>
              </a:spcBef>
              <a:buNone/>
            </a:pPr>
            <a:endParaRPr lang="en-US" sz="2100" b="1" dirty="0">
              <a:solidFill>
                <a:schemeClr val="tx1"/>
              </a:solidFill>
              <a:latin typeface="Calibri" panose="020F0502020204030204" pitchFamily="34" charset="0"/>
              <a:cs typeface="Calibri" panose="020F0502020204030204" pitchFamily="34" charset="0"/>
            </a:endParaRPr>
          </a:p>
          <a:p>
            <a:pPr marL="0" indent="0">
              <a:spcBef>
                <a:spcPts val="0"/>
              </a:spcBef>
              <a:buNone/>
            </a:pPr>
            <a:r>
              <a:rPr lang="en-US" sz="2100" b="1" dirty="0">
                <a:solidFill>
                  <a:schemeClr val="tx1"/>
                </a:solidFill>
                <a:latin typeface="Calibri" panose="020F0502020204030204" pitchFamily="34" charset="0"/>
                <a:cs typeface="Calibri" panose="020F0502020204030204" pitchFamily="34" charset="0"/>
              </a:rPr>
              <a:t>EXCEPTIONS:</a:t>
            </a:r>
          </a:p>
          <a:p>
            <a:pPr>
              <a:spcBef>
                <a:spcPts val="0"/>
              </a:spcBef>
            </a:pPr>
            <a:r>
              <a:rPr lang="en-US" sz="2100" dirty="0">
                <a:solidFill>
                  <a:schemeClr val="tx1"/>
                </a:solidFill>
                <a:latin typeface="Calibri" panose="020F0502020204030204" pitchFamily="34" charset="0"/>
                <a:cs typeface="Calibri" panose="020F0502020204030204" pitchFamily="34" charset="0"/>
              </a:rPr>
              <a:t>The IECS does not apply to construction with unheated space</a:t>
            </a:r>
          </a:p>
          <a:p>
            <a:pPr>
              <a:spcBef>
                <a:spcPts val="0"/>
              </a:spcBef>
            </a:pPr>
            <a:endParaRPr lang="en-US" sz="2100" dirty="0">
              <a:solidFill>
                <a:schemeClr val="tx1"/>
              </a:solidFill>
              <a:latin typeface="Calibri" panose="020F0502020204030204" pitchFamily="34" charset="0"/>
              <a:cs typeface="Calibri" panose="020F0502020204030204" pitchFamily="34" charset="0"/>
            </a:endParaRPr>
          </a:p>
          <a:p>
            <a:pPr>
              <a:spcBef>
                <a:spcPts val="0"/>
              </a:spcBef>
            </a:pPr>
            <a:r>
              <a:rPr lang="en-US" sz="2100" dirty="0">
                <a:solidFill>
                  <a:schemeClr val="tx1"/>
                </a:solidFill>
                <a:latin typeface="Calibri" panose="020F0502020204030204" pitchFamily="34" charset="0"/>
                <a:cs typeface="Calibri" panose="020F0502020204030204" pitchFamily="34" charset="0"/>
              </a:rPr>
              <a:t>The IECS only applies to projects seeking a building permit within the City (and soon Town) of Ithaca (SUNY/Campus Let projects do not fall in this category).</a:t>
            </a:r>
          </a:p>
          <a:p>
            <a:pPr marL="0" indent="0">
              <a:buNone/>
            </a:pPr>
            <a:endParaRPr lang="en-US" sz="2000"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a:xfrm>
            <a:off x="356054" y="0"/>
            <a:ext cx="8678863" cy="1009389"/>
          </a:xfrm>
        </p:spPr>
        <p:txBody>
          <a:bodyPr>
            <a:normAutofit/>
          </a:bodyPr>
          <a:lstStyle/>
          <a:p>
            <a:r>
              <a:rPr lang="en-US" sz="3600" dirty="0">
                <a:solidFill>
                  <a:schemeClr val="tx1"/>
                </a:solidFill>
              </a:rPr>
              <a:t>Applicability</a:t>
            </a:r>
          </a:p>
        </p:txBody>
      </p:sp>
    </p:spTree>
    <p:extLst>
      <p:ext uri="{BB962C8B-B14F-4D97-AF65-F5344CB8AC3E}">
        <p14:creationId xmlns:p14="http://schemas.microsoft.com/office/powerpoint/2010/main" val="147672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75572" y="1329348"/>
            <a:ext cx="8439825" cy="5300051"/>
          </a:xfrm>
        </p:spPr>
        <p:txBody>
          <a:bodyPr>
            <a:normAutofit fontScale="85000" lnSpcReduction="20000"/>
          </a:bodyPr>
          <a:lstStyle/>
          <a:p>
            <a:pPr marL="0" indent="0">
              <a:buNone/>
            </a:pPr>
            <a:r>
              <a:rPr lang="en-US" sz="2600" b="1" dirty="0">
                <a:solidFill>
                  <a:schemeClr val="tx1"/>
                </a:solidFill>
                <a:latin typeface="Calibri" panose="020F0502020204030204" pitchFamily="34" charset="0"/>
                <a:cs typeface="Calibri" panose="020F0502020204030204" pitchFamily="34" charset="0"/>
              </a:rPr>
              <a:t>Cornell Collaboration</a:t>
            </a:r>
          </a:p>
          <a:p>
            <a:r>
              <a:rPr lang="en-US" sz="2600" b="1" dirty="0">
                <a:solidFill>
                  <a:schemeClr val="tx1"/>
                </a:solidFill>
                <a:latin typeface="Calibri" panose="020F0502020204030204" pitchFamily="34" charset="0"/>
                <a:cs typeface="Calibri" panose="020F0502020204030204" pitchFamily="34" charset="0"/>
              </a:rPr>
              <a:t>Review upcoming IECS Cornell Compliance Document</a:t>
            </a:r>
          </a:p>
          <a:p>
            <a:r>
              <a:rPr lang="en-US" sz="2600" b="1" dirty="0">
                <a:solidFill>
                  <a:schemeClr val="tx1"/>
                </a:solidFill>
                <a:latin typeface="Calibri" panose="020F0502020204030204" pitchFamily="34" charset="0"/>
                <a:cs typeface="Calibri" panose="020F0502020204030204" pitchFamily="34" charset="0"/>
              </a:rPr>
              <a:t>Contact Matt Kozlowski (mdk39) for guidance as early as possible</a:t>
            </a:r>
          </a:p>
          <a:p>
            <a:r>
              <a:rPr lang="en-US" sz="2600" b="1" dirty="0">
                <a:solidFill>
                  <a:schemeClr val="tx1"/>
                </a:solidFill>
                <a:latin typeface="Calibri" panose="020F0502020204030204" pitchFamily="34" charset="0"/>
                <a:cs typeface="Calibri" panose="020F0502020204030204" pitchFamily="34" charset="0"/>
              </a:rPr>
              <a:t>Identify strategy and collaborate with the FE and E&amp;S SMEs.</a:t>
            </a:r>
          </a:p>
          <a:p>
            <a:pPr marL="0" indent="0">
              <a:buNone/>
            </a:pPr>
            <a:endParaRPr lang="en-US" sz="2600" b="1" dirty="0">
              <a:solidFill>
                <a:schemeClr val="tx1"/>
              </a:solidFill>
              <a:latin typeface="Calibri" panose="020F0502020204030204" pitchFamily="34" charset="0"/>
              <a:cs typeface="Calibri" panose="020F0502020204030204" pitchFamily="34" charset="0"/>
            </a:endParaRPr>
          </a:p>
          <a:p>
            <a:pPr marL="0" indent="0">
              <a:buNone/>
            </a:pPr>
            <a:r>
              <a:rPr lang="en-US" sz="2600" b="1" dirty="0">
                <a:solidFill>
                  <a:schemeClr val="tx1"/>
                </a:solidFill>
                <a:latin typeface="Calibri" panose="020F0502020204030204" pitchFamily="34" charset="0"/>
                <a:cs typeface="Calibri" panose="020F0502020204030204" pitchFamily="34" charset="0"/>
              </a:rPr>
              <a:t>Submission to AHJ</a:t>
            </a:r>
          </a:p>
          <a:p>
            <a:r>
              <a:rPr lang="en-US" sz="2600" b="1" dirty="0">
                <a:solidFill>
                  <a:schemeClr val="tx1"/>
                </a:solidFill>
                <a:latin typeface="Calibri" panose="020F0502020204030204" pitchFamily="34" charset="0"/>
                <a:cs typeface="Calibri" panose="020F0502020204030204" pitchFamily="34" charset="0"/>
              </a:rPr>
              <a:t>Compliance Plan due at time of building permit application</a:t>
            </a:r>
          </a:p>
          <a:p>
            <a:pPr marL="0" indent="0">
              <a:buNone/>
            </a:pPr>
            <a:endParaRPr lang="en-US" sz="2600" b="1" dirty="0">
              <a:solidFill>
                <a:schemeClr val="tx1"/>
              </a:solidFill>
              <a:latin typeface="Calibri" panose="020F0502020204030204" pitchFamily="34" charset="0"/>
              <a:cs typeface="Calibri" panose="020F0502020204030204" pitchFamily="34" charset="0"/>
            </a:endParaRPr>
          </a:p>
          <a:p>
            <a:pPr marL="0" indent="0">
              <a:buNone/>
            </a:pPr>
            <a:r>
              <a:rPr lang="en-US" sz="2600" b="1" dirty="0">
                <a:solidFill>
                  <a:schemeClr val="tx1"/>
                </a:solidFill>
                <a:latin typeface="Calibri" panose="020F0502020204030204" pitchFamily="34" charset="0"/>
                <a:cs typeface="Calibri" panose="020F0502020204030204" pitchFamily="34" charset="0"/>
              </a:rPr>
              <a:t>Compliance verification </a:t>
            </a:r>
          </a:p>
          <a:p>
            <a:r>
              <a:rPr lang="en-US" sz="2600" b="1" dirty="0">
                <a:solidFill>
                  <a:schemeClr val="tx1"/>
                </a:solidFill>
                <a:latin typeface="Calibri" panose="020F0502020204030204" pitchFamily="34" charset="0"/>
                <a:cs typeface="Calibri" panose="020F0502020204030204" pitchFamily="34" charset="0"/>
              </a:rPr>
              <a:t>Building division required review for final Certificate of Occupancy</a:t>
            </a:r>
          </a:p>
          <a:p>
            <a:r>
              <a:rPr lang="en-US" sz="2600" b="1" dirty="0">
                <a:solidFill>
                  <a:schemeClr val="tx1"/>
                </a:solidFill>
                <a:latin typeface="Calibri" panose="020F0502020204030204" pitchFamily="34" charset="0"/>
                <a:cs typeface="Calibri" panose="020F0502020204030204" pitchFamily="34" charset="0"/>
              </a:rPr>
              <a:t>Some paths require third party verification (Energy modeling, LEED or Passive House)</a:t>
            </a:r>
          </a:p>
          <a:p>
            <a:pPr marL="0" indent="0">
              <a:buNone/>
            </a:pPr>
            <a:endParaRPr lang="en-US" sz="2600" b="1" dirty="0">
              <a:solidFill>
                <a:schemeClr val="tx1"/>
              </a:solidFill>
              <a:latin typeface="Calibri" panose="020F0502020204030204" pitchFamily="34" charset="0"/>
              <a:cs typeface="Calibri" panose="020F0502020204030204" pitchFamily="34" charset="0"/>
            </a:endParaRPr>
          </a:p>
          <a:p>
            <a:pPr marL="0" indent="0">
              <a:buNone/>
            </a:pPr>
            <a:r>
              <a:rPr lang="en-US" sz="2600" b="1" dirty="0">
                <a:solidFill>
                  <a:schemeClr val="tx1"/>
                </a:solidFill>
                <a:latin typeface="Calibri" panose="020F0502020204030204" pitchFamily="34" charset="0"/>
                <a:cs typeface="Calibri" panose="020F0502020204030204" pitchFamily="34" charset="0"/>
              </a:rPr>
              <a:t>Recordkeeping </a:t>
            </a:r>
          </a:p>
          <a:p>
            <a:r>
              <a:rPr lang="en-US" sz="2600" b="1" dirty="0">
                <a:solidFill>
                  <a:schemeClr val="tx1"/>
                </a:solidFill>
                <a:latin typeface="Calibri" panose="020F0502020204030204" pitchFamily="34" charset="0"/>
                <a:cs typeface="Calibri" panose="020F0502020204030204" pitchFamily="34" charset="0"/>
              </a:rPr>
              <a:t>Renewable energy credits tracked for 15 years! (By E&amp;S)</a:t>
            </a:r>
          </a:p>
          <a:p>
            <a:pPr marL="0" indent="0">
              <a:buNone/>
            </a:pPr>
            <a:endParaRPr lang="en-US" sz="2000"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a:xfrm>
            <a:off x="356054" y="381000"/>
            <a:ext cx="8678863" cy="1009389"/>
          </a:xfrm>
        </p:spPr>
        <p:txBody>
          <a:bodyPr>
            <a:normAutofit/>
          </a:bodyPr>
          <a:lstStyle/>
          <a:p>
            <a:r>
              <a:rPr lang="en-US" sz="3600" dirty="0">
                <a:solidFill>
                  <a:schemeClr val="tx1"/>
                </a:solidFill>
              </a:rPr>
              <a:t>Submission and Verification</a:t>
            </a:r>
          </a:p>
        </p:txBody>
      </p:sp>
    </p:spTree>
    <p:extLst>
      <p:ext uri="{BB962C8B-B14F-4D97-AF65-F5344CB8AC3E}">
        <p14:creationId xmlns:p14="http://schemas.microsoft.com/office/powerpoint/2010/main" val="141671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75572" y="1143000"/>
            <a:ext cx="8439825" cy="4800600"/>
          </a:xfrm>
        </p:spPr>
        <p:txBody>
          <a:bodyPr>
            <a:normAutofit/>
          </a:bodyPr>
          <a:lstStyle/>
          <a:p>
            <a:pPr marL="0" indent="0">
              <a:buNone/>
            </a:pPr>
            <a:r>
              <a:rPr lang="en-US" sz="2600" b="1" dirty="0">
                <a:solidFill>
                  <a:schemeClr val="tx1"/>
                </a:solidFill>
                <a:latin typeface="Calibri" panose="020F0502020204030204" pitchFamily="34" charset="0"/>
                <a:cs typeface="Calibri" panose="020F0502020204030204" pitchFamily="34" charset="0"/>
              </a:rPr>
              <a:t>2021-2023 (Step 1) minimum 6 points</a:t>
            </a:r>
          </a:p>
          <a:p>
            <a:pPr marL="0" indent="0">
              <a:buNone/>
            </a:pPr>
            <a:r>
              <a:rPr lang="en-US" sz="2600" b="1" dirty="0">
                <a:solidFill>
                  <a:schemeClr val="tx1"/>
                </a:solidFill>
                <a:latin typeface="Calibri" panose="020F0502020204030204" pitchFamily="34" charset="0"/>
                <a:cs typeface="Calibri" panose="020F0502020204030204" pitchFamily="34" charset="0"/>
              </a:rPr>
              <a:t>2023-2026 (Step 2) minimum 12 points</a:t>
            </a:r>
          </a:p>
          <a:p>
            <a:endParaRPr lang="en-US" sz="2600" b="1" dirty="0">
              <a:solidFill>
                <a:schemeClr val="tx1"/>
              </a:solidFill>
              <a:latin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a:xfrm>
            <a:off x="356054" y="381000"/>
            <a:ext cx="8678863" cy="1009389"/>
          </a:xfrm>
        </p:spPr>
        <p:txBody>
          <a:bodyPr>
            <a:normAutofit/>
          </a:bodyPr>
          <a:lstStyle/>
          <a:p>
            <a:r>
              <a:rPr lang="en-US" sz="3600" dirty="0">
                <a:solidFill>
                  <a:schemeClr val="tx1"/>
                </a:solidFill>
              </a:rPr>
              <a:t>Easy Path Compliance 2021/2023</a:t>
            </a:r>
          </a:p>
        </p:txBody>
      </p:sp>
      <p:pic>
        <p:nvPicPr>
          <p:cNvPr id="4" name="Picture 3">
            <a:extLst>
              <a:ext uri="{FF2B5EF4-FFF2-40B4-BE49-F238E27FC236}">
                <a16:creationId xmlns:a16="http://schemas.microsoft.com/office/drawing/2014/main" id="{5D7D5B9C-9517-4488-A1CA-5BDB6F1C725F}"/>
              </a:ext>
            </a:extLst>
          </p:cNvPr>
          <p:cNvPicPr>
            <a:picLocks noChangeAspect="1"/>
          </p:cNvPicPr>
          <p:nvPr/>
        </p:nvPicPr>
        <p:blipFill>
          <a:blip r:embed="rId3"/>
          <a:stretch>
            <a:fillRect/>
          </a:stretch>
        </p:blipFill>
        <p:spPr>
          <a:xfrm>
            <a:off x="720325" y="2281079"/>
            <a:ext cx="7703350" cy="4439035"/>
          </a:xfrm>
          <a:prstGeom prst="rect">
            <a:avLst/>
          </a:prstGeom>
        </p:spPr>
      </p:pic>
    </p:spTree>
    <p:extLst>
      <p:ext uri="{BB962C8B-B14F-4D97-AF65-F5344CB8AC3E}">
        <p14:creationId xmlns:p14="http://schemas.microsoft.com/office/powerpoint/2010/main" val="418959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88711" y="1219200"/>
            <a:ext cx="8439825" cy="4800600"/>
          </a:xfrm>
        </p:spPr>
        <p:txBody>
          <a:bodyPr>
            <a:normAutofit fontScale="92500"/>
          </a:bodyPr>
          <a:lstStyle/>
          <a:p>
            <a:pPr marL="0" indent="0">
              <a:buNone/>
            </a:pPr>
            <a:r>
              <a:rPr lang="en-US" sz="2600" b="1" dirty="0">
                <a:solidFill>
                  <a:schemeClr val="tx1"/>
                </a:solidFill>
                <a:latin typeface="Calibri" panose="020F0502020204030204" pitchFamily="34" charset="0"/>
                <a:cs typeface="Calibri" panose="020F0502020204030204" pitchFamily="34" charset="0"/>
              </a:rPr>
              <a:t>Three Whole Building Path Options</a:t>
            </a:r>
          </a:p>
          <a:p>
            <a:r>
              <a:rPr lang="en-US" sz="2600" b="1" dirty="0">
                <a:solidFill>
                  <a:schemeClr val="tx1"/>
                </a:solidFill>
                <a:latin typeface="Calibri" panose="020F0502020204030204" pitchFamily="34" charset="0"/>
                <a:cs typeface="Calibri" panose="020F0502020204030204" pitchFamily="34" charset="0"/>
              </a:rPr>
              <a:t>LEED or Energy Modeling Path</a:t>
            </a:r>
          </a:p>
          <a:p>
            <a:pPr lvl="1"/>
            <a:r>
              <a:rPr lang="en-US" sz="2200" b="1" dirty="0">
                <a:solidFill>
                  <a:schemeClr val="tx1"/>
                </a:solidFill>
                <a:latin typeface="Calibri" panose="020F0502020204030204" pitchFamily="34" charset="0"/>
                <a:cs typeface="Calibri" panose="020F0502020204030204" pitchFamily="34" charset="0"/>
              </a:rPr>
              <a:t>EITHER Achieve 17 LEED energy points between optimize energy performance and renewable energy credits (Possible)</a:t>
            </a:r>
          </a:p>
          <a:p>
            <a:pPr lvl="1"/>
            <a:r>
              <a:rPr lang="en-US" sz="2200" b="1" dirty="0">
                <a:solidFill>
                  <a:schemeClr val="tx1"/>
                </a:solidFill>
                <a:latin typeface="Calibri" panose="020F0502020204030204" pitchFamily="34" charset="0"/>
                <a:cs typeface="Calibri" panose="020F0502020204030204" pitchFamily="34" charset="0"/>
              </a:rPr>
              <a:t>OR Provide third-party reviewed ECB energy model showing &gt;40% reduction (80% in 2023) (Possible – but an additional model)</a:t>
            </a:r>
          </a:p>
          <a:p>
            <a:r>
              <a:rPr lang="en-US" sz="2600" b="1" dirty="0">
                <a:solidFill>
                  <a:schemeClr val="tx1"/>
                </a:solidFill>
                <a:latin typeface="Calibri" panose="020F0502020204030204" pitchFamily="34" charset="0"/>
                <a:cs typeface="Calibri" panose="020F0502020204030204" pitchFamily="34" charset="0"/>
              </a:rPr>
              <a:t>Passive House Path </a:t>
            </a:r>
          </a:p>
          <a:p>
            <a:pPr lvl="1"/>
            <a:r>
              <a:rPr lang="en-US" sz="2200" b="1" dirty="0">
                <a:solidFill>
                  <a:schemeClr val="tx1"/>
                </a:solidFill>
                <a:latin typeface="Calibri" panose="020F0502020204030204" pitchFamily="34" charset="0"/>
                <a:cs typeface="Calibri" panose="020F0502020204030204" pitchFamily="34" charset="0"/>
              </a:rPr>
              <a:t>Meet all standards and achieve precertification or certification (Possible – but never pursued on campus)</a:t>
            </a:r>
          </a:p>
          <a:p>
            <a:r>
              <a:rPr lang="en-US" sz="2600" b="1" dirty="0">
                <a:solidFill>
                  <a:schemeClr val="tx1"/>
                </a:solidFill>
                <a:latin typeface="Calibri" panose="020F0502020204030204" pitchFamily="34" charset="0"/>
                <a:cs typeface="Calibri" panose="020F0502020204030204" pitchFamily="34" charset="0"/>
              </a:rPr>
              <a:t>Greenhouse Gas Accounting Path</a:t>
            </a:r>
          </a:p>
          <a:p>
            <a:pPr lvl="1"/>
            <a:r>
              <a:rPr lang="en-US" sz="2200" b="1" dirty="0">
                <a:solidFill>
                  <a:schemeClr val="tx1"/>
                </a:solidFill>
                <a:latin typeface="Calibri" panose="020F0502020204030204" pitchFamily="34" charset="0"/>
                <a:cs typeface="Calibri" panose="020F0502020204030204" pitchFamily="34" charset="0"/>
              </a:rPr>
              <a:t>Conduct GHG accounting calculation based on grid and CHP emissions rates.  (Possible, but not probable in 2021 depending on energy mix.)  </a:t>
            </a:r>
          </a:p>
          <a:p>
            <a:pPr marL="0" indent="0">
              <a:buNone/>
            </a:pPr>
            <a:endParaRPr lang="en-US" sz="2000"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a:xfrm>
            <a:off x="356054" y="381000"/>
            <a:ext cx="8678863" cy="1009389"/>
          </a:xfrm>
        </p:spPr>
        <p:txBody>
          <a:bodyPr>
            <a:normAutofit/>
          </a:bodyPr>
          <a:lstStyle/>
          <a:p>
            <a:r>
              <a:rPr lang="en-US" sz="3600" dirty="0">
                <a:solidFill>
                  <a:schemeClr val="tx1"/>
                </a:solidFill>
              </a:rPr>
              <a:t>Whole Building Compliance Pathways</a:t>
            </a:r>
          </a:p>
        </p:txBody>
      </p:sp>
    </p:spTree>
    <p:extLst>
      <p:ext uri="{BB962C8B-B14F-4D97-AF65-F5344CB8AC3E}">
        <p14:creationId xmlns:p14="http://schemas.microsoft.com/office/powerpoint/2010/main" val="117569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35384" y="1828800"/>
            <a:ext cx="5332016" cy="4800600"/>
          </a:xfrm>
        </p:spPr>
        <p:txBody>
          <a:bodyPr>
            <a:normAutofit fontScale="77500" lnSpcReduction="20000"/>
          </a:bodyPr>
          <a:lstStyle/>
          <a:p>
            <a:pPr>
              <a:lnSpc>
                <a:spcPct val="150000"/>
              </a:lnSpc>
            </a:pPr>
            <a:r>
              <a:rPr lang="en-US" sz="2400" dirty="0">
                <a:solidFill>
                  <a:schemeClr val="tx1"/>
                </a:solidFill>
                <a:latin typeface="Calibri" panose="020F0502020204030204" pitchFamily="34" charset="0"/>
                <a:cs typeface="Calibri" panose="020F0502020204030204" pitchFamily="34" charset="0"/>
              </a:rPr>
              <a:t>Includes both onsite and offsite renewable energy systems within the NYISO service territory.</a:t>
            </a:r>
          </a:p>
          <a:p>
            <a:pPr>
              <a:lnSpc>
                <a:spcPct val="150000"/>
              </a:lnSpc>
            </a:pPr>
            <a:r>
              <a:rPr lang="en-US" sz="2400" dirty="0">
                <a:solidFill>
                  <a:schemeClr val="tx1"/>
                </a:solidFill>
                <a:latin typeface="Calibri" panose="020F0502020204030204" pitchFamily="34" charset="0"/>
                <a:cs typeface="Calibri" panose="020F0502020204030204" pitchFamily="34" charset="0"/>
              </a:rPr>
              <a:t>Existing systems installed since 2015 or new systems.</a:t>
            </a:r>
          </a:p>
          <a:p>
            <a:pPr lvl="1">
              <a:lnSpc>
                <a:spcPct val="150000"/>
              </a:lnSpc>
            </a:pPr>
            <a:r>
              <a:rPr lang="en-US" sz="2000" dirty="0">
                <a:solidFill>
                  <a:schemeClr val="tx1"/>
                </a:solidFill>
                <a:latin typeface="Calibri" panose="020F0502020204030204" pitchFamily="34" charset="0"/>
                <a:cs typeface="Calibri" panose="020F0502020204030204" pitchFamily="34" charset="0"/>
              </a:rPr>
              <a:t>Harford, Musgrave Farm, and Geneva solar plants</a:t>
            </a:r>
          </a:p>
          <a:p>
            <a:pPr>
              <a:lnSpc>
                <a:spcPct val="150000"/>
              </a:lnSpc>
            </a:pPr>
            <a:r>
              <a:rPr lang="en-US" sz="2400" dirty="0">
                <a:solidFill>
                  <a:schemeClr val="tx1"/>
                </a:solidFill>
                <a:latin typeface="Calibri" panose="020F0502020204030204" pitchFamily="34" charset="0"/>
                <a:cs typeface="Calibri" panose="020F0502020204030204" pitchFamily="34" charset="0"/>
              </a:rPr>
              <a:t>Limited supply from existing systems – but should have sufficient to serve projected new loads through 2026.</a:t>
            </a:r>
          </a:p>
          <a:p>
            <a:pPr>
              <a:lnSpc>
                <a:spcPct val="150000"/>
              </a:lnSpc>
            </a:pPr>
            <a:r>
              <a:rPr lang="en-US" sz="2400" dirty="0">
                <a:solidFill>
                  <a:schemeClr val="tx1"/>
                </a:solidFill>
                <a:latin typeface="Calibri" panose="020F0502020204030204" pitchFamily="34" charset="0"/>
                <a:cs typeface="Calibri" panose="020F0502020204030204" pitchFamily="34" charset="0"/>
              </a:rPr>
              <a:t>Projects must demonstrate compliance with CU Design and Construction Standards or document variance in order to receive RECs. </a:t>
            </a:r>
          </a:p>
          <a:p>
            <a:pPr lvl="1"/>
            <a:endParaRPr lang="en-US" sz="2400"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a:xfrm>
            <a:off x="228600" y="414787"/>
            <a:ext cx="9032303" cy="1226819"/>
          </a:xfrm>
        </p:spPr>
        <p:txBody>
          <a:bodyPr>
            <a:noAutofit/>
          </a:bodyPr>
          <a:lstStyle/>
          <a:p>
            <a:r>
              <a:rPr lang="en-US" sz="3600" dirty="0">
                <a:solidFill>
                  <a:schemeClr val="tx1"/>
                </a:solidFill>
              </a:rPr>
              <a:t>Renewable Energy Certificates (RECs) – Our Campus Pathway to Success</a:t>
            </a:r>
          </a:p>
        </p:txBody>
      </p:sp>
      <p:pic>
        <p:nvPicPr>
          <p:cNvPr id="4" name="Picture 3">
            <a:extLst>
              <a:ext uri="{FF2B5EF4-FFF2-40B4-BE49-F238E27FC236}">
                <a16:creationId xmlns:a16="http://schemas.microsoft.com/office/drawing/2014/main" id="{CA1DC37B-5D5F-440D-B8D6-C7213A4B9318}"/>
              </a:ext>
            </a:extLst>
          </p:cNvPr>
          <p:cNvPicPr>
            <a:picLocks noChangeAspect="1"/>
          </p:cNvPicPr>
          <p:nvPr/>
        </p:nvPicPr>
        <p:blipFill>
          <a:blip r:embed="rId3"/>
          <a:stretch>
            <a:fillRect/>
          </a:stretch>
        </p:blipFill>
        <p:spPr>
          <a:xfrm>
            <a:off x="6366862" y="1836419"/>
            <a:ext cx="2466975" cy="1645473"/>
          </a:xfrm>
          <a:prstGeom prst="rect">
            <a:avLst/>
          </a:prstGeom>
        </p:spPr>
      </p:pic>
      <p:pic>
        <p:nvPicPr>
          <p:cNvPr id="5" name="Picture 4">
            <a:extLst>
              <a:ext uri="{FF2B5EF4-FFF2-40B4-BE49-F238E27FC236}">
                <a16:creationId xmlns:a16="http://schemas.microsoft.com/office/drawing/2014/main" id="{198383B4-EC95-4BF8-9780-C726D9C563C4}"/>
              </a:ext>
            </a:extLst>
          </p:cNvPr>
          <p:cNvPicPr>
            <a:picLocks noChangeAspect="1"/>
          </p:cNvPicPr>
          <p:nvPr/>
        </p:nvPicPr>
        <p:blipFill>
          <a:blip r:embed="rId4"/>
          <a:stretch>
            <a:fillRect/>
          </a:stretch>
        </p:blipFill>
        <p:spPr>
          <a:xfrm>
            <a:off x="6328762" y="4229100"/>
            <a:ext cx="2466975" cy="1847850"/>
          </a:xfrm>
          <a:prstGeom prst="rect">
            <a:avLst/>
          </a:prstGeom>
        </p:spPr>
      </p:pic>
      <p:sp>
        <p:nvSpPr>
          <p:cNvPr id="6" name="TextBox 5">
            <a:extLst>
              <a:ext uri="{FF2B5EF4-FFF2-40B4-BE49-F238E27FC236}">
                <a16:creationId xmlns:a16="http://schemas.microsoft.com/office/drawing/2014/main" id="{0F307757-B143-439C-A49B-8EAB45D2406F}"/>
              </a:ext>
            </a:extLst>
          </p:cNvPr>
          <p:cNvSpPr txBox="1"/>
          <p:nvPr/>
        </p:nvSpPr>
        <p:spPr>
          <a:xfrm>
            <a:off x="6328762" y="3481892"/>
            <a:ext cx="2667000" cy="276999"/>
          </a:xfrm>
          <a:prstGeom prst="rect">
            <a:avLst/>
          </a:prstGeom>
          <a:noFill/>
        </p:spPr>
        <p:txBody>
          <a:bodyPr wrap="square" rtlCol="0">
            <a:spAutoFit/>
          </a:bodyPr>
          <a:lstStyle/>
          <a:p>
            <a:r>
              <a:rPr lang="en-US" sz="1200" dirty="0"/>
              <a:t>Musgrave Farm Solar Plant</a:t>
            </a:r>
          </a:p>
        </p:txBody>
      </p:sp>
      <p:sp>
        <p:nvSpPr>
          <p:cNvPr id="7" name="TextBox 6">
            <a:extLst>
              <a:ext uri="{FF2B5EF4-FFF2-40B4-BE49-F238E27FC236}">
                <a16:creationId xmlns:a16="http://schemas.microsoft.com/office/drawing/2014/main" id="{5FD9F2CA-FEA1-4821-9DCC-A196A870E628}"/>
              </a:ext>
            </a:extLst>
          </p:cNvPr>
          <p:cNvSpPr txBox="1"/>
          <p:nvPr/>
        </p:nvSpPr>
        <p:spPr>
          <a:xfrm>
            <a:off x="6266849" y="6109900"/>
            <a:ext cx="2667000" cy="276999"/>
          </a:xfrm>
          <a:prstGeom prst="rect">
            <a:avLst/>
          </a:prstGeom>
          <a:noFill/>
        </p:spPr>
        <p:txBody>
          <a:bodyPr wrap="square" rtlCol="0">
            <a:spAutoFit/>
          </a:bodyPr>
          <a:lstStyle/>
          <a:p>
            <a:r>
              <a:rPr lang="en-US" sz="1200" dirty="0"/>
              <a:t>Harford Daisy Hollow Road Solar Plant</a:t>
            </a:r>
          </a:p>
        </p:txBody>
      </p:sp>
    </p:spTree>
    <p:extLst>
      <p:ext uri="{BB962C8B-B14F-4D97-AF65-F5344CB8AC3E}">
        <p14:creationId xmlns:p14="http://schemas.microsoft.com/office/powerpoint/2010/main" val="230296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81268" y="1306286"/>
            <a:ext cx="8324850" cy="5029200"/>
          </a:xfrm>
        </p:spPr>
        <p:txBody>
          <a:bodyPr>
            <a:normAutofit/>
          </a:bodyPr>
          <a:lstStyle/>
          <a:p>
            <a:pPr>
              <a:lnSpc>
                <a:spcPct val="150000"/>
              </a:lnSpc>
            </a:pPr>
            <a:r>
              <a:rPr lang="en-US" sz="2800" b="1" dirty="0">
                <a:solidFill>
                  <a:schemeClr val="tx1"/>
                </a:solidFill>
                <a:latin typeface="Calibri" panose="020F0502020204030204" pitchFamily="34" charset="0"/>
                <a:cs typeface="Calibri" panose="020F0502020204030204" pitchFamily="34" charset="0"/>
              </a:rPr>
              <a:t>Use the Easy Path if possible!</a:t>
            </a:r>
          </a:p>
          <a:p>
            <a:pPr>
              <a:lnSpc>
                <a:spcPct val="150000"/>
              </a:lnSpc>
            </a:pPr>
            <a:r>
              <a:rPr lang="en-US" sz="2800" b="1" dirty="0">
                <a:solidFill>
                  <a:schemeClr val="tx1"/>
                </a:solidFill>
                <a:latin typeface="Calibri" panose="020F0502020204030204" pitchFamily="34" charset="0"/>
                <a:cs typeface="Calibri" panose="020F0502020204030204" pitchFamily="34" charset="0"/>
              </a:rPr>
              <a:t>Contact Matt Kozlowski early in the project (SD)</a:t>
            </a:r>
          </a:p>
          <a:p>
            <a:pPr>
              <a:lnSpc>
                <a:spcPct val="150000"/>
              </a:lnSpc>
            </a:pPr>
            <a:r>
              <a:rPr lang="en-US" sz="2800" b="1" dirty="0">
                <a:solidFill>
                  <a:schemeClr val="tx1"/>
                </a:solidFill>
                <a:latin typeface="Calibri" panose="020F0502020204030204" pitchFamily="34" charset="0"/>
                <a:cs typeface="Calibri" panose="020F0502020204030204" pitchFamily="34" charset="0"/>
              </a:rPr>
              <a:t>Guidance document being drafted, but we are available to meet and assist projects now.</a:t>
            </a:r>
          </a:p>
          <a:p>
            <a:pPr>
              <a:lnSpc>
                <a:spcPct val="150000"/>
              </a:lnSpc>
            </a:pPr>
            <a:r>
              <a:rPr lang="en-US" sz="2800" b="1" dirty="0">
                <a:solidFill>
                  <a:schemeClr val="tx1"/>
                </a:solidFill>
                <a:latin typeface="Calibri" panose="020F0502020204030204" pitchFamily="34" charset="0"/>
                <a:cs typeface="Calibri" panose="020F0502020204030204" pitchFamily="34" charset="0"/>
              </a:rPr>
              <a:t>REC’s are key to compliance</a:t>
            </a:r>
          </a:p>
          <a:p>
            <a:pPr>
              <a:lnSpc>
                <a:spcPct val="150000"/>
              </a:lnSpc>
            </a:pPr>
            <a:r>
              <a:rPr lang="en-US" sz="2800" b="1" dirty="0">
                <a:solidFill>
                  <a:schemeClr val="tx1"/>
                </a:solidFill>
                <a:latin typeface="Calibri" panose="020F0502020204030204" pitchFamily="34" charset="0"/>
                <a:cs typeface="Calibri" panose="020F0502020204030204" pitchFamily="34" charset="0"/>
              </a:rPr>
              <a:t>Applies to projects in the City seeking building permit beginning August 4</a:t>
            </a:r>
            <a:r>
              <a:rPr lang="en-US" sz="2800" b="1" baseline="30000" dirty="0">
                <a:solidFill>
                  <a:schemeClr val="tx1"/>
                </a:solidFill>
                <a:latin typeface="Calibri" panose="020F0502020204030204" pitchFamily="34" charset="0"/>
                <a:cs typeface="Calibri" panose="020F0502020204030204" pitchFamily="34" charset="0"/>
              </a:rPr>
              <a:t>th</a:t>
            </a:r>
            <a:endParaRPr lang="en-US" sz="2800" b="1" dirty="0">
              <a:solidFill>
                <a:schemeClr val="tx1"/>
              </a:solidFill>
              <a:latin typeface="Calibri" panose="020F0502020204030204" pitchFamily="34" charset="0"/>
              <a:cs typeface="Calibri" panose="020F0502020204030204" pitchFamily="34" charset="0"/>
            </a:endParaRPr>
          </a:p>
          <a:p>
            <a:pPr>
              <a:lnSpc>
                <a:spcPct val="150000"/>
              </a:lnSpc>
            </a:pPr>
            <a:endParaRPr lang="en-US" sz="2800" b="1" dirty="0">
              <a:solidFill>
                <a:schemeClr val="tx1"/>
              </a:solidFill>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a:xfrm>
            <a:off x="281268" y="533400"/>
            <a:ext cx="8677656" cy="685800"/>
          </a:xfrm>
        </p:spPr>
        <p:txBody>
          <a:bodyPr>
            <a:normAutofit/>
          </a:bodyPr>
          <a:lstStyle/>
          <a:p>
            <a:r>
              <a:rPr lang="en-US" sz="3600" dirty="0">
                <a:solidFill>
                  <a:schemeClr val="tx1"/>
                </a:solidFill>
              </a:rPr>
              <a:t>Key Take-Away Information</a:t>
            </a:r>
          </a:p>
        </p:txBody>
      </p:sp>
    </p:spTree>
    <p:extLst>
      <p:ext uri="{BB962C8B-B14F-4D97-AF65-F5344CB8AC3E}">
        <p14:creationId xmlns:p14="http://schemas.microsoft.com/office/powerpoint/2010/main" val="369098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6344" y="321243"/>
            <a:ext cx="8677656" cy="685800"/>
          </a:xfrm>
        </p:spPr>
        <p:txBody>
          <a:bodyPr>
            <a:normAutofit/>
          </a:bodyPr>
          <a:lstStyle/>
          <a:p>
            <a:r>
              <a:rPr lang="en-US" sz="3600" dirty="0">
                <a:solidFill>
                  <a:schemeClr val="tx1"/>
                </a:solidFill>
              </a:rPr>
              <a:t>Public Service Announcements</a:t>
            </a:r>
          </a:p>
        </p:txBody>
      </p:sp>
      <p:sp>
        <p:nvSpPr>
          <p:cNvPr id="5" name="Text Placeholder 1">
            <a:extLst>
              <a:ext uri="{FF2B5EF4-FFF2-40B4-BE49-F238E27FC236}">
                <a16:creationId xmlns:a16="http://schemas.microsoft.com/office/drawing/2014/main" id="{A7ABA988-6CCD-E646-887C-83FFB6E4B88D}"/>
              </a:ext>
            </a:extLst>
          </p:cNvPr>
          <p:cNvSpPr>
            <a:spLocks noGrp="1"/>
          </p:cNvSpPr>
          <p:nvPr>
            <p:ph type="body" sz="quarter" idx="13"/>
          </p:nvPr>
        </p:nvSpPr>
        <p:spPr>
          <a:xfrm>
            <a:off x="285749" y="1148219"/>
            <a:ext cx="8477251" cy="5388538"/>
          </a:xfrm>
        </p:spPr>
        <p:txBody>
          <a:bodyPr>
            <a:normAutofit fontScale="92500"/>
          </a:bodyPr>
          <a:lstStyle/>
          <a:p>
            <a:pPr marL="457200">
              <a:lnSpc>
                <a:spcPct val="150000"/>
              </a:lnSpc>
              <a:buSzPts val="1800"/>
              <a:buFont typeface="Arial" panose="020B0604020202020204" pitchFamily="34" charset="0"/>
              <a:buChar char="●"/>
            </a:pPr>
            <a:r>
              <a:rPr lang="en-US" sz="2800" dirty="0">
                <a:solidFill>
                  <a:schemeClr val="tx1"/>
                </a:solidFill>
                <a:latin typeface="Calibri"/>
                <a:ea typeface="Calibri"/>
                <a:cs typeface="Calibri"/>
                <a:sym typeface="Calibri"/>
              </a:rPr>
              <a:t>The City/Town are exploring an existing building standard.</a:t>
            </a:r>
          </a:p>
          <a:p>
            <a:pPr marL="457200">
              <a:lnSpc>
                <a:spcPct val="150000"/>
              </a:lnSpc>
              <a:buSzPts val="1800"/>
              <a:buFont typeface="Arial" panose="020B0604020202020204" pitchFamily="34" charset="0"/>
              <a:buChar char="●"/>
            </a:pPr>
            <a:r>
              <a:rPr lang="en-US" sz="2800" dirty="0">
                <a:solidFill>
                  <a:schemeClr val="tx1"/>
                </a:solidFill>
                <a:latin typeface="Calibri"/>
                <a:ea typeface="Calibri"/>
                <a:cs typeface="Calibri"/>
                <a:sym typeface="Calibri"/>
              </a:rPr>
              <a:t>CU Design and Construction Standards </a:t>
            </a:r>
          </a:p>
          <a:p>
            <a:pPr marL="857250" lvl="1">
              <a:lnSpc>
                <a:spcPct val="150000"/>
              </a:lnSpc>
              <a:buSzPts val="1800"/>
              <a:buFont typeface="Arial" panose="020B0604020202020204" pitchFamily="34" charset="0"/>
              <a:buChar char="●"/>
            </a:pPr>
            <a:r>
              <a:rPr lang="en-US" dirty="0">
                <a:solidFill>
                  <a:schemeClr val="tx1"/>
                </a:solidFill>
                <a:latin typeface="Calibri"/>
                <a:cs typeface="Calibri"/>
                <a:sym typeface="Calibri"/>
              </a:rPr>
              <a:t>Planning an update in concert with the IECS.  Now that the IECS has been adopted our Green Building and Energy Modeling Standards will be updated.  Expect enhanced language around commissioning, LEED, and adoption of NYS Stretch Energy Code.</a:t>
            </a:r>
          </a:p>
          <a:p>
            <a:pPr marL="457200">
              <a:lnSpc>
                <a:spcPct val="150000"/>
              </a:lnSpc>
              <a:buSzPts val="1800"/>
              <a:buFont typeface="Arial" panose="020B0604020202020204" pitchFamily="34" charset="0"/>
              <a:buChar char="●"/>
            </a:pPr>
            <a:r>
              <a:rPr lang="en-US" sz="2800" dirty="0">
                <a:solidFill>
                  <a:schemeClr val="tx1"/>
                </a:solidFill>
                <a:latin typeface="Calibri"/>
                <a:cs typeface="Calibri"/>
                <a:sym typeface="Calibri"/>
              </a:rPr>
              <a:t>Projects in Dryden? – NYS Stretch Energy </a:t>
            </a:r>
            <a:r>
              <a:rPr lang="en-US" sz="2800">
                <a:solidFill>
                  <a:schemeClr val="tx1"/>
                </a:solidFill>
                <a:latin typeface="Calibri"/>
                <a:cs typeface="Calibri"/>
                <a:sym typeface="Calibri"/>
              </a:rPr>
              <a:t>Code adopted</a:t>
            </a:r>
            <a:endParaRPr lang="en-US" sz="2400" dirty="0">
              <a:solidFill>
                <a:schemeClr val="tx1"/>
              </a:solidFill>
              <a:latin typeface="Calibri"/>
              <a:cs typeface="Calibri"/>
              <a:sym typeface="Calibri"/>
            </a:endParaRPr>
          </a:p>
        </p:txBody>
      </p:sp>
    </p:spTree>
    <p:extLst>
      <p:ext uri="{BB962C8B-B14F-4D97-AF65-F5344CB8AC3E}">
        <p14:creationId xmlns:p14="http://schemas.microsoft.com/office/powerpoint/2010/main" val="102196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03030"/>
      </a:dk2>
      <a:lt2>
        <a:srgbClr val="DEDEE0"/>
      </a:lt2>
      <a:accent1>
        <a:srgbClr val="B31B1B"/>
      </a:accent1>
      <a:accent2>
        <a:srgbClr val="4D4F53"/>
      </a:accent2>
      <a:accent3>
        <a:srgbClr val="A2998B"/>
      </a:accent3>
      <a:accent4>
        <a:srgbClr val="EF9595"/>
      </a:accent4>
      <a:accent5>
        <a:srgbClr val="7D7364"/>
      </a:accent5>
      <a:accent6>
        <a:srgbClr val="A8B1C4"/>
      </a:accent6>
      <a:hlink>
        <a:srgbClr val="3B4558"/>
      </a:hlink>
      <a:folHlink>
        <a:srgbClr val="596784"/>
      </a:folHlink>
    </a:clrScheme>
    <a:fontScheme name="Custom 2">
      <a:majorFont>
        <a:latin typeface="Helvetic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ba638347-5c04-42d2-a1c3-b7f286227752">
      <UserInfo>
        <DisplayName>Tracy Vosburgh</DisplayName>
        <AccountId>39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34AACBE4AB13B47B8C30A36C415A682" ma:contentTypeVersion="1" ma:contentTypeDescription="Create a new document." ma:contentTypeScope="" ma:versionID="389800b144ce6e587e75cb676c8096e8">
  <xsd:schema xmlns:xsd="http://www.w3.org/2001/XMLSchema" xmlns:xs="http://www.w3.org/2001/XMLSchema" xmlns:p="http://schemas.microsoft.com/office/2006/metadata/properties" xmlns:ns2="ba638347-5c04-42d2-a1c3-b7f286227752" targetNamespace="http://schemas.microsoft.com/office/2006/metadata/properties" ma:root="true" ma:fieldsID="142502acf8f3dd4879ea2df89c90e898" ns2:_="">
    <xsd:import namespace="ba638347-5c04-42d2-a1c3-b7f286227752"/>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638347-5c04-42d2-a1c3-b7f28622775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61DFF5-A0FD-45DC-86E6-8DA72B2A6F5A}">
  <ds:schemaRefs>
    <ds:schemaRef ds:uri="http://schemas.microsoft.com/sharepoint/v3/contenttype/forms"/>
  </ds:schemaRefs>
</ds:datastoreItem>
</file>

<file path=customXml/itemProps2.xml><?xml version="1.0" encoding="utf-8"?>
<ds:datastoreItem xmlns:ds="http://schemas.openxmlformats.org/officeDocument/2006/customXml" ds:itemID="{DC769373-594B-497F-B29F-9AD96F02CA37}">
  <ds:schemaRefs>
    <ds:schemaRef ds:uri="http://purl.org/dc/elements/1.1/"/>
    <ds:schemaRef ds:uri="ba638347-5c04-42d2-a1c3-b7f286227752"/>
    <ds:schemaRef ds:uri="http://purl.org/dc/terms/"/>
    <ds:schemaRef ds:uri="http://schemas.microsoft.com/office/2006/metadata/properties"/>
    <ds:schemaRef ds:uri="http://schemas.microsoft.com/office/2006/documentManagement/types"/>
    <ds:schemaRef ds:uri="http://www.w3.org/XML/1998/namespace"/>
    <ds:schemaRef ds:uri="http://purl.org/dc/dcmityp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FCCC4AC2-12A8-495A-AC6B-2C823E1683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638347-5c04-42d2-a1c3-b7f2862277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7605</TotalTime>
  <Words>822</Words>
  <Application>Microsoft Office PowerPoint</Application>
  <PresentationFormat>On-screen Show (4:3)</PresentationFormat>
  <Paragraphs>86</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Helvetica</vt:lpstr>
      <vt:lpstr>Symbol</vt:lpstr>
      <vt:lpstr>Times</vt:lpstr>
      <vt:lpstr>Office Theme</vt:lpstr>
      <vt:lpstr>Ithaca Energy Code Supplement and the Impact to Cornell University Projects </vt:lpstr>
      <vt:lpstr>Summary - Ithaca Energy Code Supplement</vt:lpstr>
      <vt:lpstr>Applicability</vt:lpstr>
      <vt:lpstr>Submission and Verification</vt:lpstr>
      <vt:lpstr>Easy Path Compliance 2021/2023</vt:lpstr>
      <vt:lpstr>Whole Building Compliance Pathways</vt:lpstr>
      <vt:lpstr>Renewable Energy Certificates (RECs) – Our Campus Pathway to Success</vt:lpstr>
      <vt:lpstr>Key Take-Away Information</vt:lpstr>
      <vt:lpstr>Public Service Announcements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J. Lind</dc:creator>
  <cp:lastModifiedBy>Taylor Thompson</cp:lastModifiedBy>
  <cp:revision>292</cp:revision>
  <cp:lastPrinted>2019-05-22T12:56:24Z</cp:lastPrinted>
  <dcterms:created xsi:type="dcterms:W3CDTF">2014-05-07T13:58:10Z</dcterms:created>
  <dcterms:modified xsi:type="dcterms:W3CDTF">2021-06-17T14:43:21Z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0x010100934AACBE4AB13B47B8C30A36C415A682</vt:lpwstr>
  </property>
</Properties>
</file>