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4"/>
  </p:sldMasterIdLst>
  <p:notesMasterIdLst>
    <p:notesMasterId r:id="rId11"/>
  </p:notesMasterIdLst>
  <p:sldIdLst>
    <p:sldId id="550" r:id="rId5"/>
    <p:sldId id="339" r:id="rId6"/>
    <p:sldId id="554" r:id="rId7"/>
    <p:sldId id="557" r:id="rId8"/>
    <p:sldId id="558" r:id="rId9"/>
    <p:sldId id="556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51802" autoAdjust="0"/>
  </p:normalViewPr>
  <p:slideViewPr>
    <p:cSldViewPr snapToGrid="0">
      <p:cViewPr varScale="1">
        <p:scale>
          <a:sx n="20" d="100"/>
          <a:sy n="20" d="100"/>
        </p:scale>
        <p:origin x="192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9419FD-6342-4216-A580-4D611922128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109790-6F46-4703-AB46-28E95E7F1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8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– Project Manager or Project Coordinator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Guarantee Period End Date and the Point of Contact During GP will populate fields of the same name on the Project Details Page for future reference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– prompts user to select a Maintenance Planner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RedZone Check list C6 and the CL1 Close Out Master checklist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09790-6F46-4703-AB46-28E95E7F15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9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Planner (MP) review and acknowledge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for back and forth via request comment or phone call if needed; users can attach new documents at any time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takes approve action to complete the process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09790-6F46-4703-AB46-28E95E7F15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3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09790-6F46-4703-AB46-28E95E7F15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6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09790-6F46-4703-AB46-28E95E7F15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3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F24-3D76-474B-AB69-D46736636996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5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779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BCC7-1D5D-441D-8F8D-09D385F378B7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7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5E8C-28A7-4AE6-9955-B6B27B429F0D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09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ADF-B4A3-43D6-ACF8-6706BA3A5C1E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4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23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014-5700-42C5-8FF6-4B87C65A52E2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4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3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EA0-2EA6-4DFA-B37A-8CB01A17C77F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A0A-0DEF-43C7-A82B-98A8209EC428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6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901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2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8BD-095E-45D7-9168-F3B98202FBF8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2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901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7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8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C4DE-609A-410A-81B2-3BFCA363E0A5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3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9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6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742-C5A3-41D7-9CF3-0ABADCC515FA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1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87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3FE-54EB-49F7-9CF1-0A4C4B6A8E33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pp.e-builder.net/da2/daLanding.aspx?QS=3c2d8a6eb6c64a0199105c744a455f5f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fcs.cornell.edu/departments/engineering-project-management/project-management-check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18" y="1175696"/>
            <a:ext cx="7943851" cy="326683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Goal: Replace existing turnover letter with an e-Builder Turn Over Process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(following “Red Zone”)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9E452-261E-4146-BC03-053E493A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2DBCAF1-475C-40BE-8DB5-13EDAC5A36F6}"/>
              </a:ext>
            </a:extLst>
          </p:cNvPr>
          <p:cNvSpPr txBox="1">
            <a:spLocks/>
          </p:cNvSpPr>
          <p:nvPr/>
        </p:nvSpPr>
        <p:spPr>
          <a:xfrm>
            <a:off x="193860" y="330008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Project Turn Over</a:t>
            </a:r>
          </a:p>
        </p:txBody>
      </p:sp>
    </p:spTree>
    <p:extLst>
      <p:ext uri="{BB962C8B-B14F-4D97-AF65-F5344CB8AC3E}">
        <p14:creationId xmlns:p14="http://schemas.microsoft.com/office/powerpoint/2010/main" val="23981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2"/>
          <p:cNvSpPr>
            <a:spLocks noGrp="1"/>
          </p:cNvSpPr>
          <p:nvPr>
            <p:ph type="title"/>
          </p:nvPr>
        </p:nvSpPr>
        <p:spPr>
          <a:xfrm>
            <a:off x="193860" y="330008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Project Turn Over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3B88E83-C453-4187-8082-C49C7C00D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0000"/>
          <a:stretch/>
        </p:blipFill>
        <p:spPr>
          <a:xfrm>
            <a:off x="134470" y="1219200"/>
            <a:ext cx="8875059" cy="525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A66A19-D507-4E48-A535-A3D98968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877FAB-02CD-4865-BE29-99BCE75A1D97}"/>
              </a:ext>
            </a:extLst>
          </p:cNvPr>
          <p:cNvCxnSpPr>
            <a:cxnSpLocks/>
          </p:cNvCxnSpPr>
          <p:nvPr/>
        </p:nvCxnSpPr>
        <p:spPr>
          <a:xfrm>
            <a:off x="4633472" y="1882588"/>
            <a:ext cx="0" cy="4287691"/>
          </a:xfrm>
          <a:prstGeom prst="line">
            <a:avLst/>
          </a:prstGeom>
          <a:ln w="571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47E455-1182-4B91-8ECE-1C3770479A2A}"/>
              </a:ext>
            </a:extLst>
          </p:cNvPr>
          <p:cNvSpPr txBox="1"/>
          <p:nvPr/>
        </p:nvSpPr>
        <p:spPr>
          <a:xfrm>
            <a:off x="5301988" y="1726346"/>
            <a:ext cx="1629010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e-Builder Project Turnover Process 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37825ADE-D225-4901-A5CF-9FF7B9B343AC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4702630" y="1957179"/>
            <a:ext cx="599359" cy="59392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EFD9B3-BECD-45F6-875F-B5F243A0F5D3}"/>
              </a:ext>
            </a:extLst>
          </p:cNvPr>
          <p:cNvSpPr/>
          <p:nvPr/>
        </p:nvSpPr>
        <p:spPr>
          <a:xfrm>
            <a:off x="4319123" y="213560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95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F2CBD8-F5D3-4BB1-BBDA-0955256F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3" y="1541053"/>
            <a:ext cx="8176139" cy="5251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6B939-3C71-4900-BF7E-B2D97B96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68E0C0-5CF8-4D51-A41D-421EBE02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" y="381648"/>
            <a:ext cx="9144000" cy="5386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2713" algn="l"/>
            <a:r>
              <a:rPr lang="en-US" sz="3600" b="1" dirty="0"/>
              <a:t>Turn Over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B36681-ABA8-4822-97CA-C7166C952D7E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4"/>
          <a:srcRect t="12990" b="29620"/>
          <a:stretch/>
        </p:blipFill>
        <p:spPr>
          <a:xfrm>
            <a:off x="2369054" y="920257"/>
            <a:ext cx="3914775" cy="72702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55FFCA9-DAEF-47ED-81A2-F96ACB19FDC6}"/>
              </a:ext>
            </a:extLst>
          </p:cNvPr>
          <p:cNvSpPr/>
          <p:nvPr/>
        </p:nvSpPr>
        <p:spPr>
          <a:xfrm rot="16200000">
            <a:off x="2423522" y="1034576"/>
            <a:ext cx="283221" cy="392157"/>
          </a:xfrm>
          <a:prstGeom prst="down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855CE-B578-4A29-9F1B-45785748A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1" y="1463310"/>
            <a:ext cx="8092440" cy="52117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6B939-3C71-4900-BF7E-B2D97B96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68E0C0-5CF8-4D51-A41D-421EBE02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" y="381648"/>
            <a:ext cx="9144000" cy="5386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2713" algn="l"/>
            <a:r>
              <a:rPr lang="en-US" sz="3600" b="1" dirty="0"/>
              <a:t>Turn Over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B36681-ABA8-4822-97CA-C7166C952D7E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4"/>
          <a:srcRect t="12990" b="29620"/>
          <a:stretch/>
        </p:blipFill>
        <p:spPr>
          <a:xfrm>
            <a:off x="2369054" y="920257"/>
            <a:ext cx="3914775" cy="72702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55FFCA9-DAEF-47ED-81A2-F96ACB19FDC6}"/>
              </a:ext>
            </a:extLst>
          </p:cNvPr>
          <p:cNvSpPr/>
          <p:nvPr/>
        </p:nvSpPr>
        <p:spPr>
          <a:xfrm rot="16200000">
            <a:off x="3644764" y="995705"/>
            <a:ext cx="283221" cy="392157"/>
          </a:xfrm>
          <a:prstGeom prst="down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6B939-3C71-4900-BF7E-B2D97B96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68E0C0-5CF8-4D51-A41D-421EBE02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" y="381648"/>
            <a:ext cx="9144000" cy="5386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2713" algn="l"/>
            <a:r>
              <a:rPr lang="en-US" sz="3600" b="1" dirty="0"/>
              <a:t>Turn Over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B36681-ABA8-4822-97CA-C7166C952D7E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3"/>
          <a:srcRect t="12990" b="29620"/>
          <a:stretch/>
        </p:blipFill>
        <p:spPr>
          <a:xfrm>
            <a:off x="2369054" y="920257"/>
            <a:ext cx="3914775" cy="72702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55FFCA9-DAEF-47ED-81A2-F96ACB19FDC6}"/>
              </a:ext>
            </a:extLst>
          </p:cNvPr>
          <p:cNvSpPr/>
          <p:nvPr/>
        </p:nvSpPr>
        <p:spPr>
          <a:xfrm rot="16200000">
            <a:off x="5229724" y="995705"/>
            <a:ext cx="283221" cy="392157"/>
          </a:xfrm>
          <a:prstGeom prst="down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ECE8D-610E-47D8-8675-6D51DB76FF2D}"/>
              </a:ext>
            </a:extLst>
          </p:cNvPr>
          <p:cNvSpPr txBox="1"/>
          <p:nvPr/>
        </p:nvSpPr>
        <p:spPr>
          <a:xfrm>
            <a:off x="320040" y="1920240"/>
            <a:ext cx="81229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Maintenance Planner takes approve action to complete the process, 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following roles on the project will be notified: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Zone Facility Director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AVP FM&amp;CCF (Keith Barton)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AVP E&amp;PM  (Andrew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Magré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Project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Unit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6950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5FCF3-3578-40A8-AFC7-A28ABB3C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22CA0-05E3-42A5-BC3C-6A8A867BB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6BDCAD6-D266-49D2-B47A-683B9A01EF33}"/>
              </a:ext>
            </a:extLst>
          </p:cNvPr>
          <p:cNvSpPr txBox="1">
            <a:spLocks/>
          </p:cNvSpPr>
          <p:nvPr/>
        </p:nvSpPr>
        <p:spPr>
          <a:xfrm>
            <a:off x="193860" y="330008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77">
              <a:spcBef>
                <a:spcPct val="0"/>
              </a:spcBef>
              <a:buNone/>
              <a:defRPr sz="36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Turn Over Reference Materials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4C518-BAAE-4E18-89F2-A7F8ED774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084" y="2584273"/>
            <a:ext cx="3012588" cy="388396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B04F7-59FD-46B2-B2FA-03001B296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154" y="2247412"/>
            <a:ext cx="3002262" cy="388396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BD641-CBC2-4773-AD06-76AF73F32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240" y="1772588"/>
            <a:ext cx="3224760" cy="409081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75E19C-C5D5-4E2F-9D4A-27759203F095}"/>
              </a:ext>
            </a:extLst>
          </p:cNvPr>
          <p:cNvSpPr txBox="1"/>
          <p:nvPr/>
        </p:nvSpPr>
        <p:spPr>
          <a:xfrm>
            <a:off x="4187793" y="950614"/>
            <a:ext cx="4604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00007 - *e-Builder Resources</a:t>
            </a:r>
          </a:p>
          <a:p>
            <a:pPr algn="ctr"/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Documents \ User Resources \ TO - Turn Over Process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B2C1F5-372E-4897-A0DD-CACAE0AEF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835" y="1938036"/>
            <a:ext cx="3161412" cy="41933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3C222-3996-4C18-BC67-CFD553C79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30" y="2584273"/>
            <a:ext cx="3142003" cy="39989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4BE160-42FD-4CA2-8620-83EF4B5C8C39}"/>
              </a:ext>
            </a:extLst>
          </p:cNvPr>
          <p:cNvSpPr txBox="1"/>
          <p:nvPr/>
        </p:nvSpPr>
        <p:spPr>
          <a:xfrm>
            <a:off x="451273" y="914535"/>
            <a:ext cx="3894002" cy="13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PM Checklists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https://fcs.cornell.edu/departments/engineering-project-management/project-management-checklists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67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D86E3E8B35D4BAA79325135308D01" ma:contentTypeVersion="0" ma:contentTypeDescription="Create a new document." ma:contentTypeScope="" ma:versionID="b5231484ddb2bad90ba7ce1b5b8675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8f3deb8e8146b4dc90507ea9f8f0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F8905-485A-40CB-9DDA-D4FE62821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0EEB4D-3590-4AF9-A484-062C5F6B6EB7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8AAF90-5556-4B8E-843D-785D06EC3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225</Words>
  <Application>Microsoft Office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</vt:lpstr>
      <vt:lpstr>2_Office Theme</vt:lpstr>
      <vt:lpstr>Goal: Replace existing turnover letter with an e-Builder Turn Over Process  (following “Red Zone”)</vt:lpstr>
      <vt:lpstr>Project Turn Over</vt:lpstr>
      <vt:lpstr>Turn Over Process</vt:lpstr>
      <vt:lpstr>Turn Over Process</vt:lpstr>
      <vt:lpstr>Turn Over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77</cp:revision>
  <dcterms:created xsi:type="dcterms:W3CDTF">2020-12-01T13:08:25Z</dcterms:created>
  <dcterms:modified xsi:type="dcterms:W3CDTF">2021-05-20T12:51:34Z</dcterms:modified>
</cp:coreProperties>
</file>