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15"/>
  </p:notesMasterIdLst>
  <p:sldIdLst>
    <p:sldId id="256" r:id="rId3"/>
    <p:sldId id="257" r:id="rId4"/>
    <p:sldId id="261" r:id="rId5"/>
    <p:sldId id="335" r:id="rId6"/>
    <p:sldId id="338" r:id="rId7"/>
    <p:sldId id="342" r:id="rId8"/>
    <p:sldId id="341" r:id="rId9"/>
    <p:sldId id="336" r:id="rId10"/>
    <p:sldId id="344" r:id="rId11"/>
    <p:sldId id="343" r:id="rId12"/>
    <p:sldId id="28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9A0000"/>
    <a:srgbClr val="BB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4" autoAdjust="0"/>
    <p:restoredTop sz="82786" autoAdjust="0"/>
  </p:normalViewPr>
  <p:slideViewPr>
    <p:cSldViewPr snapToGrid="0">
      <p:cViewPr varScale="1">
        <p:scale>
          <a:sx n="33" d="100"/>
          <a:sy n="33" d="100"/>
        </p:scale>
        <p:origin x="10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69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E99C65-AAF2-40D0-B623-639E332ECB45}" type="doc">
      <dgm:prSet loTypeId="urn:microsoft.com/office/officeart/2005/8/layout/hList6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E996B1E-38B8-4A18-9909-F071C7D004B5}">
      <dgm:prSet phldrT="[Text]"/>
      <dgm:spPr/>
      <dgm:t>
        <a:bodyPr/>
        <a:lstStyle/>
        <a:p>
          <a:pPr>
            <a:spcAft>
              <a:spcPct val="35000"/>
            </a:spcAft>
          </a:pPr>
          <a:r>
            <a:rPr lang="en-US" sz="3500" b="1" dirty="0"/>
            <a:t>Transaction Authority</a:t>
          </a:r>
        </a:p>
      </dgm:t>
    </dgm:pt>
    <dgm:pt modelId="{7859FD65-6C65-4AA2-9C24-F18CEE9CADE6}" type="parTrans" cxnId="{A3213CB1-A622-4F80-A30B-276D4912C8A0}">
      <dgm:prSet/>
      <dgm:spPr/>
      <dgm:t>
        <a:bodyPr/>
        <a:lstStyle/>
        <a:p>
          <a:endParaRPr lang="en-US"/>
        </a:p>
      </dgm:t>
    </dgm:pt>
    <dgm:pt modelId="{B94AF2BE-0951-48F5-9C03-1B25E444D79B}" type="sibTrans" cxnId="{A3213CB1-A622-4F80-A30B-276D4912C8A0}">
      <dgm:prSet/>
      <dgm:spPr/>
      <dgm:t>
        <a:bodyPr/>
        <a:lstStyle/>
        <a:p>
          <a:endParaRPr lang="en-US"/>
        </a:p>
      </dgm:t>
    </dgm:pt>
    <dgm:pt modelId="{C61CDB87-1988-42CC-BE5E-7A95AFAE4D1A}">
      <dgm:prSet phldrT="[Text]"/>
      <dgm:spPr/>
      <dgm:t>
        <a:bodyPr/>
        <a:lstStyle/>
        <a:p>
          <a:pPr>
            <a:spcAft>
              <a:spcPct val="35000"/>
            </a:spcAft>
          </a:pPr>
          <a:r>
            <a:rPr lang="en-US" sz="3500" b="1" dirty="0"/>
            <a:t>Contracts Policy and Procedure</a:t>
          </a:r>
        </a:p>
      </dgm:t>
    </dgm:pt>
    <dgm:pt modelId="{74F0DE5E-597A-4842-B433-CAE965ED97CB}" type="parTrans" cxnId="{8D7197C9-5575-4165-84D2-FFA19720669E}">
      <dgm:prSet/>
      <dgm:spPr/>
    </dgm:pt>
    <dgm:pt modelId="{C239EE19-EF7C-405F-9BCA-A16A59AA800C}" type="sibTrans" cxnId="{8D7197C9-5575-4165-84D2-FFA19720669E}">
      <dgm:prSet/>
      <dgm:spPr/>
    </dgm:pt>
    <dgm:pt modelId="{4C6F2E33-F8C6-45E0-9082-CCEC6FEF7EEA}" type="pres">
      <dgm:prSet presAssocID="{EEE99C65-AAF2-40D0-B623-639E332ECB45}" presName="Name0" presStyleCnt="0">
        <dgm:presLayoutVars>
          <dgm:dir/>
          <dgm:resizeHandles val="exact"/>
        </dgm:presLayoutVars>
      </dgm:prSet>
      <dgm:spPr/>
    </dgm:pt>
    <dgm:pt modelId="{B7BF7846-9DFF-4E89-8FC1-1A09BE508DB7}" type="pres">
      <dgm:prSet presAssocID="{0E996B1E-38B8-4A18-9909-F071C7D004B5}" presName="node" presStyleLbl="node1" presStyleIdx="0" presStyleCnt="2" custLinFactNeighborX="-10182" custLinFactNeighborY="72">
        <dgm:presLayoutVars>
          <dgm:bulletEnabled val="1"/>
        </dgm:presLayoutVars>
      </dgm:prSet>
      <dgm:spPr/>
    </dgm:pt>
    <dgm:pt modelId="{025F450C-82DC-4C75-B360-CAE87FA08539}" type="pres">
      <dgm:prSet presAssocID="{B94AF2BE-0951-48F5-9C03-1B25E444D79B}" presName="sibTrans" presStyleCnt="0"/>
      <dgm:spPr/>
    </dgm:pt>
    <dgm:pt modelId="{D63AD7EF-BF0B-48D3-9B8D-28D190842272}" type="pres">
      <dgm:prSet presAssocID="{C61CDB87-1988-42CC-BE5E-7A95AFAE4D1A}" presName="node" presStyleLbl="node1" presStyleIdx="1" presStyleCnt="2">
        <dgm:presLayoutVars>
          <dgm:bulletEnabled val="1"/>
        </dgm:presLayoutVars>
      </dgm:prSet>
      <dgm:spPr/>
    </dgm:pt>
  </dgm:ptLst>
  <dgm:cxnLst>
    <dgm:cxn modelId="{B6E5F082-E009-44CA-A9E2-F5AED1D8373C}" type="presOf" srcId="{0E996B1E-38B8-4A18-9909-F071C7D004B5}" destId="{B7BF7846-9DFF-4E89-8FC1-1A09BE508DB7}" srcOrd="0" destOrd="0" presId="urn:microsoft.com/office/officeart/2005/8/layout/hList6"/>
    <dgm:cxn modelId="{93A80589-9ADE-4BC0-9D60-DFFFE905438B}" type="presOf" srcId="{EEE99C65-AAF2-40D0-B623-639E332ECB45}" destId="{4C6F2E33-F8C6-45E0-9082-CCEC6FEF7EEA}" srcOrd="0" destOrd="0" presId="urn:microsoft.com/office/officeart/2005/8/layout/hList6"/>
    <dgm:cxn modelId="{FE4F57A7-962D-4954-ADCC-C47EB9D49D7D}" type="presOf" srcId="{C61CDB87-1988-42CC-BE5E-7A95AFAE4D1A}" destId="{D63AD7EF-BF0B-48D3-9B8D-28D190842272}" srcOrd="0" destOrd="0" presId="urn:microsoft.com/office/officeart/2005/8/layout/hList6"/>
    <dgm:cxn modelId="{A3213CB1-A622-4F80-A30B-276D4912C8A0}" srcId="{EEE99C65-AAF2-40D0-B623-639E332ECB45}" destId="{0E996B1E-38B8-4A18-9909-F071C7D004B5}" srcOrd="0" destOrd="0" parTransId="{7859FD65-6C65-4AA2-9C24-F18CEE9CADE6}" sibTransId="{B94AF2BE-0951-48F5-9C03-1B25E444D79B}"/>
    <dgm:cxn modelId="{8D7197C9-5575-4165-84D2-FFA19720669E}" srcId="{EEE99C65-AAF2-40D0-B623-639E332ECB45}" destId="{C61CDB87-1988-42CC-BE5E-7A95AFAE4D1A}" srcOrd="1" destOrd="0" parTransId="{74F0DE5E-597A-4842-B433-CAE965ED97CB}" sibTransId="{C239EE19-EF7C-405F-9BCA-A16A59AA800C}"/>
    <dgm:cxn modelId="{20729A6A-97C9-46AB-B3FC-0D05A8771219}" type="presParOf" srcId="{4C6F2E33-F8C6-45E0-9082-CCEC6FEF7EEA}" destId="{B7BF7846-9DFF-4E89-8FC1-1A09BE508DB7}" srcOrd="0" destOrd="0" presId="urn:microsoft.com/office/officeart/2005/8/layout/hList6"/>
    <dgm:cxn modelId="{E4DC669E-06E3-49D8-898A-B07B2C3E03EA}" type="presParOf" srcId="{4C6F2E33-F8C6-45E0-9082-CCEC6FEF7EEA}" destId="{025F450C-82DC-4C75-B360-CAE87FA08539}" srcOrd="1" destOrd="0" presId="urn:microsoft.com/office/officeart/2005/8/layout/hList6"/>
    <dgm:cxn modelId="{C486AB96-51D7-47E3-9C35-D67E7BA10C69}" type="presParOf" srcId="{4C6F2E33-F8C6-45E0-9082-CCEC6FEF7EEA}" destId="{D63AD7EF-BF0B-48D3-9B8D-28D190842272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F7846-9DFF-4E89-8FC1-1A09BE508DB7}">
      <dsp:nvSpPr>
        <dsp:cNvPr id="0" name=""/>
        <dsp:cNvSpPr/>
      </dsp:nvSpPr>
      <dsp:spPr>
        <a:xfrm rot="16200000">
          <a:off x="-278062" y="278062"/>
          <a:ext cx="4879794" cy="4323668"/>
        </a:xfrm>
        <a:prstGeom prst="flowChartManualOperati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71078" bIns="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 dirty="0"/>
            <a:t>Transaction Authority</a:t>
          </a:r>
        </a:p>
      </dsp:txBody>
      <dsp:txXfrm rot="5400000">
        <a:off x="1" y="975958"/>
        <a:ext cx="4323668" cy="2927876"/>
      </dsp:txXfrm>
    </dsp:sp>
    <dsp:sp modelId="{D63AD7EF-BF0B-48D3-9B8D-28D190842272}">
      <dsp:nvSpPr>
        <dsp:cNvPr id="0" name=""/>
        <dsp:cNvSpPr/>
      </dsp:nvSpPr>
      <dsp:spPr>
        <a:xfrm rot="16200000">
          <a:off x="4374375" y="278062"/>
          <a:ext cx="4879794" cy="4323668"/>
        </a:xfrm>
        <a:prstGeom prst="flowChartManualOperation">
          <a:avLst/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71078" bIns="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 dirty="0"/>
            <a:t>Contracts Policy and Procedure</a:t>
          </a:r>
        </a:p>
      </dsp:txBody>
      <dsp:txXfrm rot="5400000">
        <a:off x="4652438" y="975958"/>
        <a:ext cx="4323668" cy="292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34F5-73C2-458F-9A0D-702193B516D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3AB5D-1213-472F-B902-9F1244E9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2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Vendors cannot be given green light to do work without proper transaction authority (PO or Contract in place)</a:t>
            </a:r>
          </a:p>
          <a:p>
            <a:endParaRPr lang="en-US" dirty="0"/>
          </a:p>
          <a:p>
            <a:r>
              <a:rPr lang="en-US" dirty="0"/>
              <a:t>To protect the interests and manage the risks of the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6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protect the interests of the university and manage risk – must ensure proper insurance, etc. for vendors</a:t>
            </a:r>
          </a:p>
          <a:p>
            <a:endParaRPr lang="en-US" dirty="0"/>
          </a:p>
          <a:p>
            <a:r>
              <a:rPr lang="en-US" dirty="0"/>
              <a:t>In addition to the president, certain individuals have been delegated authority for particular transactions in line with their functional responsibilities.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1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Attach policy 4.2 to end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8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Proposals, ASI, RFI, Bulletins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Purchases to be based on sound business practice, best value, accountability, compliance and regulatory requirements following the University Policy.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Entails proper combination of price, quality, reliability, service and delivery terms.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AB5D-1213-472F-B902-9F1244E911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7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5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242711" y="402168"/>
            <a:ext cx="1732845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37447" y="1828800"/>
            <a:ext cx="6370128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438152" y="3200422"/>
            <a:ext cx="5516033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04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242711" y="402168"/>
            <a:ext cx="1845733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12192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12192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9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242711" y="402168"/>
            <a:ext cx="1845733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12192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1"/>
            <a:ext cx="12192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12192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39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242711" y="402168"/>
            <a:ext cx="1845733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1"/>
            <a:ext cx="12192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12192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50"/>
            <a:ext cx="12192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5162102" y="-157024"/>
            <a:ext cx="1826745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1001" y="1752601"/>
            <a:ext cx="11571817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066800"/>
            <a:ext cx="11570208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22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5162102" y="-157024"/>
            <a:ext cx="1826745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84968" y="4756727"/>
            <a:ext cx="1101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390526" y="3877558"/>
            <a:ext cx="11410951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3866" y="615758"/>
            <a:ext cx="8739609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85873" y="1524000"/>
            <a:ext cx="113792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5162102" y="-157024"/>
            <a:ext cx="1826745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84968" y="4756727"/>
            <a:ext cx="1101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400801" y="1447800"/>
            <a:ext cx="5400676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3866" y="615758"/>
            <a:ext cx="8739609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85874" y="1447800"/>
            <a:ext cx="5811727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6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5162102" y="-157024"/>
            <a:ext cx="1826745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1"/>
            <a:ext cx="12192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6"/>
            <a:ext cx="12192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117600" y="2057400"/>
            <a:ext cx="9956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20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3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242711" y="402168"/>
            <a:ext cx="1732845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828800"/>
            <a:ext cx="6256867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863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6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C01D-F07F-4D87-8493-6E963D578DF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BB7FC-5EAC-4CB1-8F07-4BB9390F3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5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.cornell.edu/sites/default/files/vol4_2.pdf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www.dfa.cornell.edu/procurement/buyers/manual" TargetMode="External"/><Relationship Id="rId4" Type="http://schemas.openxmlformats.org/officeDocument/2006/relationships/hyperlink" Target="https://www.dfa.cornell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1" y="260211"/>
            <a:ext cx="1704172" cy="165757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1995055"/>
            <a:ext cx="7685494" cy="1949712"/>
          </a:xfrm>
          <a:prstGeom prst="rect">
            <a:avLst/>
          </a:prstGeom>
          <a:solidFill>
            <a:srgbClr val="5B9BD5">
              <a:alpha val="36863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450" y="1995055"/>
            <a:ext cx="9225219" cy="2540000"/>
          </a:xfrm>
        </p:spPr>
        <p:txBody>
          <a:bodyPr>
            <a:noAutofit/>
          </a:bodyPr>
          <a:lstStyle/>
          <a:p>
            <a:pPr marL="50800" algn="l">
              <a:lnSpc>
                <a:spcPct val="100000"/>
              </a:lnSpc>
              <a:spcBef>
                <a:spcPts val="1430"/>
              </a:spcBef>
            </a:pPr>
            <a:br>
              <a:rPr lang="en-US" sz="4000" b="1" spc="35" dirty="0">
                <a:solidFill>
                  <a:schemeClr val="bg1"/>
                </a:solidFill>
                <a:latin typeface="Lucida Sans" panose="020B0602030504020204" pitchFamily="34" charset="0"/>
              </a:rPr>
            </a:br>
            <a:r>
              <a:rPr lang="en-US" sz="4000" b="1" spc="35" dirty="0">
                <a:solidFill>
                  <a:schemeClr val="bg1"/>
                </a:solidFill>
                <a:latin typeface="Lucida Sans" panose="020B0602030504020204" pitchFamily="34" charset="0"/>
              </a:rPr>
              <a:t>Facilities &amp; Campus Services</a:t>
            </a:r>
            <a:br>
              <a:rPr lang="en-US" sz="4000" b="1" spc="35" dirty="0">
                <a:solidFill>
                  <a:schemeClr val="bg1"/>
                </a:solidFill>
                <a:latin typeface="Lucida Sans" panose="020B0602030504020204" pitchFamily="34" charset="0"/>
              </a:rPr>
            </a:br>
            <a:r>
              <a:rPr lang="en-US" b="1" spc="35" dirty="0">
                <a:solidFill>
                  <a:schemeClr val="bg1"/>
                </a:solidFill>
                <a:latin typeface="Lucida Sans" panose="020B0602030504020204" pitchFamily="34" charset="0"/>
              </a:rPr>
              <a:t>Procurement and Contract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8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2DF0-48F4-4BF2-866A-95AC1CFF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Pre-construction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52566-3D0E-48F9-953A-C212F9E0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108"/>
            <a:ext cx="10515600" cy="4699855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3200" dirty="0"/>
              <a:t>Services are not permitted past 50% CD phase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Normally used on projects over $5M 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Cost of services need to be in project budget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A Procurement Plan is required in eBuilder for pre-construction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7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152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571" y="1935682"/>
            <a:ext cx="10770753" cy="4050792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2200" spc="25" dirty="0">
              <a:solidFill>
                <a:srgbClr val="1F1F1F"/>
              </a:solidFill>
              <a:uFill>
                <a:solidFill>
                  <a:srgbClr val="1F1F1F"/>
                </a:solidFill>
              </a:u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Policy 4.2 link - </a:t>
            </a: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https://www.dfa.cornell.edu/sites/default/files/vol4_2.pdf</a:t>
            </a: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2200" spc="25" dirty="0">
              <a:solidFill>
                <a:srgbClr val="1F1F1F"/>
              </a:solidFill>
              <a:uFill>
                <a:solidFill>
                  <a:srgbClr val="1F1F1F"/>
                </a:solidFill>
              </a:u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Division of Financial Affairs link - </a:t>
            </a: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  <a:hlinkClick r:id="rId4"/>
              </a:rPr>
              <a:t>https://www.dfa.cornell.edu/</a:t>
            </a: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2200" spc="25" dirty="0">
              <a:solidFill>
                <a:srgbClr val="1F1F1F"/>
              </a:solidFill>
              <a:uFill>
                <a:solidFill>
                  <a:srgbClr val="1F1F1F"/>
                </a:solidFill>
              </a:u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2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Policy 3.25 Procurement of Goods and Services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Procedures are in the Buying Manual </a:t>
            </a:r>
            <a:r>
              <a:rPr lang="en-US" sz="20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5"/>
              </a:rPr>
              <a:t>https://www.dfa.cornell.edu/procurement/buyers/manual</a:t>
            </a:r>
            <a:r>
              <a:rPr lang="en-US" sz="20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US" sz="2000" spc="25" dirty="0">
              <a:solidFill>
                <a:srgbClr val="1F1F1F"/>
              </a:solidFill>
              <a:uFill>
                <a:solidFill>
                  <a:srgbClr val="1F1F1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pc="40" dirty="0">
              <a:solidFill>
                <a:srgbClr val="212323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55324"/>
            <a:ext cx="12192000" cy="320511"/>
          </a:xfrm>
          <a:prstGeom prst="rect">
            <a:avLst/>
          </a:prstGeom>
          <a:solidFill>
            <a:srgbClr val="9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9" y="236845"/>
            <a:ext cx="1881905" cy="58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1" b="56399"/>
          <a:stretch/>
        </p:blipFill>
        <p:spPr>
          <a:xfrm>
            <a:off x="0" y="6615349"/>
            <a:ext cx="12193466" cy="3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910"/>
          <a:stretch/>
        </p:blipFill>
        <p:spPr>
          <a:xfrm>
            <a:off x="0" y="0"/>
            <a:ext cx="12192000" cy="684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" y="245095"/>
            <a:ext cx="1704172" cy="165757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5169876" y="4099653"/>
            <a:ext cx="5442439" cy="1661746"/>
          </a:xfrm>
          <a:prstGeom prst="wedgeRoundRectCallout">
            <a:avLst>
              <a:gd name="adj1" fmla="val -43451"/>
              <a:gd name="adj2" fmla="val 8366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2127" y="4267744"/>
            <a:ext cx="4672043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Questions?</a:t>
            </a:r>
            <a:r>
              <a:rPr lang="en-US" sz="54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51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70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Agenda</a:t>
            </a:r>
            <a:endParaRPr lang="en-US" sz="6000" cap="none" dirty="0">
              <a:solidFill>
                <a:schemeClr val="bg1">
                  <a:lumMod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5590" y="7334053"/>
            <a:ext cx="594674" cy="1649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77" y="245097"/>
            <a:ext cx="1704172" cy="165757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74612574"/>
              </p:ext>
            </p:extLst>
          </p:nvPr>
        </p:nvGraphicFramePr>
        <p:xfrm>
          <a:off x="1914337" y="1417312"/>
          <a:ext cx="8980602" cy="487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655324"/>
            <a:ext cx="12192000" cy="320511"/>
          </a:xfrm>
          <a:prstGeom prst="rect">
            <a:avLst/>
          </a:prstGeom>
          <a:solidFill>
            <a:srgbClr val="9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9" y="236845"/>
            <a:ext cx="1881905" cy="5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583" y="2990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Transaction Authority?</a:t>
            </a:r>
            <a:br>
              <a:rPr lang="en-US" sz="4000" b="1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Cornell Policy 4.2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282" y="1906240"/>
            <a:ext cx="11032201" cy="350647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3800" dirty="0"/>
              <a:t>Cornell’s Board of Trustees delegates authority to designated individuals to enter into agreements with external parties </a:t>
            </a:r>
            <a:endParaRPr lang="en-US" sz="3800" spc="25" dirty="0">
              <a:solidFill>
                <a:srgbClr val="1F1F1F"/>
              </a:solidFill>
              <a:uFill>
                <a:solidFill>
                  <a:srgbClr val="1F1F1F"/>
                </a:solidFill>
              </a:u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38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Policy 4.2 Appendices define who has authority to commit the University</a:t>
            </a:r>
          </a:p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en-US" sz="33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ea typeface="Microsoft Sans Serif" panose="020B0604020202020204" pitchFamily="34" charset="0"/>
                <a:cs typeface="Microsoft Sans Serif" panose="020B0604020202020204" pitchFamily="34" charset="0"/>
              </a:rPr>
              <a:t>Very limited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3800" spc="25" dirty="0">
                <a:solidFill>
                  <a:srgbClr val="1F1F1F"/>
                </a:solidFill>
                <a:uFill>
                  <a:solidFill>
                    <a:srgbClr val="1F1F1F"/>
                  </a:solidFill>
                </a:uFill>
                <a:cs typeface="Times New Roman" panose="02020603050405020304" pitchFamily="18" charset="0"/>
              </a:rPr>
              <a:t>No authorization to perform work should be given to a Vendor/Contractor/Consultant without a Contract or Purchase Order in place.</a:t>
            </a:r>
          </a:p>
          <a:p>
            <a:pPr marL="0" indent="0">
              <a:buNone/>
            </a:pPr>
            <a:endParaRPr lang="en-US" spc="40" dirty="0">
              <a:solidFill>
                <a:srgbClr val="212323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55324"/>
            <a:ext cx="12192000" cy="320511"/>
          </a:xfrm>
          <a:prstGeom prst="rect">
            <a:avLst/>
          </a:prstGeom>
          <a:solidFill>
            <a:srgbClr val="9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9" y="236845"/>
            <a:ext cx="1881905" cy="58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1" b="56399"/>
          <a:stretch/>
        </p:blipFill>
        <p:spPr>
          <a:xfrm>
            <a:off x="0" y="6615349"/>
            <a:ext cx="12193466" cy="360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22FAF-5F10-4B15-9423-DAB2FF491044}"/>
              </a:ext>
            </a:extLst>
          </p:cNvPr>
          <p:cNvSpPr txBox="1"/>
          <p:nvPr/>
        </p:nvSpPr>
        <p:spPr>
          <a:xfrm>
            <a:off x="77004" y="5810532"/>
            <a:ext cx="1205724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C00000"/>
              </a:buClr>
            </a:pPr>
            <a:r>
              <a:rPr lang="en-US" sz="2800" dirty="0">
                <a:highlight>
                  <a:srgbClr val="FFFF00"/>
                </a:highlight>
              </a:rPr>
              <a:t>Vendors cannot be directed to do work without approved documentation in place </a:t>
            </a:r>
          </a:p>
        </p:txBody>
      </p:sp>
    </p:spTree>
    <p:extLst>
      <p:ext uri="{BB962C8B-B14F-4D97-AF65-F5344CB8AC3E}">
        <p14:creationId xmlns:p14="http://schemas.microsoft.com/office/powerpoint/2010/main" val="3495008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BF68AA-1413-43F2-8729-A0824863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1" y="1784412"/>
            <a:ext cx="9624646" cy="456756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Risk </a:t>
            </a:r>
            <a:r>
              <a:rPr lang="en-US" dirty="0" err="1"/>
              <a:t>mgmt</a:t>
            </a:r>
            <a:r>
              <a:rPr lang="en-US" dirty="0"/>
              <a:t> &amp; protecting the University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Reputation – fair and competitive bidding process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Internal controls and audit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Ethical relationships with vendors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Vendor diversity initiatives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Special purchases have special requirements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Grants, gifts, emergency,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AD4568-DC91-47F1-9015-9E662F3C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6028"/>
            <a:ext cx="9144000" cy="1160212"/>
          </a:xfrm>
        </p:spPr>
        <p:txBody>
          <a:bodyPr>
            <a:normAutofit/>
          </a:bodyPr>
          <a:lstStyle/>
          <a:p>
            <a:r>
              <a:rPr lang="en-US" sz="4000" dirty="0"/>
              <a:t>Transaction Authority Principles</a:t>
            </a:r>
          </a:p>
        </p:txBody>
      </p:sp>
    </p:spTree>
    <p:extLst>
      <p:ext uri="{BB962C8B-B14F-4D97-AF65-F5344CB8AC3E}">
        <p14:creationId xmlns:p14="http://schemas.microsoft.com/office/powerpoint/2010/main" val="34445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52D0-59C1-4CF8-8836-B28AD8FE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Contract vs. Purchase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BD7E7-B6D7-4544-90D3-3EDEB49D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PO’s may be used for maintenance, repair, or replace in kind in most instances.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the solicitation involves signed and sealed drawings, work that would be used in Contract Documents, or high risk it should be a Contract.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are not sure than email Brenda Frank or Melinda Sweazey (in Procurement) and we will review and advise.</a:t>
            </a:r>
          </a:p>
        </p:txBody>
      </p:sp>
    </p:spTree>
    <p:extLst>
      <p:ext uri="{BB962C8B-B14F-4D97-AF65-F5344CB8AC3E}">
        <p14:creationId xmlns:p14="http://schemas.microsoft.com/office/powerpoint/2010/main" val="414064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6A845D0-D901-4582-A1FA-3C863D8E48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847516"/>
              </p:ext>
            </p:extLst>
          </p:nvPr>
        </p:nvGraphicFramePr>
        <p:xfrm>
          <a:off x="7567515" y="1716090"/>
          <a:ext cx="3786285" cy="490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8993" imgH="7543566" progId="Acrobat.Document.DC">
                  <p:embed/>
                </p:oleObj>
              </mc:Choice>
              <mc:Fallback>
                <p:oleObj name="Acrobat Document" r:id="rId3" imgW="5828993" imgH="754356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67515" y="1716090"/>
                        <a:ext cx="3786285" cy="4900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39DD0C2-0B48-4F2A-8C3C-A89683B3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 u="sng" dirty="0"/>
              <a:t>Project Approval Requests - PARs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F8EB1-EE82-41DB-9154-301A37410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862"/>
            <a:ext cx="10515600" cy="46471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Correct approvers are required for stakeholders </a:t>
            </a:r>
          </a:p>
          <a:p>
            <a:pPr marL="0" indent="0">
              <a:buNone/>
            </a:pPr>
            <a:r>
              <a:rPr lang="en-US" dirty="0"/>
              <a:t>(who have approval authority)</a:t>
            </a:r>
          </a:p>
          <a:p>
            <a:pPr lvl="1"/>
            <a:r>
              <a:rPr lang="en-US" dirty="0"/>
              <a:t>Standard approvers should not be removed</a:t>
            </a:r>
          </a:p>
          <a:p>
            <a:pPr lvl="1"/>
            <a:r>
              <a:rPr lang="en-US" dirty="0"/>
              <a:t>Mary-Lynn needs to be on all PAR’s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Attachments – sources and uses table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Gift funding – include Fred </a:t>
            </a:r>
            <a:r>
              <a:rPr lang="en-US" dirty="0" err="1"/>
              <a:t>VanSickle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your wording simple (summarize)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7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BF4B-177A-4746-A264-95678A62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RFP’s, Bids, Addendums, Contracts, CO’s </a:t>
            </a:r>
            <a:br>
              <a:rPr lang="en-US" u="sng" dirty="0"/>
            </a:br>
            <a:r>
              <a:rPr lang="en-US" u="sng" dirty="0"/>
              <a:t>and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EF8C-A3B4-4597-A53B-5CF72C44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These documents become a legal part of the Contract</a:t>
            </a:r>
          </a:p>
          <a:p>
            <a:pPr lvl="1"/>
            <a:r>
              <a:rPr lang="en-US" dirty="0"/>
              <a:t>Backup documentation is required to be attached to all processes</a:t>
            </a:r>
          </a:p>
          <a:p>
            <a:pPr lvl="2"/>
            <a:r>
              <a:rPr lang="en-US" sz="2400" dirty="0"/>
              <a:t>Lack of documentation will hold up the process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RFP’s must be reviewed and sent out by Contracts for all Consultant Services.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Language in the Bid Package, CO, CAA, etc. must be specific (do not use words such as might, may, etc.)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Addendum – PMs need to ensure that the standard format that is provided at the pre-bid meeting is followed and submitted prior to noon on the due date.</a:t>
            </a:r>
          </a:p>
        </p:txBody>
      </p:sp>
    </p:spTree>
    <p:extLst>
      <p:ext uri="{BB962C8B-B14F-4D97-AF65-F5344CB8AC3E}">
        <p14:creationId xmlns:p14="http://schemas.microsoft.com/office/powerpoint/2010/main" val="239528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765B-721B-48DD-9C5D-F3166A00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Letters of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3641-B924-44C4-9C98-5E8D9317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654"/>
            <a:ext cx="10515600" cy="495422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LOI’s should be the exception not the norm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A CRP must be started in eBuilder prior to issuance (A PAR is not required to start the process)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An account with the funds must be identified </a:t>
            </a:r>
          </a:p>
          <a:p>
            <a:pPr marL="457200" lvl="1" indent="0">
              <a:buNone/>
            </a:pPr>
            <a:r>
              <a:rPr lang="en-US" sz="3200" dirty="0"/>
              <a:t> </a:t>
            </a:r>
          </a:p>
          <a:p>
            <a:pPr lvl="1"/>
            <a:r>
              <a:rPr lang="en-US" sz="3200" dirty="0"/>
              <a:t>No work is to take place on campus</a:t>
            </a:r>
          </a:p>
          <a:p>
            <a:pPr marL="457200" lvl="1" indent="0">
              <a:buNone/>
            </a:pPr>
            <a:r>
              <a:rPr lang="en-US" sz="3200" dirty="0"/>
              <a:t>  </a:t>
            </a:r>
          </a:p>
          <a:p>
            <a:pPr lvl="1"/>
            <a:r>
              <a:rPr lang="en-US" sz="3200" dirty="0"/>
              <a:t>Will require appropriate transaction authority approval</a:t>
            </a:r>
          </a:p>
        </p:txBody>
      </p:sp>
    </p:spTree>
    <p:extLst>
      <p:ext uri="{BB962C8B-B14F-4D97-AF65-F5344CB8AC3E}">
        <p14:creationId xmlns:p14="http://schemas.microsoft.com/office/powerpoint/2010/main" val="408900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20F8-9517-4B23-B5E2-7B7816EF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Single Source Justification - SSJ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AD5B1-E7C7-48AE-A78E-E50CCAE95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62951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For purchases over $25K  </a:t>
            </a:r>
          </a:p>
          <a:p>
            <a:pPr lvl="1"/>
            <a:r>
              <a:rPr lang="en-US" sz="2800" dirty="0"/>
              <a:t>Where competition may not be feasible due to the nature of the procurement, a written justification is required and reasonableness of price must be established.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Justification must clearly indicate why the proposed vendor is the </a:t>
            </a:r>
            <a:r>
              <a:rPr lang="en-US" sz="2800" b="1" dirty="0"/>
              <a:t>ONLY</a:t>
            </a:r>
            <a:r>
              <a:rPr lang="en-US" sz="2800" dirty="0"/>
              <a:t> vendor that will meet your requirements.  Requires a compelling case why this cannot be competitively bid (schedule, cost, etc.).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Reasonableness of price may be a previous contract with the same hourly rates, pricing for similar products,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018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5296</TotalTime>
  <Words>750</Words>
  <Application>Microsoft Office PowerPoint</Application>
  <PresentationFormat>Widescreen</PresentationFormat>
  <Paragraphs>96</Paragraphs>
  <Slides>12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Lucida Sans</vt:lpstr>
      <vt:lpstr>Microsoft Sans Serif</vt:lpstr>
      <vt:lpstr>Times</vt:lpstr>
      <vt:lpstr>Times New Roman</vt:lpstr>
      <vt:lpstr>Wingdings</vt:lpstr>
      <vt:lpstr>Custom Design</vt:lpstr>
      <vt:lpstr>Office Theme</vt:lpstr>
      <vt:lpstr>Acrobat Document</vt:lpstr>
      <vt:lpstr> Facilities &amp; Campus Services Procurement and Contract Guidance</vt:lpstr>
      <vt:lpstr>Agenda</vt:lpstr>
      <vt:lpstr>What is Transaction Authority? Cornell Policy 4.2</vt:lpstr>
      <vt:lpstr>Transaction Authority Principles</vt:lpstr>
      <vt:lpstr>Contract vs. Purchase Order</vt:lpstr>
      <vt:lpstr>Project Approval Requests - PARs</vt:lpstr>
      <vt:lpstr>RFP’s, Bids, Addendums, Contracts, CO’s  and Amendments</vt:lpstr>
      <vt:lpstr>Letters of Intent</vt:lpstr>
      <vt:lpstr>Single Source Justification - SSJ</vt:lpstr>
      <vt:lpstr>Pre-construction Services</vt:lpstr>
      <vt:lpstr>Resources</vt:lpstr>
      <vt:lpstr>Questions??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Home of Best Practices Trade Labor &amp; Construction Projects Requirements, Grievances &amp; Best Practices Trade Labor is a term used for on-site labor that is needed to complete a construction related work scope. Have  you ever wondered what the Building Trades Council Agreement is? What it applies to? What trades are  covered? What is a grievance and why does it matter? If so, this is the toolbox for you.</dc:title>
  <dc:creator>Suzanne Kern Wilkins</dc:creator>
  <cp:lastModifiedBy>Taylor Thompson</cp:lastModifiedBy>
  <cp:revision>137</cp:revision>
  <dcterms:created xsi:type="dcterms:W3CDTF">2018-10-08T14:06:04Z</dcterms:created>
  <dcterms:modified xsi:type="dcterms:W3CDTF">2021-05-20T12:51:29Z</dcterms:modified>
</cp:coreProperties>
</file>